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1.xml" ContentType="application/vnd.openxmlformats-officedocument.presentationml.notesSlide+xml"/>
  <Override PartName="/ppt/charts/chart3.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notesSlides/notesSlide35.xml" ContentType="application/vnd.openxmlformats-officedocument.presentationml.notesSlide+xml"/>
  <Override PartName="/ppt/charts/chart5.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6.xml" ContentType="application/vnd.openxmlformats-officedocument.drawingml.chart+xml"/>
  <Override PartName="/ppt/notesSlides/notesSlide39.xml" ContentType="application/vnd.openxmlformats-officedocument.presentationml.notesSlide+xml"/>
  <Override PartName="/ppt/charts/chart7.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4"/>
    <p:sldMasterId id="2147483672" r:id="rId5"/>
  </p:sldMasterIdLst>
  <p:notesMasterIdLst>
    <p:notesMasterId r:id="rId73"/>
  </p:notesMasterIdLst>
  <p:sldIdLst>
    <p:sldId id="355" r:id="rId6"/>
    <p:sldId id="1051" r:id="rId7"/>
    <p:sldId id="1057" r:id="rId8"/>
    <p:sldId id="369" r:id="rId9"/>
    <p:sldId id="356" r:id="rId10"/>
    <p:sldId id="1054" r:id="rId11"/>
    <p:sldId id="1053" r:id="rId12"/>
    <p:sldId id="1112" r:id="rId13"/>
    <p:sldId id="372" r:id="rId14"/>
    <p:sldId id="374" r:id="rId15"/>
    <p:sldId id="373" r:id="rId16"/>
    <p:sldId id="368" r:id="rId17"/>
    <p:sldId id="357" r:id="rId18"/>
    <p:sldId id="1113" r:id="rId19"/>
    <p:sldId id="1055" r:id="rId20"/>
    <p:sldId id="1115" r:id="rId21"/>
    <p:sldId id="1116" r:id="rId22"/>
    <p:sldId id="1117" r:id="rId23"/>
    <p:sldId id="1118" r:id="rId24"/>
    <p:sldId id="1119" r:id="rId25"/>
    <p:sldId id="1120" r:id="rId26"/>
    <p:sldId id="1121" r:id="rId27"/>
    <p:sldId id="1122" r:id="rId28"/>
    <p:sldId id="1123" r:id="rId29"/>
    <p:sldId id="1124" r:id="rId30"/>
    <p:sldId id="1125" r:id="rId31"/>
    <p:sldId id="1126" r:id="rId32"/>
    <p:sldId id="1127" r:id="rId33"/>
    <p:sldId id="1128" r:id="rId34"/>
    <p:sldId id="1129" r:id="rId35"/>
    <p:sldId id="1130" r:id="rId36"/>
    <p:sldId id="1131" r:id="rId37"/>
    <p:sldId id="1132" r:id="rId38"/>
    <p:sldId id="1133" r:id="rId39"/>
    <p:sldId id="1134" r:id="rId40"/>
    <p:sldId id="1135" r:id="rId41"/>
    <p:sldId id="1136" r:id="rId42"/>
    <p:sldId id="1137" r:id="rId43"/>
    <p:sldId id="1138" r:id="rId44"/>
    <p:sldId id="1139" r:id="rId45"/>
    <p:sldId id="1140" r:id="rId46"/>
    <p:sldId id="1141" r:id="rId47"/>
    <p:sldId id="1142" r:id="rId48"/>
    <p:sldId id="1143" r:id="rId49"/>
    <p:sldId id="1144" r:id="rId50"/>
    <p:sldId id="1145" r:id="rId51"/>
    <p:sldId id="1146" r:id="rId52"/>
    <p:sldId id="1147" r:id="rId53"/>
    <p:sldId id="1148" r:id="rId54"/>
    <p:sldId id="1149" r:id="rId55"/>
    <p:sldId id="1150" r:id="rId56"/>
    <p:sldId id="1151" r:id="rId57"/>
    <p:sldId id="1056" r:id="rId58"/>
    <p:sldId id="1096" r:id="rId59"/>
    <p:sldId id="1100" r:id="rId60"/>
    <p:sldId id="1101" r:id="rId61"/>
    <p:sldId id="1102" r:id="rId62"/>
    <p:sldId id="1103" r:id="rId63"/>
    <p:sldId id="1104" r:id="rId64"/>
    <p:sldId id="1105" r:id="rId65"/>
    <p:sldId id="1106" r:id="rId66"/>
    <p:sldId id="1108" r:id="rId67"/>
    <p:sldId id="1107" r:id="rId68"/>
    <p:sldId id="1109" r:id="rId69"/>
    <p:sldId id="1110" r:id="rId70"/>
    <p:sldId id="1111" r:id="rId71"/>
    <p:sldId id="308" r:id="rId7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89B82"/>
    <a:srgbClr val="BAB2A2"/>
    <a:srgbClr val="CFC3AC"/>
    <a:srgbClr val="6D5E43"/>
    <a:srgbClr val="908269"/>
    <a:srgbClr val="A99E8B"/>
    <a:srgbClr val="434343"/>
    <a:srgbClr val="776B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0795C1-4B9C-6330-B67C-425854D868E5}" v="15" dt="2024-03-20T09:28:26.909"/>
    <p1510:client id="{A96E8E5F-689B-49EE-B153-774939E0FB8F}" v="21" dt="2024-03-20T09:35:21.739"/>
    <p1510:client id="{C01C24A1-4895-CCE4-CC0A-B88A9E99CA90}" v="2" dt="2024-03-20T09:29:27.834"/>
    <p1510:client id="{D8215C2E-589D-6503-5D79-05B4819CAF50}" v="728" dt="2024-03-20T17:16:07.584"/>
  </p1510:revLst>
</p1510:revInfo>
</file>

<file path=ppt/tableStyles.xml><?xml version="1.0" encoding="utf-8"?>
<a:tblStyleLst xmlns:a="http://schemas.openxmlformats.org/drawingml/2006/main" def="{8F92EE59-4717-4D3A-A3CF-37DE44B420C7}">
  <a:tblStyle styleId="{8F92EE59-4717-4D3A-A3CF-37DE44B420C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 d="2"/>
          <a:sy n="1" d="2"/>
        </p:scale>
        <p:origin x="-3384" y="-166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e HANS" userId="S::stephane.hans@biobuild-concept.com::f4104bf0-b4ca-4a93-b5e8-69da9847e798" providerId="AD" clId="Web-{D8215C2E-589D-6503-5D79-05B4819CAF50}"/>
    <pc:docChg chg="addSld delSld modSld">
      <pc:chgData name="Stephane HANS" userId="S::stephane.hans@biobuild-concept.com::f4104bf0-b4ca-4a93-b5e8-69da9847e798" providerId="AD" clId="Web-{D8215C2E-589D-6503-5D79-05B4819CAF50}" dt="2024-03-20T17:16:07.584" v="437" actId="20577"/>
      <pc:docMkLst>
        <pc:docMk/>
      </pc:docMkLst>
      <pc:sldChg chg="modSp">
        <pc:chgData name="Stephane HANS" userId="S::stephane.hans@biobuild-concept.com::f4104bf0-b4ca-4a93-b5e8-69da9847e798" providerId="AD" clId="Web-{D8215C2E-589D-6503-5D79-05B4819CAF50}" dt="2024-03-20T17:16:07.584" v="437" actId="20577"/>
        <pc:sldMkLst>
          <pc:docMk/>
          <pc:sldMk cId="2262107436" sldId="1117"/>
        </pc:sldMkLst>
        <pc:spChg chg="mod">
          <ac:chgData name="Stephane HANS" userId="S::stephane.hans@biobuild-concept.com::f4104bf0-b4ca-4a93-b5e8-69da9847e798" providerId="AD" clId="Web-{D8215C2E-589D-6503-5D79-05B4819CAF50}" dt="2024-03-20T17:16:07.584" v="437" actId="20577"/>
          <ac:spMkLst>
            <pc:docMk/>
            <pc:sldMk cId="2262107436" sldId="1117"/>
            <ac:spMk id="17" creationId="{88FB9D84-3D9B-4146-BB4D-0FA5A3FF537E}"/>
          </ac:spMkLst>
        </pc:spChg>
      </pc:sldChg>
      <pc:sldChg chg="modSp">
        <pc:chgData name="Stephane HANS" userId="S::stephane.hans@biobuild-concept.com::f4104bf0-b4ca-4a93-b5e8-69da9847e798" providerId="AD" clId="Web-{D8215C2E-589D-6503-5D79-05B4819CAF50}" dt="2024-03-20T17:13:42.454" v="435" actId="20577"/>
        <pc:sldMkLst>
          <pc:docMk/>
          <pc:sldMk cId="821510971" sldId="1123"/>
        </pc:sldMkLst>
        <pc:spChg chg="mod">
          <ac:chgData name="Stephane HANS" userId="S::stephane.hans@biobuild-concept.com::f4104bf0-b4ca-4a93-b5e8-69da9847e798" providerId="AD" clId="Web-{D8215C2E-589D-6503-5D79-05B4819CAF50}" dt="2024-03-20T17:13:42.454" v="435" actId="20577"/>
          <ac:spMkLst>
            <pc:docMk/>
            <pc:sldMk cId="821510971" sldId="1123"/>
            <ac:spMk id="14" creationId="{CFE54640-E5AE-457A-BBF6-E5A4B2A4400C}"/>
          </ac:spMkLst>
        </pc:spChg>
      </pc:sldChg>
      <pc:sldChg chg="modSp">
        <pc:chgData name="Stephane HANS" userId="S::stephane.hans@biobuild-concept.com::f4104bf0-b4ca-4a93-b5e8-69da9847e798" providerId="AD" clId="Web-{D8215C2E-589D-6503-5D79-05B4819CAF50}" dt="2024-03-20T16:46:59.728" v="4" actId="20577"/>
        <pc:sldMkLst>
          <pc:docMk/>
          <pc:sldMk cId="821510971" sldId="1144"/>
        </pc:sldMkLst>
        <pc:spChg chg="mod">
          <ac:chgData name="Stephane HANS" userId="S::stephane.hans@biobuild-concept.com::f4104bf0-b4ca-4a93-b5e8-69da9847e798" providerId="AD" clId="Web-{D8215C2E-589D-6503-5D79-05B4819CAF50}" dt="2024-03-20T16:46:59.728" v="4" actId="20577"/>
          <ac:spMkLst>
            <pc:docMk/>
            <pc:sldMk cId="821510971" sldId="1144"/>
            <ac:spMk id="25" creationId="{00000000-0000-0000-0000-000000000000}"/>
          </ac:spMkLst>
        </pc:spChg>
      </pc:sldChg>
      <pc:sldChg chg="modSp">
        <pc:chgData name="Stephane HANS" userId="S::stephane.hans@biobuild-concept.com::f4104bf0-b4ca-4a93-b5e8-69da9847e798" providerId="AD" clId="Web-{D8215C2E-589D-6503-5D79-05B4819CAF50}" dt="2024-03-20T16:47:57.214" v="48" actId="14100"/>
        <pc:sldMkLst>
          <pc:docMk/>
          <pc:sldMk cId="821510971" sldId="1145"/>
        </pc:sldMkLst>
        <pc:spChg chg="mod">
          <ac:chgData name="Stephane HANS" userId="S::stephane.hans@biobuild-concept.com::f4104bf0-b4ca-4a93-b5e8-69da9847e798" providerId="AD" clId="Web-{D8215C2E-589D-6503-5D79-05B4819CAF50}" dt="2024-03-20T16:47:57.214" v="48" actId="14100"/>
          <ac:spMkLst>
            <pc:docMk/>
            <pc:sldMk cId="821510971" sldId="1145"/>
            <ac:spMk id="24" creationId="{00000000-0000-0000-0000-000000000000}"/>
          </ac:spMkLst>
        </pc:spChg>
      </pc:sldChg>
      <pc:sldChg chg="addSp delSp modSp">
        <pc:chgData name="Stephane HANS" userId="S::stephane.hans@biobuild-concept.com::f4104bf0-b4ca-4a93-b5e8-69da9847e798" providerId="AD" clId="Web-{D8215C2E-589D-6503-5D79-05B4819CAF50}" dt="2024-03-20T17:08:50.241" v="402" actId="1076"/>
        <pc:sldMkLst>
          <pc:docMk/>
          <pc:sldMk cId="2377572210" sldId="1146"/>
        </pc:sldMkLst>
        <pc:spChg chg="add del mod">
          <ac:chgData name="Stephane HANS" userId="S::stephane.hans@biobuild-concept.com::f4104bf0-b4ca-4a93-b5e8-69da9847e798" providerId="AD" clId="Web-{D8215C2E-589D-6503-5D79-05B4819CAF50}" dt="2024-03-20T16:57:22.311" v="170"/>
          <ac:spMkLst>
            <pc:docMk/>
            <pc:sldMk cId="2377572210" sldId="1146"/>
            <ac:spMk id="3" creationId="{6E80BD35-7DE3-483B-01A8-6DA99EA00DEA}"/>
          </ac:spMkLst>
        </pc:spChg>
        <pc:graphicFrameChg chg="mod modGraphic">
          <ac:chgData name="Stephane HANS" userId="S::stephane.hans@biobuild-concept.com::f4104bf0-b4ca-4a93-b5e8-69da9847e798" providerId="AD" clId="Web-{D8215C2E-589D-6503-5D79-05B4819CAF50}" dt="2024-03-20T17:08:50.241" v="402" actId="1076"/>
          <ac:graphicFrameMkLst>
            <pc:docMk/>
            <pc:sldMk cId="2377572210" sldId="1146"/>
            <ac:graphicFrameMk id="11" creationId="{6726D2E8-07B7-944C-8018-4B51DC4677AB}"/>
          </ac:graphicFrameMkLst>
        </pc:graphicFrameChg>
        <pc:picChg chg="add del">
          <ac:chgData name="Stephane HANS" userId="S::stephane.hans@biobuild-concept.com::f4104bf0-b4ca-4a93-b5e8-69da9847e798" providerId="AD" clId="Web-{D8215C2E-589D-6503-5D79-05B4819CAF50}" dt="2024-03-20T16:59:10.971" v="229"/>
          <ac:picMkLst>
            <pc:docMk/>
            <pc:sldMk cId="2377572210" sldId="1146"/>
            <ac:picMk id="4" creationId="{7B8AE767-B119-5246-AC1C-46754943DA81}"/>
          </ac:picMkLst>
        </pc:picChg>
      </pc:sldChg>
      <pc:sldChg chg="modSp">
        <pc:chgData name="Stephane HANS" userId="S::stephane.hans@biobuild-concept.com::f4104bf0-b4ca-4a93-b5e8-69da9847e798" providerId="AD" clId="Web-{D8215C2E-589D-6503-5D79-05B4819CAF50}" dt="2024-03-20T17:08:37.522" v="388" actId="1076"/>
        <pc:sldMkLst>
          <pc:docMk/>
          <pc:sldMk cId="1754723138" sldId="1147"/>
        </pc:sldMkLst>
        <pc:graphicFrameChg chg="mod modGraphic">
          <ac:chgData name="Stephane HANS" userId="S::stephane.hans@biobuild-concept.com::f4104bf0-b4ca-4a93-b5e8-69da9847e798" providerId="AD" clId="Web-{D8215C2E-589D-6503-5D79-05B4819CAF50}" dt="2024-03-20T17:08:37.522" v="388" actId="1076"/>
          <ac:graphicFrameMkLst>
            <pc:docMk/>
            <pc:sldMk cId="1754723138" sldId="1147"/>
            <ac:graphicFrameMk id="10" creationId="{8B69E2BF-8904-4647-8E9B-23C2F7B4A461}"/>
          </ac:graphicFrameMkLst>
        </pc:graphicFrameChg>
      </pc:sldChg>
      <pc:sldChg chg="modSp">
        <pc:chgData name="Stephane HANS" userId="S::stephane.hans@biobuild-concept.com::f4104bf0-b4ca-4a93-b5e8-69da9847e798" providerId="AD" clId="Web-{D8215C2E-589D-6503-5D79-05B4819CAF50}" dt="2024-03-20T17:10:29.557" v="432"/>
        <pc:sldMkLst>
          <pc:docMk/>
          <pc:sldMk cId="1807386736" sldId="1148"/>
        </pc:sldMkLst>
        <pc:graphicFrameChg chg="mod modGraphic">
          <ac:chgData name="Stephane HANS" userId="S::stephane.hans@biobuild-concept.com::f4104bf0-b4ca-4a93-b5e8-69da9847e798" providerId="AD" clId="Web-{D8215C2E-589D-6503-5D79-05B4819CAF50}" dt="2024-03-20T17:10:29.557" v="432"/>
          <ac:graphicFrameMkLst>
            <pc:docMk/>
            <pc:sldMk cId="1807386736" sldId="1148"/>
            <ac:graphicFrameMk id="12" creationId="{A034FF0B-C820-A543-9FA9-2F169C5E5EE5}"/>
          </ac:graphicFrameMkLst>
        </pc:graphicFrameChg>
      </pc:sldChg>
      <pc:sldChg chg="addSp delSp modSp">
        <pc:chgData name="Stephane HANS" userId="S::stephane.hans@biobuild-concept.com::f4104bf0-b4ca-4a93-b5e8-69da9847e798" providerId="AD" clId="Web-{D8215C2E-589D-6503-5D79-05B4819CAF50}" dt="2024-03-20T16:55:14.135" v="149"/>
        <pc:sldMkLst>
          <pc:docMk/>
          <pc:sldMk cId="87509030" sldId="1149"/>
        </pc:sldMkLst>
        <pc:spChg chg="mod">
          <ac:chgData name="Stephane HANS" userId="S::stephane.hans@biobuild-concept.com::f4104bf0-b4ca-4a93-b5e8-69da9847e798" providerId="AD" clId="Web-{D8215C2E-589D-6503-5D79-05B4819CAF50}" dt="2024-03-20T16:53:25.944" v="121" actId="1076"/>
          <ac:spMkLst>
            <pc:docMk/>
            <pc:sldMk cId="87509030" sldId="1149"/>
            <ac:spMk id="2" creationId="{32A93EBD-17AC-16B5-CB84-BBB4D7D3DE50}"/>
          </ac:spMkLst>
        </pc:spChg>
        <pc:spChg chg="add mod">
          <ac:chgData name="Stephane HANS" userId="S::stephane.hans@biobuild-concept.com::f4104bf0-b4ca-4a93-b5e8-69da9847e798" providerId="AD" clId="Web-{D8215C2E-589D-6503-5D79-05B4819CAF50}" dt="2024-03-20T16:54:29.915" v="135" actId="14100"/>
          <ac:spMkLst>
            <pc:docMk/>
            <pc:sldMk cId="87509030" sldId="1149"/>
            <ac:spMk id="5" creationId="{0AF8EEF8-AFDF-3DAA-AF82-0D584D0C52AF}"/>
          </ac:spMkLst>
        </pc:spChg>
        <pc:spChg chg="add mod">
          <ac:chgData name="Stephane HANS" userId="S::stephane.hans@biobuild-concept.com::f4104bf0-b4ca-4a93-b5e8-69da9847e798" providerId="AD" clId="Web-{D8215C2E-589D-6503-5D79-05B4819CAF50}" dt="2024-03-20T16:55:14.135" v="149"/>
          <ac:spMkLst>
            <pc:docMk/>
            <pc:sldMk cId="87509030" sldId="1149"/>
            <ac:spMk id="7" creationId="{7919DD19-3101-80DF-DD7E-07C5FF5A00D3}"/>
          </ac:spMkLst>
        </pc:spChg>
        <pc:graphicFrameChg chg="del mod modGraphic">
          <ac:chgData name="Stephane HANS" userId="S::stephane.hans@biobuild-concept.com::f4104bf0-b4ca-4a93-b5e8-69da9847e798" providerId="AD" clId="Web-{D8215C2E-589D-6503-5D79-05B4819CAF50}" dt="2024-03-20T16:52:43.271" v="115"/>
          <ac:graphicFrameMkLst>
            <pc:docMk/>
            <pc:sldMk cId="87509030" sldId="1149"/>
            <ac:graphicFrameMk id="4" creationId="{16F12C17-48FC-D3C2-CDBE-B09B8F2A8AA8}"/>
          </ac:graphicFrameMkLst>
        </pc:graphicFrameChg>
        <pc:picChg chg="add mod">
          <ac:chgData name="Stephane HANS" userId="S::stephane.hans@biobuild-concept.com::f4104bf0-b4ca-4a93-b5e8-69da9847e798" providerId="AD" clId="Web-{D8215C2E-589D-6503-5D79-05B4819CAF50}" dt="2024-03-20T16:53:21.459" v="120" actId="1076"/>
          <ac:picMkLst>
            <pc:docMk/>
            <pc:sldMk cId="87509030" sldId="1149"/>
            <ac:picMk id="3" creationId="{480E2951-CEDB-B268-748F-95D69F15CC12}"/>
          </ac:picMkLst>
        </pc:picChg>
        <pc:picChg chg="add del mod">
          <ac:chgData name="Stephane HANS" userId="S::stephane.hans@biobuild-concept.com::f4104bf0-b4ca-4a93-b5e8-69da9847e798" providerId="AD" clId="Web-{D8215C2E-589D-6503-5D79-05B4819CAF50}" dt="2024-03-20T16:54:35.743" v="137"/>
          <ac:picMkLst>
            <pc:docMk/>
            <pc:sldMk cId="87509030" sldId="1149"/>
            <ac:picMk id="6" creationId="{3B98DF41-5D5E-77F7-6793-90FCCAD6270C}"/>
          </ac:picMkLst>
        </pc:picChg>
      </pc:sldChg>
      <pc:sldChg chg="add del replId">
        <pc:chgData name="Stephane HANS" userId="S::stephane.hans@biobuild-concept.com::f4104bf0-b4ca-4a93-b5e8-69da9847e798" providerId="AD" clId="Web-{D8215C2E-589D-6503-5D79-05B4819CAF50}" dt="2024-03-20T17:10:38.541" v="433"/>
        <pc:sldMkLst>
          <pc:docMk/>
          <pc:sldMk cId="3439243304" sldId="1152"/>
        </pc:sldMkLst>
      </pc:sldChg>
    </pc:docChg>
  </pc:docChgLst>
  <pc:docChgLst>
    <pc:chgData name="Anissa Ben Yahmed" userId="S::anissa.ben-yahmed@biobuild-concept.com::63a7a2ea-5eb3-4628-b0bc-58ab61204478" providerId="AD" clId="Web-{C01C24A1-4895-CCE4-CC0A-B88A9E99CA90}"/>
    <pc:docChg chg="modSld">
      <pc:chgData name="Anissa Ben Yahmed" userId="S::anissa.ben-yahmed@biobuild-concept.com::63a7a2ea-5eb3-4628-b0bc-58ab61204478" providerId="AD" clId="Web-{C01C24A1-4895-CCE4-CC0A-B88A9E99CA90}" dt="2024-03-20T09:29:27.834" v="1" actId="1076"/>
      <pc:docMkLst>
        <pc:docMk/>
      </pc:docMkLst>
      <pc:sldChg chg="modSp">
        <pc:chgData name="Anissa Ben Yahmed" userId="S::anissa.ben-yahmed@biobuild-concept.com::63a7a2ea-5eb3-4628-b0bc-58ab61204478" providerId="AD" clId="Web-{C01C24A1-4895-CCE4-CC0A-B88A9E99CA90}" dt="2024-03-20T09:29:27.834" v="1" actId="1076"/>
        <pc:sldMkLst>
          <pc:docMk/>
          <pc:sldMk cId="1038631632" sldId="369"/>
        </pc:sldMkLst>
        <pc:picChg chg="mod">
          <ac:chgData name="Anissa Ben Yahmed" userId="S::anissa.ben-yahmed@biobuild-concept.com::63a7a2ea-5eb3-4628-b0bc-58ab61204478" providerId="AD" clId="Web-{C01C24A1-4895-CCE4-CC0A-B88A9E99CA90}" dt="2024-03-20T09:29:27.834" v="1" actId="1076"/>
          <ac:picMkLst>
            <pc:docMk/>
            <pc:sldMk cId="1038631632" sldId="369"/>
            <ac:picMk id="6" creationId="{A46BBB75-1501-62C0-DE2F-B44E6B5B39E2}"/>
          </ac:picMkLst>
        </pc:picChg>
      </pc:sldChg>
    </pc:docChg>
  </pc:docChgLst>
  <pc:docChgLst>
    <pc:chgData name="Anissa Ben Yahmed" userId="S::anissa.ben-yahmed@biobuild-concept.com::63a7a2ea-5eb3-4628-b0bc-58ab61204478" providerId="AD" clId="Web-{2C0795C1-4B9C-6330-B67C-425854D868E5}"/>
    <pc:docChg chg="modSld">
      <pc:chgData name="Anissa Ben Yahmed" userId="S::anissa.ben-yahmed@biobuild-concept.com::63a7a2ea-5eb3-4628-b0bc-58ab61204478" providerId="AD" clId="Web-{2C0795C1-4B9C-6330-B67C-425854D868E5}" dt="2024-03-20T09:28:26.909" v="14" actId="1076"/>
      <pc:docMkLst>
        <pc:docMk/>
      </pc:docMkLst>
      <pc:sldChg chg="addSp delSp modSp">
        <pc:chgData name="Anissa Ben Yahmed" userId="S::anissa.ben-yahmed@biobuild-concept.com::63a7a2ea-5eb3-4628-b0bc-58ab61204478" providerId="AD" clId="Web-{2C0795C1-4B9C-6330-B67C-425854D868E5}" dt="2024-03-20T09:28:26.909" v="14" actId="1076"/>
        <pc:sldMkLst>
          <pc:docMk/>
          <pc:sldMk cId="1038631632" sldId="369"/>
        </pc:sldMkLst>
        <pc:spChg chg="del">
          <ac:chgData name="Anissa Ben Yahmed" userId="S::anissa.ben-yahmed@biobuild-concept.com::63a7a2ea-5eb3-4628-b0bc-58ab61204478" providerId="AD" clId="Web-{2C0795C1-4B9C-6330-B67C-425854D868E5}" dt="2024-03-20T09:26:49.843" v="0"/>
          <ac:spMkLst>
            <pc:docMk/>
            <pc:sldMk cId="1038631632" sldId="369"/>
            <ac:spMk id="17" creationId="{88FB9D84-3D9B-4146-BB4D-0FA5A3FF537E}"/>
          </ac:spMkLst>
        </pc:spChg>
        <pc:picChg chg="add del mod">
          <ac:chgData name="Anissa Ben Yahmed" userId="S::anissa.ben-yahmed@biobuild-concept.com::63a7a2ea-5eb3-4628-b0bc-58ab61204478" providerId="AD" clId="Web-{2C0795C1-4B9C-6330-B67C-425854D868E5}" dt="2024-03-20T09:28:16.487" v="10"/>
          <ac:picMkLst>
            <pc:docMk/>
            <pc:sldMk cId="1038631632" sldId="369"/>
            <ac:picMk id="5" creationId="{AA760D07-98CD-BB93-4B45-C0F70237D020}"/>
          </ac:picMkLst>
        </pc:picChg>
        <pc:picChg chg="add mod">
          <ac:chgData name="Anissa Ben Yahmed" userId="S::anissa.ben-yahmed@biobuild-concept.com::63a7a2ea-5eb3-4628-b0bc-58ab61204478" providerId="AD" clId="Web-{2C0795C1-4B9C-6330-B67C-425854D868E5}" dt="2024-03-20T09:28:26.909" v="14" actId="1076"/>
          <ac:picMkLst>
            <pc:docMk/>
            <pc:sldMk cId="1038631632" sldId="369"/>
            <ac:picMk id="6" creationId="{A46BBB75-1501-62C0-DE2F-B44E6B5B39E2}"/>
          </ac:picMkLst>
        </pc:picChg>
        <pc:picChg chg="del">
          <ac:chgData name="Anissa Ben Yahmed" userId="S::anissa.ben-yahmed@biobuild-concept.com::63a7a2ea-5eb3-4628-b0bc-58ab61204478" providerId="AD" clId="Web-{2C0795C1-4B9C-6330-B67C-425854D868E5}" dt="2024-03-20T09:27:31.314" v="4"/>
          <ac:picMkLst>
            <pc:docMk/>
            <pc:sldMk cId="1038631632" sldId="369"/>
            <ac:picMk id="11" creationId="{47E24700-0D1F-4587-81EF-A8D67AD304FA}"/>
          </ac:picMkLst>
        </pc:picChg>
      </pc:sldChg>
    </pc:docChg>
  </pc:docChgLst>
  <pc:docChgLst>
    <pc:chgData name="Arnaud Charpentier" userId="a598d2a6-d7d2-4913-8940-9db57be8b540" providerId="ADAL" clId="{A96E8E5F-689B-49EE-B153-774939E0FB8F}"/>
    <pc:docChg chg="undo redo custSel addSld delSld modSld sldOrd">
      <pc:chgData name="Arnaud Charpentier" userId="a598d2a6-d7d2-4913-8940-9db57be8b540" providerId="ADAL" clId="{A96E8E5F-689B-49EE-B153-774939E0FB8F}" dt="2024-03-20T09:35:21.746" v="1986" actId="1076"/>
      <pc:docMkLst>
        <pc:docMk/>
      </pc:docMkLst>
      <pc:sldChg chg="modSp mod">
        <pc:chgData name="Arnaud Charpentier" userId="a598d2a6-d7d2-4913-8940-9db57be8b540" providerId="ADAL" clId="{A96E8E5F-689B-49EE-B153-774939E0FB8F}" dt="2024-03-18T13:40:56.968" v="1831" actId="1076"/>
        <pc:sldMkLst>
          <pc:docMk/>
          <pc:sldMk cId="832614226" sldId="308"/>
        </pc:sldMkLst>
        <pc:spChg chg="mod">
          <ac:chgData name="Arnaud Charpentier" userId="a598d2a6-d7d2-4913-8940-9db57be8b540" providerId="ADAL" clId="{A96E8E5F-689B-49EE-B153-774939E0FB8F}" dt="2024-03-18T13:40:56.968" v="1831" actId="1076"/>
          <ac:spMkLst>
            <pc:docMk/>
            <pc:sldMk cId="832614226" sldId="308"/>
            <ac:spMk id="575" creationId="{00000000-0000-0000-0000-000000000000}"/>
          </ac:spMkLst>
        </pc:spChg>
      </pc:sldChg>
      <pc:sldChg chg="addSp modSp mod">
        <pc:chgData name="Arnaud Charpentier" userId="a598d2a6-d7d2-4913-8940-9db57be8b540" providerId="ADAL" clId="{A96E8E5F-689B-49EE-B153-774939E0FB8F}" dt="2024-03-20T09:35:21.746" v="1986" actId="1076"/>
        <pc:sldMkLst>
          <pc:docMk/>
          <pc:sldMk cId="215301093" sldId="355"/>
        </pc:sldMkLst>
        <pc:spChg chg="mod">
          <ac:chgData name="Arnaud Charpentier" userId="a598d2a6-d7d2-4913-8940-9db57be8b540" providerId="ADAL" clId="{A96E8E5F-689B-49EE-B153-774939E0FB8F}" dt="2024-03-20T09:35:21.746" v="1986" actId="1076"/>
          <ac:spMkLst>
            <pc:docMk/>
            <pc:sldMk cId="215301093" sldId="355"/>
            <ac:spMk id="9" creationId="{F054E7AD-8E06-4C5B-A822-F3581AAE0246}"/>
          </ac:spMkLst>
        </pc:spChg>
        <pc:spChg chg="mod">
          <ac:chgData name="Arnaud Charpentier" userId="a598d2a6-d7d2-4913-8940-9db57be8b540" providerId="ADAL" clId="{A96E8E5F-689B-49EE-B153-774939E0FB8F}" dt="2024-03-18T08:25:25.890" v="9" actId="20577"/>
          <ac:spMkLst>
            <pc:docMk/>
            <pc:sldMk cId="215301093" sldId="355"/>
            <ac:spMk id="238" creationId="{00000000-0000-0000-0000-000000000000}"/>
          </ac:spMkLst>
        </pc:spChg>
        <pc:picChg chg="mod">
          <ac:chgData name="Arnaud Charpentier" userId="a598d2a6-d7d2-4913-8940-9db57be8b540" providerId="ADAL" clId="{A96E8E5F-689B-49EE-B153-774939E0FB8F}" dt="2024-03-20T09:34:58.955" v="1983" actId="14100"/>
          <ac:picMkLst>
            <pc:docMk/>
            <pc:sldMk cId="215301093" sldId="355"/>
            <ac:picMk id="2" creationId="{ED655300-3CAC-47BB-8CCD-D8BFEFB72F14}"/>
          </ac:picMkLst>
        </pc:picChg>
        <pc:picChg chg="mod">
          <ac:chgData name="Arnaud Charpentier" userId="a598d2a6-d7d2-4913-8940-9db57be8b540" providerId="ADAL" clId="{A96E8E5F-689B-49EE-B153-774939E0FB8F}" dt="2024-03-20T09:35:13.244" v="1985" actId="1076"/>
          <ac:picMkLst>
            <pc:docMk/>
            <pc:sldMk cId="215301093" sldId="355"/>
            <ac:picMk id="3" creationId="{AD8B267A-43BD-4C33-B546-0AE3C5937DBE}"/>
          </ac:picMkLst>
        </pc:picChg>
        <pc:picChg chg="add mod">
          <ac:chgData name="Arnaud Charpentier" userId="a598d2a6-d7d2-4913-8940-9db57be8b540" providerId="ADAL" clId="{A96E8E5F-689B-49EE-B153-774939E0FB8F}" dt="2024-03-20T09:34:53.641" v="1982" actId="1076"/>
          <ac:picMkLst>
            <pc:docMk/>
            <pc:sldMk cId="215301093" sldId="355"/>
            <ac:picMk id="4" creationId="{5F009F39-99E7-E139-CE69-C9DC58ECCD88}"/>
          </ac:picMkLst>
        </pc:picChg>
      </pc:sldChg>
      <pc:sldChg chg="modSp mod ord">
        <pc:chgData name="Arnaud Charpentier" userId="a598d2a6-d7d2-4913-8940-9db57be8b540" providerId="ADAL" clId="{A96E8E5F-689B-49EE-B153-774939E0FB8F}" dt="2024-03-19T17:59:42.472" v="1973" actId="20577"/>
        <pc:sldMkLst>
          <pc:docMk/>
          <pc:sldMk cId="3824197070" sldId="356"/>
        </pc:sldMkLst>
        <pc:spChg chg="mod">
          <ac:chgData name="Arnaud Charpentier" userId="a598d2a6-d7d2-4913-8940-9db57be8b540" providerId="ADAL" clId="{A96E8E5F-689B-49EE-B153-774939E0FB8F}" dt="2024-03-18T10:12:50.457" v="439" actId="14100"/>
          <ac:spMkLst>
            <pc:docMk/>
            <pc:sldMk cId="3824197070" sldId="356"/>
            <ac:spMk id="13" creationId="{55067597-A344-4C15-9EEE-A16A2BFB7372}"/>
          </ac:spMkLst>
        </pc:spChg>
        <pc:spChg chg="mod">
          <ac:chgData name="Arnaud Charpentier" userId="a598d2a6-d7d2-4913-8940-9db57be8b540" providerId="ADAL" clId="{A96E8E5F-689B-49EE-B153-774939E0FB8F}" dt="2024-03-19T17:59:42.472" v="1973" actId="20577"/>
          <ac:spMkLst>
            <pc:docMk/>
            <pc:sldMk cId="3824197070" sldId="356"/>
            <ac:spMk id="17" creationId="{88FB9D84-3D9B-4146-BB4D-0FA5A3FF537E}"/>
          </ac:spMkLst>
        </pc:spChg>
        <pc:spChg chg="mod">
          <ac:chgData name="Arnaud Charpentier" userId="a598d2a6-d7d2-4913-8940-9db57be8b540" providerId="ADAL" clId="{A96E8E5F-689B-49EE-B153-774939E0FB8F}" dt="2024-03-18T10:17:04.907" v="560" actId="14100"/>
          <ac:spMkLst>
            <pc:docMk/>
            <pc:sldMk cId="3824197070" sldId="356"/>
            <ac:spMk id="422" creationId="{00000000-0000-0000-0000-000000000000}"/>
          </ac:spMkLst>
        </pc:spChg>
        <pc:spChg chg="mod">
          <ac:chgData name="Arnaud Charpentier" userId="a598d2a6-d7d2-4913-8940-9db57be8b540" providerId="ADAL" clId="{A96E8E5F-689B-49EE-B153-774939E0FB8F}" dt="2024-03-18T10:16:46.331" v="559" actId="14100"/>
          <ac:spMkLst>
            <pc:docMk/>
            <pc:sldMk cId="3824197070" sldId="356"/>
            <ac:spMk id="428" creationId="{00000000-0000-0000-0000-000000000000}"/>
          </ac:spMkLst>
        </pc:spChg>
      </pc:sldChg>
      <pc:sldChg chg="modSp mod">
        <pc:chgData name="Arnaud Charpentier" userId="a598d2a6-d7d2-4913-8940-9db57be8b540" providerId="ADAL" clId="{A96E8E5F-689B-49EE-B153-774939E0FB8F}" dt="2024-03-20T07:24:53.223" v="1976" actId="1076"/>
        <pc:sldMkLst>
          <pc:docMk/>
          <pc:sldMk cId="3047592386" sldId="357"/>
        </pc:sldMkLst>
        <pc:spChg chg="mod">
          <ac:chgData name="Arnaud Charpentier" userId="a598d2a6-d7d2-4913-8940-9db57be8b540" providerId="ADAL" clId="{A96E8E5F-689B-49EE-B153-774939E0FB8F}" dt="2024-03-20T07:24:53.223" v="1976" actId="1076"/>
          <ac:spMkLst>
            <pc:docMk/>
            <pc:sldMk cId="3047592386" sldId="357"/>
            <ac:spMk id="422" creationId="{00000000-0000-0000-0000-000000000000}"/>
          </ac:spMkLst>
        </pc:spChg>
      </pc:sldChg>
      <pc:sldChg chg="modSp mod ord">
        <pc:chgData name="Arnaud Charpentier" userId="a598d2a6-d7d2-4913-8940-9db57be8b540" providerId="ADAL" clId="{A96E8E5F-689B-49EE-B153-774939E0FB8F}" dt="2024-03-19T13:57:34.857" v="1903"/>
        <pc:sldMkLst>
          <pc:docMk/>
          <pc:sldMk cId="1038631632" sldId="369"/>
        </pc:sldMkLst>
        <pc:picChg chg="mod">
          <ac:chgData name="Arnaud Charpentier" userId="a598d2a6-d7d2-4913-8940-9db57be8b540" providerId="ADAL" clId="{A96E8E5F-689B-49EE-B153-774939E0FB8F}" dt="2024-03-18T08:22:57.343" v="1" actId="1076"/>
          <ac:picMkLst>
            <pc:docMk/>
            <pc:sldMk cId="1038631632" sldId="369"/>
            <ac:picMk id="4" creationId="{65E85164-8FFB-FE5B-497C-497DE0495941}"/>
          </ac:picMkLst>
        </pc:picChg>
        <pc:picChg chg="mod">
          <ac:chgData name="Arnaud Charpentier" userId="a598d2a6-d7d2-4913-8940-9db57be8b540" providerId="ADAL" clId="{A96E8E5F-689B-49EE-B153-774939E0FB8F}" dt="2024-03-18T14:22:25.032" v="1895" actId="1076"/>
          <ac:picMkLst>
            <pc:docMk/>
            <pc:sldMk cId="1038631632" sldId="369"/>
            <ac:picMk id="15" creationId="{7E932FCB-CF12-406E-9406-D7AD7EFBF354}"/>
          </ac:picMkLst>
        </pc:picChg>
      </pc:sldChg>
      <pc:sldChg chg="modSp del mod">
        <pc:chgData name="Arnaud Charpentier" userId="a598d2a6-d7d2-4913-8940-9db57be8b540" providerId="ADAL" clId="{A96E8E5F-689B-49EE-B153-774939E0FB8F}" dt="2024-03-18T12:45:44.250" v="1102" actId="47"/>
        <pc:sldMkLst>
          <pc:docMk/>
          <pc:sldMk cId="3650314469" sldId="1050"/>
        </pc:sldMkLst>
        <pc:spChg chg="mod">
          <ac:chgData name="Arnaud Charpentier" userId="a598d2a6-d7d2-4913-8940-9db57be8b540" providerId="ADAL" clId="{A96E8E5F-689B-49EE-B153-774939E0FB8F}" dt="2024-03-18T12:45:38.958" v="1101" actId="20577"/>
          <ac:spMkLst>
            <pc:docMk/>
            <pc:sldMk cId="3650314469" sldId="1050"/>
            <ac:spMk id="17" creationId="{88FB9D84-3D9B-4146-BB4D-0FA5A3FF537E}"/>
          </ac:spMkLst>
        </pc:spChg>
        <pc:spChg chg="mod">
          <ac:chgData name="Arnaud Charpentier" userId="a598d2a6-d7d2-4913-8940-9db57be8b540" providerId="ADAL" clId="{A96E8E5F-689B-49EE-B153-774939E0FB8F}" dt="2024-03-18T12:45:20.268" v="1087" actId="207"/>
          <ac:spMkLst>
            <pc:docMk/>
            <pc:sldMk cId="3650314469" sldId="1050"/>
            <ac:spMk id="428" creationId="{00000000-0000-0000-0000-000000000000}"/>
          </ac:spMkLst>
        </pc:spChg>
      </pc:sldChg>
      <pc:sldChg chg="modSp mod">
        <pc:chgData name="Arnaud Charpentier" userId="a598d2a6-d7d2-4913-8940-9db57be8b540" providerId="ADAL" clId="{A96E8E5F-689B-49EE-B153-774939E0FB8F}" dt="2024-03-18T13:39:06.298" v="1788" actId="255"/>
        <pc:sldMkLst>
          <pc:docMk/>
          <pc:sldMk cId="587592901" sldId="1051"/>
        </pc:sldMkLst>
        <pc:spChg chg="mod">
          <ac:chgData name="Arnaud Charpentier" userId="a598d2a6-d7d2-4913-8940-9db57be8b540" providerId="ADAL" clId="{A96E8E5F-689B-49EE-B153-774939E0FB8F}" dt="2024-03-18T12:46:16.804" v="1146" actId="108"/>
          <ac:spMkLst>
            <pc:docMk/>
            <pc:sldMk cId="587592901" sldId="1051"/>
            <ac:spMk id="17" creationId="{88FB9D84-3D9B-4146-BB4D-0FA5A3FF537E}"/>
          </ac:spMkLst>
        </pc:spChg>
        <pc:spChg chg="mod">
          <ac:chgData name="Arnaud Charpentier" userId="a598d2a6-d7d2-4913-8940-9db57be8b540" providerId="ADAL" clId="{A96E8E5F-689B-49EE-B153-774939E0FB8F}" dt="2024-03-18T13:39:06.298" v="1788" actId="255"/>
          <ac:spMkLst>
            <pc:docMk/>
            <pc:sldMk cId="587592901" sldId="1051"/>
            <ac:spMk id="428" creationId="{00000000-0000-0000-0000-000000000000}"/>
          </ac:spMkLst>
        </pc:spChg>
      </pc:sldChg>
      <pc:sldChg chg="modSp del mod">
        <pc:chgData name="Arnaud Charpentier" userId="a598d2a6-d7d2-4913-8940-9db57be8b540" providerId="ADAL" clId="{A96E8E5F-689B-49EE-B153-774939E0FB8F}" dt="2024-03-19T18:04:43.722" v="1974" actId="47"/>
        <pc:sldMkLst>
          <pc:docMk/>
          <pc:sldMk cId="2727564008" sldId="1052"/>
        </pc:sldMkLst>
        <pc:spChg chg="mod">
          <ac:chgData name="Arnaud Charpentier" userId="a598d2a6-d7d2-4913-8940-9db57be8b540" providerId="ADAL" clId="{A96E8E5F-689B-49EE-B153-774939E0FB8F}" dt="2024-03-18T12:49:41.730" v="1275" actId="1076"/>
          <ac:spMkLst>
            <pc:docMk/>
            <pc:sldMk cId="2727564008" sldId="1052"/>
            <ac:spMk id="17" creationId="{88FB9D84-3D9B-4146-BB4D-0FA5A3FF537E}"/>
          </ac:spMkLst>
        </pc:spChg>
        <pc:spChg chg="mod">
          <ac:chgData name="Arnaud Charpentier" userId="a598d2a6-d7d2-4913-8940-9db57be8b540" providerId="ADAL" clId="{A96E8E5F-689B-49EE-B153-774939E0FB8F}" dt="2024-03-18T13:39:19.067" v="1790" actId="1076"/>
          <ac:spMkLst>
            <pc:docMk/>
            <pc:sldMk cId="2727564008" sldId="1052"/>
            <ac:spMk id="422" creationId="{00000000-0000-0000-0000-000000000000}"/>
          </ac:spMkLst>
        </pc:spChg>
        <pc:spChg chg="mod">
          <ac:chgData name="Arnaud Charpentier" userId="a598d2a6-d7d2-4913-8940-9db57be8b540" providerId="ADAL" clId="{A96E8E5F-689B-49EE-B153-774939E0FB8F}" dt="2024-03-18T13:39:26.235" v="1791" actId="255"/>
          <ac:spMkLst>
            <pc:docMk/>
            <pc:sldMk cId="2727564008" sldId="1052"/>
            <ac:spMk id="428" creationId="{00000000-0000-0000-0000-000000000000}"/>
          </ac:spMkLst>
        </pc:spChg>
      </pc:sldChg>
      <pc:sldChg chg="modSp mod">
        <pc:chgData name="Arnaud Charpentier" userId="a598d2a6-d7d2-4913-8940-9db57be8b540" providerId="ADAL" clId="{A96E8E5F-689B-49EE-B153-774939E0FB8F}" dt="2024-03-18T13:40:06.885" v="1798" actId="14100"/>
        <pc:sldMkLst>
          <pc:docMk/>
          <pc:sldMk cId="2939843989" sldId="1053"/>
        </pc:sldMkLst>
        <pc:spChg chg="mod">
          <ac:chgData name="Arnaud Charpentier" userId="a598d2a6-d7d2-4913-8940-9db57be8b540" providerId="ADAL" clId="{A96E8E5F-689B-49EE-B153-774939E0FB8F}" dt="2024-03-18T13:20:49.392" v="1402" actId="20577"/>
          <ac:spMkLst>
            <pc:docMk/>
            <pc:sldMk cId="2939843989" sldId="1053"/>
            <ac:spMk id="17" creationId="{88FB9D84-3D9B-4146-BB4D-0FA5A3FF537E}"/>
          </ac:spMkLst>
        </pc:spChg>
        <pc:spChg chg="mod">
          <ac:chgData name="Arnaud Charpentier" userId="a598d2a6-d7d2-4913-8940-9db57be8b540" providerId="ADAL" clId="{A96E8E5F-689B-49EE-B153-774939E0FB8F}" dt="2024-03-18T13:40:02.532" v="1797" actId="14100"/>
          <ac:spMkLst>
            <pc:docMk/>
            <pc:sldMk cId="2939843989" sldId="1053"/>
            <ac:spMk id="422" creationId="{00000000-0000-0000-0000-000000000000}"/>
          </ac:spMkLst>
        </pc:spChg>
        <pc:spChg chg="mod">
          <ac:chgData name="Arnaud Charpentier" userId="a598d2a6-d7d2-4913-8940-9db57be8b540" providerId="ADAL" clId="{A96E8E5F-689B-49EE-B153-774939E0FB8F}" dt="2024-03-18T13:40:06.885" v="1798" actId="14100"/>
          <ac:spMkLst>
            <pc:docMk/>
            <pc:sldMk cId="2939843989" sldId="1053"/>
            <ac:spMk id="428" creationId="{00000000-0000-0000-0000-000000000000}"/>
          </ac:spMkLst>
        </pc:spChg>
      </pc:sldChg>
      <pc:sldChg chg="modSp mod ord">
        <pc:chgData name="Arnaud Charpentier" userId="a598d2a6-d7d2-4913-8940-9db57be8b540" providerId="ADAL" clId="{A96E8E5F-689B-49EE-B153-774939E0FB8F}" dt="2024-03-19T13:57:31.264" v="1901"/>
        <pc:sldMkLst>
          <pc:docMk/>
          <pc:sldMk cId="3809741635" sldId="1054"/>
        </pc:sldMkLst>
        <pc:spChg chg="mod">
          <ac:chgData name="Arnaud Charpentier" userId="a598d2a6-d7d2-4913-8940-9db57be8b540" providerId="ADAL" clId="{A96E8E5F-689B-49EE-B153-774939E0FB8F}" dt="2024-03-18T10:41:45.965" v="635" actId="207"/>
          <ac:spMkLst>
            <pc:docMk/>
            <pc:sldMk cId="3809741635" sldId="1054"/>
            <ac:spMk id="13" creationId="{55067597-A344-4C15-9EEE-A16A2BFB7372}"/>
          </ac:spMkLst>
        </pc:spChg>
        <pc:spChg chg="mod">
          <ac:chgData name="Arnaud Charpentier" userId="a598d2a6-d7d2-4913-8940-9db57be8b540" providerId="ADAL" clId="{A96E8E5F-689B-49EE-B153-774939E0FB8F}" dt="2024-03-18T12:43:25.503" v="1085" actId="113"/>
          <ac:spMkLst>
            <pc:docMk/>
            <pc:sldMk cId="3809741635" sldId="1054"/>
            <ac:spMk id="17" creationId="{88FB9D84-3D9B-4146-BB4D-0FA5A3FF537E}"/>
          </ac:spMkLst>
        </pc:spChg>
        <pc:spChg chg="mod">
          <ac:chgData name="Arnaud Charpentier" userId="a598d2a6-d7d2-4913-8940-9db57be8b540" providerId="ADAL" clId="{A96E8E5F-689B-49EE-B153-774939E0FB8F}" dt="2024-03-18T10:21:19.140" v="623" actId="14100"/>
          <ac:spMkLst>
            <pc:docMk/>
            <pc:sldMk cId="3809741635" sldId="1054"/>
            <ac:spMk id="422" creationId="{00000000-0000-0000-0000-000000000000}"/>
          </ac:spMkLst>
        </pc:spChg>
        <pc:spChg chg="mod">
          <ac:chgData name="Arnaud Charpentier" userId="a598d2a6-d7d2-4913-8940-9db57be8b540" providerId="ADAL" clId="{A96E8E5F-689B-49EE-B153-774939E0FB8F}" dt="2024-03-18T10:21:37.575" v="624" actId="1076"/>
          <ac:spMkLst>
            <pc:docMk/>
            <pc:sldMk cId="3809741635" sldId="1054"/>
            <ac:spMk id="428" creationId="{00000000-0000-0000-0000-000000000000}"/>
          </ac:spMkLst>
        </pc:spChg>
      </pc:sldChg>
      <pc:sldChg chg="modSp mod">
        <pc:chgData name="Arnaud Charpentier" userId="a598d2a6-d7d2-4913-8940-9db57be8b540" providerId="ADAL" clId="{A96E8E5F-689B-49EE-B153-774939E0FB8F}" dt="2024-03-18T13:27:47.060" v="1582" actId="1076"/>
        <pc:sldMkLst>
          <pc:docMk/>
          <pc:sldMk cId="2085591484" sldId="1055"/>
        </pc:sldMkLst>
        <pc:spChg chg="mod">
          <ac:chgData name="Arnaud Charpentier" userId="a598d2a6-d7d2-4913-8940-9db57be8b540" providerId="ADAL" clId="{A96E8E5F-689B-49EE-B153-774939E0FB8F}" dt="2024-03-18T13:27:47.060" v="1582" actId="1076"/>
          <ac:spMkLst>
            <pc:docMk/>
            <pc:sldMk cId="2085591484" sldId="1055"/>
            <ac:spMk id="17" creationId="{88FB9D84-3D9B-4146-BB4D-0FA5A3FF537E}"/>
          </ac:spMkLst>
        </pc:spChg>
        <pc:spChg chg="mod">
          <ac:chgData name="Arnaud Charpentier" userId="a598d2a6-d7d2-4913-8940-9db57be8b540" providerId="ADAL" clId="{A96E8E5F-689B-49EE-B153-774939E0FB8F}" dt="2024-03-18T13:22:24.219" v="1445" actId="14100"/>
          <ac:spMkLst>
            <pc:docMk/>
            <pc:sldMk cId="2085591484" sldId="1055"/>
            <ac:spMk id="422" creationId="{00000000-0000-0000-0000-000000000000}"/>
          </ac:spMkLst>
        </pc:spChg>
        <pc:spChg chg="mod">
          <ac:chgData name="Arnaud Charpentier" userId="a598d2a6-d7d2-4913-8940-9db57be8b540" providerId="ADAL" clId="{A96E8E5F-689B-49EE-B153-774939E0FB8F}" dt="2024-03-18T13:22:28.983" v="1446" actId="14100"/>
          <ac:spMkLst>
            <pc:docMk/>
            <pc:sldMk cId="2085591484" sldId="1055"/>
            <ac:spMk id="428" creationId="{00000000-0000-0000-0000-000000000000}"/>
          </ac:spMkLst>
        </pc:spChg>
      </pc:sldChg>
      <pc:sldChg chg="new del">
        <pc:chgData name="Arnaud Charpentier" userId="a598d2a6-d7d2-4913-8940-9db57be8b540" providerId="ADAL" clId="{A96E8E5F-689B-49EE-B153-774939E0FB8F}" dt="2024-03-18T12:45:45.348" v="1103" actId="47"/>
        <pc:sldMkLst>
          <pc:docMk/>
          <pc:sldMk cId="3681458102" sldId="1055"/>
        </pc:sldMkLst>
      </pc:sldChg>
      <pc:sldChg chg="modSp mod">
        <pc:chgData name="Arnaud Charpentier" userId="a598d2a6-d7d2-4913-8940-9db57be8b540" providerId="ADAL" clId="{A96E8E5F-689B-49EE-B153-774939E0FB8F}" dt="2024-03-18T13:38:34.620" v="1787" actId="108"/>
        <pc:sldMkLst>
          <pc:docMk/>
          <pc:sldMk cId="2772438150" sldId="1056"/>
        </pc:sldMkLst>
        <pc:spChg chg="mod">
          <ac:chgData name="Arnaud Charpentier" userId="a598d2a6-d7d2-4913-8940-9db57be8b540" providerId="ADAL" clId="{A96E8E5F-689B-49EE-B153-774939E0FB8F}" dt="2024-03-18T13:38:34.620" v="1787" actId="108"/>
          <ac:spMkLst>
            <pc:docMk/>
            <pc:sldMk cId="2772438150" sldId="1056"/>
            <ac:spMk id="17" creationId="{88FB9D84-3D9B-4146-BB4D-0FA5A3FF537E}"/>
          </ac:spMkLst>
        </pc:spChg>
        <pc:spChg chg="mod">
          <ac:chgData name="Arnaud Charpentier" userId="a598d2a6-d7d2-4913-8940-9db57be8b540" providerId="ADAL" clId="{A96E8E5F-689B-49EE-B153-774939E0FB8F}" dt="2024-03-18T13:29:54.333" v="1616" actId="20577"/>
          <ac:spMkLst>
            <pc:docMk/>
            <pc:sldMk cId="2772438150" sldId="1056"/>
            <ac:spMk id="428" creationId="{00000000-0000-0000-0000-000000000000}"/>
          </ac:spMkLst>
        </pc:spChg>
      </pc:sldChg>
      <pc:sldChg chg="addSp delSp modSp mod ord">
        <pc:chgData name="Arnaud Charpentier" userId="a598d2a6-d7d2-4913-8940-9db57be8b540" providerId="ADAL" clId="{A96E8E5F-689B-49EE-B153-774939E0FB8F}" dt="2024-03-19T15:10:00.358" v="1971" actId="6549"/>
        <pc:sldMkLst>
          <pc:docMk/>
          <pc:sldMk cId="2950437402" sldId="1057"/>
        </pc:sldMkLst>
        <pc:spChg chg="add mod">
          <ac:chgData name="Arnaud Charpentier" userId="a598d2a6-d7d2-4913-8940-9db57be8b540" providerId="ADAL" clId="{A96E8E5F-689B-49EE-B153-774939E0FB8F}" dt="2024-03-19T15:10:00.358" v="1971" actId="6549"/>
          <ac:spMkLst>
            <pc:docMk/>
            <pc:sldMk cId="2950437402" sldId="1057"/>
            <ac:spMk id="2" creationId="{3522AF29-2137-10F0-15CA-6005FEC78BBD}"/>
          </ac:spMkLst>
        </pc:spChg>
        <pc:spChg chg="mod">
          <ac:chgData name="Arnaud Charpentier" userId="a598d2a6-d7d2-4913-8940-9db57be8b540" providerId="ADAL" clId="{A96E8E5F-689B-49EE-B153-774939E0FB8F}" dt="2024-03-18T13:44:09.563" v="1832" actId="6549"/>
          <ac:spMkLst>
            <pc:docMk/>
            <pc:sldMk cId="2950437402" sldId="1057"/>
            <ac:spMk id="17" creationId="{88FB9D84-3D9B-4146-BB4D-0FA5A3FF537E}"/>
          </ac:spMkLst>
        </pc:spChg>
        <pc:spChg chg="mod">
          <ac:chgData name="Arnaud Charpentier" userId="a598d2a6-d7d2-4913-8940-9db57be8b540" providerId="ADAL" clId="{A96E8E5F-689B-49EE-B153-774939E0FB8F}" dt="2024-03-18T13:48:38.069" v="1889" actId="14100"/>
          <ac:spMkLst>
            <pc:docMk/>
            <pc:sldMk cId="2950437402" sldId="1057"/>
            <ac:spMk id="422" creationId="{00000000-0000-0000-0000-000000000000}"/>
          </ac:spMkLst>
        </pc:spChg>
        <pc:spChg chg="mod">
          <ac:chgData name="Arnaud Charpentier" userId="a598d2a6-d7d2-4913-8940-9db57be8b540" providerId="ADAL" clId="{A96E8E5F-689B-49EE-B153-774939E0FB8F}" dt="2024-03-18T13:48:45.790" v="1890" actId="14100"/>
          <ac:spMkLst>
            <pc:docMk/>
            <pc:sldMk cId="2950437402" sldId="1057"/>
            <ac:spMk id="428" creationId="{00000000-0000-0000-0000-000000000000}"/>
          </ac:spMkLst>
        </pc:spChg>
        <pc:picChg chg="add del">
          <ac:chgData name="Arnaud Charpentier" userId="a598d2a6-d7d2-4913-8940-9db57be8b540" providerId="ADAL" clId="{A96E8E5F-689B-49EE-B153-774939E0FB8F}" dt="2024-03-18T13:44:18.979" v="1834" actId="478"/>
          <ac:picMkLst>
            <pc:docMk/>
            <pc:sldMk cId="2950437402" sldId="1057"/>
            <ac:picMk id="2" creationId="{8E67DFD3-D2F4-DE78-7AE3-1684AF857FA7}"/>
          </ac:picMkLst>
        </pc:picChg>
        <pc:picChg chg="add mod">
          <ac:chgData name="Arnaud Charpentier" userId="a598d2a6-d7d2-4913-8940-9db57be8b540" providerId="ADAL" clId="{A96E8E5F-689B-49EE-B153-774939E0FB8F}" dt="2024-03-18T13:53:17.315" v="1894" actId="1076"/>
          <ac:picMkLst>
            <pc:docMk/>
            <pc:sldMk cId="2950437402" sldId="1057"/>
            <ac:picMk id="3" creationId="{CF6A4926-C9D0-07D3-8772-6AA0BE1032CC}"/>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ABY\AppData\Local\Temp\7b89fb9c-f61c-45a5-9572-38c0b8d0feec_wetransfer_resultats-absorption-v2-xlsx_2024-03-20_1029.zip.eec\Re&#769;sultats%20masse%20volumiqu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BY\AppData\Local\Temp\7b89fb9c-f61c-45a5-9572-38c0b8d0feec_wetransfer_resultats-absorption-v2-xlsx_2024-03-20_1029.zip.eec\Re&#769;sultats%20masse%20volumiqu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BY\AppData\Local\Temp\7b89fb9c-f61c-45a5-9572-38c0b8d0feec_wetransfer_resultats-absorption-v2-xlsx_2024-03-20_1029.zip.eec\Re&#769;sultats%20masse%20volumiqu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BY\AppData\Local\Temp\e257e0c9-352b-4076-a901-08d2a9ef01ac_wetransfer_resultats-absorption-v2-xlsx_2024-03-20_1029.zip.1ac\Re&#769;sultats%20Taux%20de%20fines%20V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BY\AppData\Local\Temp\e257e0c9-352b-4076-a901-08d2a9ef01ac_wetransfer_resultats-absorption-v2-xlsx_2024-03-20_1029.zip.1ac\Re&#769;sultats%20Taux%20de%20fines%20V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BY\AppData\Local\Temp\1dc81429-d185-42fe-94ea-b692a514303c_wetransfer_resultats-absorption-v2-xlsx_2024-03-20_1029.zip.03c\Re&#769;sultats%20Teneur%20en%20eau.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ABY\AppData\Local\Temp\1dc81429-d185-42fe-94ea-b692a514303c_wetransfer_resultats-absorption-v2-xlsx_2024-03-20_1029.zip.03c\Re&#769;sultats%20Teneur%20en%20eau.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ABY\AppData\Local\Temp\e4fa1936-0f34-48cf-9f5a-113f1ac72901_wetransfer_resultats-absorption-v2-xlsx_2024-03-20_1029.zip.901\Re&#769;sultats%20absorption-V2.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ABY\AppData\Local\Temp\e4fa1936-0f34-48cf-9f5a-113f1ac72901_wetransfer_resultats-absorption-v2-xlsx_2024-03-20_1029.zip.901\Re&#769;sultats%20absorption-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000" b="0" i="0" u="none" strike="noStrike" kern="1200" spc="0" baseline="0">
                <a:solidFill>
                  <a:sysClr val="windowText" lastClr="000000"/>
                </a:solidFill>
                <a:latin typeface="+mn-lt"/>
                <a:ea typeface="+mn-ea"/>
                <a:cs typeface="+mn-cs"/>
              </a:defRPr>
            </a:pPr>
            <a:r>
              <a:rPr lang="fr-FR" sz="900" u="none" dirty="0">
                <a:solidFill>
                  <a:sysClr val="windowText" lastClr="000000"/>
                </a:solidFill>
              </a:rPr>
              <a:t>Masse</a:t>
            </a:r>
            <a:r>
              <a:rPr lang="fr-FR" sz="900" u="none" baseline="0" dirty="0">
                <a:solidFill>
                  <a:sysClr val="windowText" lastClr="000000"/>
                </a:solidFill>
              </a:rPr>
              <a:t> volumique de trois particules végétales selon les laboratoires mesurée avec la </a:t>
            </a:r>
            <a:r>
              <a:rPr lang="fr-FR" sz="900" b="1" u="none" baseline="0" dirty="0">
                <a:solidFill>
                  <a:sysClr val="windowText" lastClr="000000"/>
                </a:solidFill>
              </a:rPr>
              <a:t>méthode versée</a:t>
            </a:r>
            <a:endParaRPr lang="fr-FR" sz="900" b="1" u="none" dirty="0">
              <a:solidFill>
                <a:sysClr val="windowText" lastClr="000000"/>
              </a:solidFill>
            </a:endParaRPr>
          </a:p>
        </c:rich>
      </c:tx>
      <c:layout>
        <c:manualLayout>
          <c:xMode val="edge"/>
          <c:yMode val="edge"/>
          <c:x val="0.18497043863499349"/>
          <c:y val="1.2285012285012289E-2"/>
        </c:manualLayout>
      </c:layout>
      <c:overlay val="0"/>
      <c:spPr>
        <a:noFill/>
        <a:ln>
          <a:noFill/>
        </a:ln>
        <a:effectLst/>
      </c:spPr>
    </c:title>
    <c:autoTitleDeleted val="0"/>
    <c:plotArea>
      <c:layout>
        <c:manualLayout>
          <c:layoutTarget val="inner"/>
          <c:xMode val="edge"/>
          <c:yMode val="edge"/>
          <c:x val="0.13168284756132748"/>
          <c:y val="0.14332514332514334"/>
          <c:w val="0.83879488277841585"/>
          <c:h val="0.62903551368118382"/>
        </c:manualLayout>
      </c:layout>
      <c:barChart>
        <c:barDir val="col"/>
        <c:grouping val="clustered"/>
        <c:varyColors val="0"/>
        <c:ser>
          <c:idx val="0"/>
          <c:order val="0"/>
          <c:tx>
            <c:strRef>
              <c:f>'Méthode versée'!$E$17:$G$17</c:f>
              <c:strCache>
                <c:ptCount val="1"/>
                <c:pt idx="0">
                  <c:v>Chènevotte de chanvre</c:v>
                </c:pt>
              </c:strCache>
            </c:strRef>
          </c:tx>
          <c:spPr>
            <a:solidFill>
              <a:srgbClr val="00B0F0"/>
            </a:solidFill>
            <a:ln>
              <a:noFill/>
            </a:ln>
            <a:effectLst/>
          </c:spPr>
          <c:invertIfNegative val="0"/>
          <c:errBars>
            <c:errBarType val="both"/>
            <c:errValType val="cust"/>
            <c:noEndCap val="0"/>
            <c:plus>
              <c:numRef>
                <c:f>('Méthode versée'!$F$19,'Méthode versée'!$F$25,'Méthode versée'!$F$31)</c:f>
                <c:numCache>
                  <c:formatCode>General</c:formatCode>
                  <c:ptCount val="3"/>
                  <c:pt idx="0">
                    <c:v>3.6</c:v>
                  </c:pt>
                  <c:pt idx="1">
                    <c:v>5.6</c:v>
                  </c:pt>
                  <c:pt idx="2">
                    <c:v>2.8538122651016207</c:v>
                  </c:pt>
                </c:numCache>
              </c:numRef>
            </c:plus>
            <c:minus>
              <c:numRef>
                <c:f>('Méthode versée'!$F$19,'Méthode versée'!$F$25,'Méthode versée'!$F$31)</c:f>
                <c:numCache>
                  <c:formatCode>General</c:formatCode>
                  <c:ptCount val="3"/>
                  <c:pt idx="0">
                    <c:v>3.6</c:v>
                  </c:pt>
                  <c:pt idx="1">
                    <c:v>5.6</c:v>
                  </c:pt>
                  <c:pt idx="2">
                    <c:v>2.8538122651016207</c:v>
                  </c:pt>
                </c:numCache>
              </c:numRef>
            </c:minus>
            <c:spPr>
              <a:noFill/>
              <a:ln w="9525" cap="flat" cmpd="sng" algn="ctr">
                <a:solidFill>
                  <a:srgbClr val="002060"/>
                </a:solidFill>
                <a:round/>
              </a:ln>
              <a:effectLst/>
            </c:spPr>
          </c:errBars>
          <c:cat>
            <c:strRef>
              <c:f>('Méthode versée'!$B$15:$J$15,'Méthode versée'!$B$21:$J$21,'Méthode versée'!$B$27:$J$27)</c:f>
              <c:strCache>
                <c:ptCount val="3"/>
                <c:pt idx="0">
                  <c:v>ENTPE </c:v>
                </c:pt>
                <c:pt idx="1">
                  <c:v>UniLaSalle</c:v>
                </c:pt>
                <c:pt idx="2">
                  <c:v>CEREMA</c:v>
                </c:pt>
              </c:strCache>
            </c:strRef>
          </c:cat>
          <c:val>
            <c:numRef>
              <c:f>('Méthode versée'!$E$19,'Méthode versée'!$E$25,'Méthode versée'!$E$31)</c:f>
              <c:numCache>
                <c:formatCode>General</c:formatCode>
                <c:ptCount val="3"/>
                <c:pt idx="0">
                  <c:v>130.19999999999999</c:v>
                </c:pt>
                <c:pt idx="1">
                  <c:v>104.7</c:v>
                </c:pt>
                <c:pt idx="2" formatCode="0.0">
                  <c:v>94.36999999999999</c:v>
                </c:pt>
              </c:numCache>
            </c:numRef>
          </c:val>
          <c:extLst>
            <c:ext xmlns:c16="http://schemas.microsoft.com/office/drawing/2014/chart" uri="{C3380CC4-5D6E-409C-BE32-E72D297353CC}">
              <c16:uniqueId val="{00000000-580B-4A42-85B1-0F7D996DF6A4}"/>
            </c:ext>
          </c:extLst>
        </c:ser>
        <c:ser>
          <c:idx val="1"/>
          <c:order val="1"/>
          <c:tx>
            <c:strRef>
              <c:f>'Méthode versée'!$B$17:$D$17</c:f>
              <c:strCache>
                <c:ptCount val="1"/>
                <c:pt idx="0">
                  <c:v>Balle de riz</c:v>
                </c:pt>
              </c:strCache>
            </c:strRef>
          </c:tx>
          <c:spPr>
            <a:solidFill>
              <a:srgbClr val="FF6600"/>
            </a:solidFill>
            <a:ln>
              <a:noFill/>
            </a:ln>
            <a:effectLst/>
          </c:spPr>
          <c:invertIfNegative val="0"/>
          <c:errBars>
            <c:errBarType val="both"/>
            <c:errValType val="cust"/>
            <c:noEndCap val="0"/>
            <c:plus>
              <c:numRef>
                <c:f>('Méthode versée'!$C$19,'Méthode versée'!$C$25,'Méthode versée'!$C$31)</c:f>
                <c:numCache>
                  <c:formatCode>General</c:formatCode>
                  <c:ptCount val="3"/>
                  <c:pt idx="0">
                    <c:v>2.7</c:v>
                  </c:pt>
                  <c:pt idx="1">
                    <c:v>1.7000000000000002</c:v>
                  </c:pt>
                  <c:pt idx="2">
                    <c:v>4.756607100771638</c:v>
                  </c:pt>
                </c:numCache>
              </c:numRef>
            </c:plus>
            <c:minus>
              <c:numRef>
                <c:f>('Méthode versée'!$C$19,'Méthode versée'!$C$25,'Méthode versée'!$C$31)</c:f>
                <c:numCache>
                  <c:formatCode>General</c:formatCode>
                  <c:ptCount val="3"/>
                  <c:pt idx="0">
                    <c:v>2.7</c:v>
                  </c:pt>
                  <c:pt idx="1">
                    <c:v>1.7000000000000002</c:v>
                  </c:pt>
                  <c:pt idx="2">
                    <c:v>4.756607100771638</c:v>
                  </c:pt>
                </c:numCache>
              </c:numRef>
            </c:minus>
            <c:spPr>
              <a:noFill/>
              <a:ln w="9525" cap="flat" cmpd="sng" algn="ctr">
                <a:solidFill>
                  <a:srgbClr val="C00000"/>
                </a:solidFill>
                <a:round/>
              </a:ln>
              <a:effectLst/>
            </c:spPr>
          </c:errBars>
          <c:cat>
            <c:strRef>
              <c:f>('Méthode versée'!$B$15:$J$15,'Méthode versée'!$B$21:$J$21,'Méthode versée'!$B$27:$J$27)</c:f>
              <c:strCache>
                <c:ptCount val="3"/>
                <c:pt idx="0">
                  <c:v>ENTPE </c:v>
                </c:pt>
                <c:pt idx="1">
                  <c:v>UniLaSalle</c:v>
                </c:pt>
                <c:pt idx="2">
                  <c:v>CEREMA</c:v>
                </c:pt>
              </c:strCache>
            </c:strRef>
          </c:cat>
          <c:val>
            <c:numRef>
              <c:f>('Méthode versée'!$B$19,'Méthode versée'!$B$25,'Méthode versée'!$B$31)</c:f>
              <c:numCache>
                <c:formatCode>General</c:formatCode>
                <c:ptCount val="3"/>
                <c:pt idx="0">
                  <c:v>132.4</c:v>
                </c:pt>
                <c:pt idx="1">
                  <c:v>111.2</c:v>
                </c:pt>
                <c:pt idx="2" formatCode="0.0">
                  <c:v>104.87333333333326</c:v>
                </c:pt>
              </c:numCache>
            </c:numRef>
          </c:val>
          <c:extLst>
            <c:ext xmlns:c16="http://schemas.microsoft.com/office/drawing/2014/chart" uri="{C3380CC4-5D6E-409C-BE32-E72D297353CC}">
              <c16:uniqueId val="{00000001-580B-4A42-85B1-0F7D996DF6A4}"/>
            </c:ext>
          </c:extLst>
        </c:ser>
        <c:ser>
          <c:idx val="2"/>
          <c:order val="2"/>
          <c:tx>
            <c:strRef>
              <c:f>'Méthode versée'!$H$17:$J$17</c:f>
              <c:strCache>
                <c:ptCount val="1"/>
                <c:pt idx="0">
                  <c:v>Moelle de tournesol</c:v>
                </c:pt>
              </c:strCache>
            </c:strRef>
          </c:tx>
          <c:spPr>
            <a:solidFill>
              <a:schemeClr val="accent3">
                <a:lumMod val="75000"/>
              </a:schemeClr>
            </a:solidFill>
            <a:ln>
              <a:noFill/>
            </a:ln>
            <a:effectLst/>
          </c:spPr>
          <c:invertIfNegative val="0"/>
          <c:errBars>
            <c:errBarType val="both"/>
            <c:errValType val="cust"/>
            <c:noEndCap val="0"/>
            <c:plus>
              <c:numRef>
                <c:f>('Méthode versée'!$I$19,'Méthode versée'!$I$25,'Méthode versée'!$I$31)</c:f>
                <c:numCache>
                  <c:formatCode>General</c:formatCode>
                  <c:ptCount val="3"/>
                  <c:pt idx="0">
                    <c:v>1.3</c:v>
                  </c:pt>
                  <c:pt idx="1">
                    <c:v>0.1</c:v>
                  </c:pt>
                  <c:pt idx="2">
                    <c:v>1.7559486198506931</c:v>
                  </c:pt>
                </c:numCache>
              </c:numRef>
            </c:plus>
            <c:minus>
              <c:numRef>
                <c:f>('Méthode versée'!$I$19,'Méthode versée'!$I$25,'Méthode versée'!$I$31)</c:f>
                <c:numCache>
                  <c:formatCode>General</c:formatCode>
                  <c:ptCount val="3"/>
                  <c:pt idx="0">
                    <c:v>1.3</c:v>
                  </c:pt>
                  <c:pt idx="1">
                    <c:v>0.1</c:v>
                  </c:pt>
                  <c:pt idx="2">
                    <c:v>1.7559486198506931</c:v>
                  </c:pt>
                </c:numCache>
              </c:numRef>
            </c:minus>
            <c:spPr>
              <a:noFill/>
              <a:ln w="9525" cap="flat" cmpd="sng" algn="ctr">
                <a:solidFill>
                  <a:schemeClr val="accent6"/>
                </a:solidFill>
                <a:round/>
              </a:ln>
              <a:effectLst/>
            </c:spPr>
          </c:errBars>
          <c:cat>
            <c:strRef>
              <c:f>('Méthode versée'!$B$15:$J$15,'Méthode versée'!$B$21:$J$21,'Méthode versée'!$B$27:$J$27)</c:f>
              <c:strCache>
                <c:ptCount val="3"/>
                <c:pt idx="0">
                  <c:v>ENTPE </c:v>
                </c:pt>
                <c:pt idx="1">
                  <c:v>UniLaSalle</c:v>
                </c:pt>
                <c:pt idx="2">
                  <c:v>CEREMA</c:v>
                </c:pt>
              </c:strCache>
            </c:strRef>
          </c:cat>
          <c:val>
            <c:numRef>
              <c:f>('Méthode versée'!$H$19,'Méthode versée'!$H$25,'Méthode versée'!$H$31)</c:f>
              <c:numCache>
                <c:formatCode>0.0</c:formatCode>
                <c:ptCount val="3"/>
                <c:pt idx="0">
                  <c:v>26.3</c:v>
                </c:pt>
                <c:pt idx="1">
                  <c:v>21.5</c:v>
                </c:pt>
                <c:pt idx="2">
                  <c:v>20.459999999999987</c:v>
                </c:pt>
              </c:numCache>
            </c:numRef>
          </c:val>
          <c:extLst>
            <c:ext xmlns:c16="http://schemas.microsoft.com/office/drawing/2014/chart" uri="{C3380CC4-5D6E-409C-BE32-E72D297353CC}">
              <c16:uniqueId val="{00000002-580B-4A42-85B1-0F7D996DF6A4}"/>
            </c:ext>
          </c:extLst>
        </c:ser>
        <c:dLbls>
          <c:showLegendKey val="0"/>
          <c:showVal val="0"/>
          <c:showCatName val="0"/>
          <c:showSerName val="0"/>
          <c:showPercent val="0"/>
          <c:showBubbleSize val="0"/>
        </c:dLbls>
        <c:gapWidth val="219"/>
        <c:overlap val="-27"/>
        <c:axId val="185003008"/>
        <c:axId val="188044416"/>
      </c:barChart>
      <c:catAx>
        <c:axId val="185003008"/>
        <c:scaling>
          <c:orientation val="minMax"/>
        </c:scaling>
        <c:delete val="0"/>
        <c:axPos val="b"/>
        <c:title>
          <c:tx>
            <c:rich>
              <a:bodyPr rot="0" spcFirstLastPara="1" vertOverflow="ellipsis" vert="horz" wrap="square" anchor="ctr" anchorCtr="1"/>
              <a:lstStyle/>
              <a:p>
                <a:pPr>
                  <a:defRPr lang="fr-FR" sz="900" b="0" i="0" u="none" strike="noStrike" kern="1200" baseline="0">
                    <a:solidFill>
                      <a:sysClr val="windowText" lastClr="000000"/>
                    </a:solidFill>
                    <a:latin typeface="Amiri" pitchFamily="2" charset="-78"/>
                    <a:ea typeface="Amiri" pitchFamily="2" charset="-78"/>
                    <a:cs typeface="Amiri" pitchFamily="2" charset="-78"/>
                  </a:defRPr>
                </a:pPr>
                <a:r>
                  <a:rPr lang="fr-FR" sz="900">
                    <a:solidFill>
                      <a:sysClr val="windowText" lastClr="000000"/>
                    </a:solidFill>
                    <a:latin typeface="Amiri" pitchFamily="2" charset="-78"/>
                    <a:ea typeface="Amiri" pitchFamily="2" charset="-78"/>
                    <a:cs typeface="Amiri" pitchFamily="2" charset="-78"/>
                  </a:rPr>
                  <a:t>Laboratoires</a:t>
                </a:r>
              </a:p>
            </c:rich>
          </c:tx>
          <c:layout>
            <c:manualLayout>
              <c:xMode val="edge"/>
              <c:yMode val="edge"/>
              <c:x val="0.47903253176602556"/>
              <c:y val="0.8504114350571047"/>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fr-FR" sz="900" b="0" i="0" u="none" strike="noStrike" kern="1200" baseline="0">
                <a:solidFill>
                  <a:sysClr val="windowText" lastClr="000000"/>
                </a:solidFill>
                <a:latin typeface="+mn-lt"/>
                <a:ea typeface="+mn-ea"/>
                <a:cs typeface="+mn-cs"/>
              </a:defRPr>
            </a:pPr>
            <a:endParaRPr lang="en-US"/>
          </a:p>
        </c:txPr>
        <c:crossAx val="188044416"/>
        <c:crosses val="autoZero"/>
        <c:auto val="1"/>
        <c:lblAlgn val="ctr"/>
        <c:lblOffset val="100"/>
        <c:noMultiLvlLbl val="0"/>
      </c:catAx>
      <c:valAx>
        <c:axId val="188044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fr-FR" sz="1100" b="0" i="0" u="none" strike="noStrike" kern="1200" baseline="0">
                    <a:solidFill>
                      <a:sysClr val="windowText" lastClr="000000"/>
                    </a:solidFill>
                    <a:latin typeface="Amiri" pitchFamily="2" charset="-78"/>
                    <a:ea typeface="Amiri" pitchFamily="2" charset="-78"/>
                    <a:cs typeface="Amiri" pitchFamily="2" charset="-78"/>
                  </a:defRPr>
                </a:pPr>
                <a:r>
                  <a:rPr lang="fr-FR" sz="1100">
                    <a:solidFill>
                      <a:sysClr val="windowText" lastClr="000000"/>
                    </a:solidFill>
                    <a:latin typeface="Amiri" pitchFamily="2" charset="-78"/>
                    <a:ea typeface="Amiri" pitchFamily="2" charset="-78"/>
                    <a:cs typeface="Amiri" pitchFamily="2" charset="-78"/>
                  </a:rPr>
                  <a:t>Masse volumique</a:t>
                </a:r>
                <a:r>
                  <a:rPr lang="fr-FR" sz="1100" baseline="0">
                    <a:solidFill>
                      <a:sysClr val="windowText" lastClr="000000"/>
                    </a:solidFill>
                    <a:latin typeface="Amiri" pitchFamily="2" charset="-78"/>
                    <a:ea typeface="Amiri" pitchFamily="2" charset="-78"/>
                    <a:cs typeface="Amiri" pitchFamily="2" charset="-78"/>
                  </a:rPr>
                  <a:t> en kg/m3</a:t>
                </a:r>
                <a:endParaRPr lang="fr-FR" sz="1100">
                  <a:solidFill>
                    <a:sysClr val="windowText" lastClr="000000"/>
                  </a:solidFill>
                  <a:latin typeface="Amiri" pitchFamily="2" charset="-78"/>
                  <a:ea typeface="Amiri" pitchFamily="2" charset="-78"/>
                  <a:cs typeface="Amiri" pitchFamily="2" charset="-78"/>
                </a:endParaRP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fr-FR" sz="900" b="0" i="0" u="none" strike="noStrike" kern="1200" baseline="0">
                <a:solidFill>
                  <a:sysClr val="windowText" lastClr="000000"/>
                </a:solidFill>
                <a:latin typeface="+mn-lt"/>
                <a:ea typeface="+mn-ea"/>
                <a:cs typeface="+mn-cs"/>
              </a:defRPr>
            </a:pPr>
            <a:endParaRPr lang="en-US"/>
          </a:p>
        </c:txPr>
        <c:crossAx val="185003008"/>
        <c:crosses val="autoZero"/>
        <c:crossBetween val="between"/>
      </c:valAx>
      <c:spPr>
        <a:noFill/>
        <a:ln>
          <a:noFill/>
        </a:ln>
        <a:effectLst/>
      </c:spPr>
    </c:plotArea>
    <c:legend>
      <c:legendPos val="b"/>
      <c:layout>
        <c:manualLayout>
          <c:xMode val="edge"/>
          <c:yMode val="edge"/>
          <c:x val="0.16196969540076023"/>
          <c:y val="0.93059161523728462"/>
          <c:w val="0.78341410572776327"/>
          <c:h val="6.5313380667711432E-2"/>
        </c:manualLayout>
      </c:layout>
      <c:overlay val="0"/>
      <c:spPr>
        <a:noFill/>
        <a:ln>
          <a:noFill/>
        </a:ln>
        <a:effectLst/>
      </c:spPr>
      <c:txPr>
        <a:bodyPr rot="0" spcFirstLastPara="1" vertOverflow="ellipsis" vert="horz" wrap="square" anchor="ctr" anchorCtr="1"/>
        <a:lstStyle/>
        <a:p>
          <a:pPr>
            <a:defRPr lang="fr-F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600" b="0" i="0" u="none" strike="noStrike" kern="1200" spc="0" baseline="0">
                <a:solidFill>
                  <a:sysClr val="windowText" lastClr="000000"/>
                </a:solidFill>
                <a:latin typeface="+mn-lt"/>
                <a:ea typeface="+mn-ea"/>
                <a:cs typeface="+mn-cs"/>
              </a:defRPr>
            </a:pPr>
            <a:r>
              <a:rPr lang="fr-FR" sz="900" u="none" dirty="0">
                <a:solidFill>
                  <a:sysClr val="windowText" lastClr="000000"/>
                </a:solidFill>
              </a:rPr>
              <a:t>Masse</a:t>
            </a:r>
            <a:r>
              <a:rPr lang="fr-FR" sz="900" u="none" baseline="0" dirty="0">
                <a:solidFill>
                  <a:sysClr val="windowText" lastClr="000000"/>
                </a:solidFill>
              </a:rPr>
              <a:t> volumique de trois particules végétales selon les laboratoires mesurée avec la </a:t>
            </a:r>
            <a:r>
              <a:rPr lang="fr-FR" sz="900" b="1" u="none" baseline="0" dirty="0">
                <a:solidFill>
                  <a:sysClr val="windowText" lastClr="000000"/>
                </a:solidFill>
              </a:rPr>
              <a:t>méthode RILEM</a:t>
            </a:r>
            <a:endParaRPr lang="fr-FR" sz="900" b="1" u="none" dirty="0">
              <a:solidFill>
                <a:sysClr val="windowText" lastClr="000000"/>
              </a:solidFill>
            </a:endParaRPr>
          </a:p>
        </c:rich>
      </c:tx>
      <c:layout>
        <c:manualLayout>
          <c:xMode val="edge"/>
          <c:yMode val="edge"/>
          <c:x val="0.15146889286247348"/>
          <c:y val="1.2787723785166247E-2"/>
        </c:manualLayout>
      </c:layout>
      <c:overlay val="0"/>
      <c:spPr>
        <a:noFill/>
        <a:ln>
          <a:noFill/>
        </a:ln>
        <a:effectLst/>
      </c:spPr>
    </c:title>
    <c:autoTitleDeleted val="0"/>
    <c:plotArea>
      <c:layout>
        <c:manualLayout>
          <c:layoutTarget val="inner"/>
          <c:xMode val="edge"/>
          <c:yMode val="edge"/>
          <c:x val="0.14434557935282286"/>
          <c:y val="0.13640238704177338"/>
          <c:w val="0.82458098123115287"/>
          <c:h val="0.62988266172610752"/>
        </c:manualLayout>
      </c:layout>
      <c:barChart>
        <c:barDir val="col"/>
        <c:grouping val="clustered"/>
        <c:varyColors val="0"/>
        <c:ser>
          <c:idx val="0"/>
          <c:order val="0"/>
          <c:tx>
            <c:strRef>
              <c:f>'Méthode NG2B-RILEM'!$E$16:$G$16</c:f>
              <c:strCache>
                <c:ptCount val="1"/>
                <c:pt idx="0">
                  <c:v>Chènevotte de chanvre</c:v>
                </c:pt>
              </c:strCache>
            </c:strRef>
          </c:tx>
          <c:spPr>
            <a:solidFill>
              <a:srgbClr val="00B0F0"/>
            </a:solidFill>
            <a:ln>
              <a:noFill/>
            </a:ln>
            <a:effectLst/>
          </c:spPr>
          <c:invertIfNegative val="0"/>
          <c:errBars>
            <c:errBarType val="both"/>
            <c:errValType val="cust"/>
            <c:noEndCap val="0"/>
            <c:plus>
              <c:numRef>
                <c:f>('Méthode NG2B-RILEM'!$F$18,'Méthode NG2B-RILEM'!$F$24,'Méthode NG2B-RILEM'!$F$30)</c:f>
                <c:numCache>
                  <c:formatCode>General</c:formatCode>
                  <c:ptCount val="3"/>
                  <c:pt idx="0">
                    <c:v>3.3</c:v>
                  </c:pt>
                  <c:pt idx="1">
                    <c:v>2.3738999999999986</c:v>
                  </c:pt>
                  <c:pt idx="2">
                    <c:v>2.8246376365434522</c:v>
                  </c:pt>
                </c:numCache>
              </c:numRef>
            </c:plus>
            <c:minus>
              <c:numRef>
                <c:f>('Méthode NG2B-RILEM'!$F$18,'Méthode NG2B-RILEM'!$F$24,'Méthode NG2B-RILEM'!$F$30)</c:f>
                <c:numCache>
                  <c:formatCode>General</c:formatCode>
                  <c:ptCount val="3"/>
                  <c:pt idx="0">
                    <c:v>3.3</c:v>
                  </c:pt>
                  <c:pt idx="1">
                    <c:v>2.3738999999999986</c:v>
                  </c:pt>
                  <c:pt idx="2">
                    <c:v>2.8246376365434522</c:v>
                  </c:pt>
                </c:numCache>
              </c:numRef>
            </c:minus>
            <c:spPr>
              <a:noFill/>
              <a:ln w="9525" cap="flat" cmpd="sng" algn="ctr">
                <a:solidFill>
                  <a:srgbClr val="0070C0"/>
                </a:solidFill>
                <a:round/>
              </a:ln>
              <a:effectLst/>
            </c:spPr>
          </c:errBars>
          <c:cat>
            <c:strRef>
              <c:f>('Méthode versée'!$B$15:$J$15,'Méthode versée'!$B$21:$J$21,'Méthode versée'!$B$27:$J$27)</c:f>
              <c:strCache>
                <c:ptCount val="3"/>
                <c:pt idx="0">
                  <c:v>ENTPE </c:v>
                </c:pt>
                <c:pt idx="1">
                  <c:v>UniLaSalle</c:v>
                </c:pt>
                <c:pt idx="2">
                  <c:v>CEREMA</c:v>
                </c:pt>
              </c:strCache>
            </c:strRef>
          </c:cat>
          <c:val>
            <c:numRef>
              <c:f>('Méthode NG2B-RILEM'!$E$18,'Méthode NG2B-RILEM'!$E$24,'Méthode NG2B-RILEM'!$E$30)</c:f>
              <c:numCache>
                <c:formatCode>0.0</c:formatCode>
                <c:ptCount val="3"/>
                <c:pt idx="0" formatCode="General">
                  <c:v>116</c:v>
                </c:pt>
                <c:pt idx="1">
                  <c:v>106</c:v>
                </c:pt>
                <c:pt idx="2">
                  <c:v>99.823333333333238</c:v>
                </c:pt>
              </c:numCache>
            </c:numRef>
          </c:val>
          <c:extLst>
            <c:ext xmlns:c16="http://schemas.microsoft.com/office/drawing/2014/chart" uri="{C3380CC4-5D6E-409C-BE32-E72D297353CC}">
              <c16:uniqueId val="{00000000-170B-4FEF-B672-D75FA4B5307A}"/>
            </c:ext>
          </c:extLst>
        </c:ser>
        <c:ser>
          <c:idx val="1"/>
          <c:order val="1"/>
          <c:tx>
            <c:strRef>
              <c:f>'Méthode NG2B-RILEM'!$B$16:$D$16</c:f>
              <c:strCache>
                <c:ptCount val="1"/>
                <c:pt idx="0">
                  <c:v>Balle de riz</c:v>
                </c:pt>
              </c:strCache>
            </c:strRef>
          </c:tx>
          <c:spPr>
            <a:solidFill>
              <a:srgbClr val="FF6600"/>
            </a:solidFill>
            <a:ln>
              <a:noFill/>
            </a:ln>
            <a:effectLst/>
          </c:spPr>
          <c:invertIfNegative val="0"/>
          <c:errBars>
            <c:errBarType val="both"/>
            <c:errValType val="cust"/>
            <c:noEndCap val="0"/>
            <c:plus>
              <c:numRef>
                <c:f>('Méthode NG2B-RILEM'!$C$18,'Méthode NG2B-RILEM'!$C$24,'Méthode NG2B-RILEM'!$C$30)</c:f>
                <c:numCache>
                  <c:formatCode>General</c:formatCode>
                  <c:ptCount val="3"/>
                  <c:pt idx="0">
                    <c:v>2.1</c:v>
                  </c:pt>
                  <c:pt idx="1">
                    <c:v>2.3839000000000001</c:v>
                  </c:pt>
                  <c:pt idx="2">
                    <c:v>2.5616119924766134</c:v>
                  </c:pt>
                </c:numCache>
              </c:numRef>
            </c:plus>
            <c:minus>
              <c:numRef>
                <c:f>('Méthode NG2B-RILEM'!$C$18,'Méthode NG2B-RILEM'!$C$24,'Méthode NG2B-RILEM'!$C$30)</c:f>
                <c:numCache>
                  <c:formatCode>General</c:formatCode>
                  <c:ptCount val="3"/>
                  <c:pt idx="0">
                    <c:v>2.1</c:v>
                  </c:pt>
                  <c:pt idx="1">
                    <c:v>2.3839000000000001</c:v>
                  </c:pt>
                  <c:pt idx="2">
                    <c:v>2.5616119924766134</c:v>
                  </c:pt>
                </c:numCache>
              </c:numRef>
            </c:minus>
            <c:spPr>
              <a:noFill/>
              <a:ln w="9525" cap="flat" cmpd="sng" algn="ctr">
                <a:solidFill>
                  <a:srgbClr val="C00000"/>
                </a:solidFill>
                <a:round/>
              </a:ln>
              <a:effectLst/>
            </c:spPr>
          </c:errBars>
          <c:cat>
            <c:strRef>
              <c:f>('Méthode versée'!$B$15:$J$15,'Méthode versée'!$B$21:$J$21,'Méthode versée'!$B$27:$J$27)</c:f>
              <c:strCache>
                <c:ptCount val="3"/>
                <c:pt idx="0">
                  <c:v>ENTPE </c:v>
                </c:pt>
                <c:pt idx="1">
                  <c:v>UniLaSalle</c:v>
                </c:pt>
                <c:pt idx="2">
                  <c:v>CEREMA</c:v>
                </c:pt>
              </c:strCache>
            </c:strRef>
          </c:cat>
          <c:val>
            <c:numRef>
              <c:f>('Méthode NG2B-RILEM'!$B$18,'Méthode NG2B-RILEM'!$B$24,'Méthode NG2B-RILEM'!$B$30)</c:f>
              <c:numCache>
                <c:formatCode>0.0</c:formatCode>
                <c:ptCount val="3"/>
                <c:pt idx="0" formatCode="General">
                  <c:v>108.6</c:v>
                </c:pt>
                <c:pt idx="1">
                  <c:v>98.6</c:v>
                </c:pt>
                <c:pt idx="2">
                  <c:v>99.293999999999997</c:v>
                </c:pt>
              </c:numCache>
            </c:numRef>
          </c:val>
          <c:extLst>
            <c:ext xmlns:c16="http://schemas.microsoft.com/office/drawing/2014/chart" uri="{C3380CC4-5D6E-409C-BE32-E72D297353CC}">
              <c16:uniqueId val="{00000001-170B-4FEF-B672-D75FA4B5307A}"/>
            </c:ext>
          </c:extLst>
        </c:ser>
        <c:ser>
          <c:idx val="2"/>
          <c:order val="2"/>
          <c:tx>
            <c:strRef>
              <c:f>'Méthode NG2B-RILEM'!$H$16:$J$16</c:f>
              <c:strCache>
                <c:ptCount val="1"/>
                <c:pt idx="0">
                  <c:v>Moelle de tournesol</c:v>
                </c:pt>
              </c:strCache>
            </c:strRef>
          </c:tx>
          <c:spPr>
            <a:solidFill>
              <a:schemeClr val="accent3">
                <a:lumMod val="75000"/>
              </a:schemeClr>
            </a:solidFill>
            <a:ln>
              <a:noFill/>
            </a:ln>
            <a:effectLst/>
          </c:spPr>
          <c:invertIfNegative val="0"/>
          <c:errBars>
            <c:errBarType val="both"/>
            <c:errValType val="cust"/>
            <c:noEndCap val="0"/>
            <c:plus>
              <c:numRef>
                <c:f>('Méthode NG2B-RILEM'!$I$18,'Méthode NG2B-RILEM'!$I$24,'Méthode NG2B-RILEM'!$I$30)</c:f>
                <c:numCache>
                  <c:formatCode>General</c:formatCode>
                  <c:ptCount val="3"/>
                  <c:pt idx="0">
                    <c:v>1.5</c:v>
                  </c:pt>
                  <c:pt idx="1">
                    <c:v>0.29130000000000017</c:v>
                  </c:pt>
                  <c:pt idx="2">
                    <c:v>0.79597599070435354</c:v>
                  </c:pt>
                </c:numCache>
              </c:numRef>
            </c:plus>
            <c:minus>
              <c:numRef>
                <c:f>('Méthode NG2B-RILEM'!$I$18,'Méthode NG2B-RILEM'!$I$24,'Méthode NG2B-RILEM'!$I$30)</c:f>
                <c:numCache>
                  <c:formatCode>General</c:formatCode>
                  <c:ptCount val="3"/>
                  <c:pt idx="0">
                    <c:v>1.5</c:v>
                  </c:pt>
                  <c:pt idx="1">
                    <c:v>0.29130000000000017</c:v>
                  </c:pt>
                  <c:pt idx="2">
                    <c:v>0.79597599070435354</c:v>
                  </c:pt>
                </c:numCache>
              </c:numRef>
            </c:minus>
            <c:spPr>
              <a:noFill/>
              <a:ln w="9525" cap="flat" cmpd="sng" algn="ctr">
                <a:solidFill>
                  <a:schemeClr val="accent4">
                    <a:lumMod val="75000"/>
                  </a:schemeClr>
                </a:solidFill>
                <a:round/>
              </a:ln>
              <a:effectLst/>
            </c:spPr>
          </c:errBars>
          <c:cat>
            <c:strRef>
              <c:f>('Méthode versée'!$B$15:$J$15,'Méthode versée'!$B$21:$J$21,'Méthode versée'!$B$27:$J$27)</c:f>
              <c:strCache>
                <c:ptCount val="3"/>
                <c:pt idx="0">
                  <c:v>ENTPE </c:v>
                </c:pt>
                <c:pt idx="1">
                  <c:v>UniLaSalle</c:v>
                </c:pt>
                <c:pt idx="2">
                  <c:v>CEREMA</c:v>
                </c:pt>
              </c:strCache>
            </c:strRef>
          </c:cat>
          <c:val>
            <c:numRef>
              <c:f>('Méthode NG2B-RILEM'!$H$18,'Méthode NG2B-RILEM'!$H$24,'Méthode NG2B-RILEM'!$H$30)</c:f>
              <c:numCache>
                <c:formatCode>0.0</c:formatCode>
                <c:ptCount val="3"/>
                <c:pt idx="0">
                  <c:v>22.8</c:v>
                </c:pt>
                <c:pt idx="1">
                  <c:v>22.9</c:v>
                </c:pt>
                <c:pt idx="2">
                  <c:v>17.993333333333304</c:v>
                </c:pt>
              </c:numCache>
            </c:numRef>
          </c:val>
          <c:extLst>
            <c:ext xmlns:c16="http://schemas.microsoft.com/office/drawing/2014/chart" uri="{C3380CC4-5D6E-409C-BE32-E72D297353CC}">
              <c16:uniqueId val="{00000002-170B-4FEF-B672-D75FA4B5307A}"/>
            </c:ext>
          </c:extLst>
        </c:ser>
        <c:dLbls>
          <c:showLegendKey val="0"/>
          <c:showVal val="0"/>
          <c:showCatName val="0"/>
          <c:showSerName val="0"/>
          <c:showPercent val="0"/>
          <c:showBubbleSize val="0"/>
        </c:dLbls>
        <c:gapWidth val="219"/>
        <c:overlap val="-27"/>
        <c:axId val="188109184"/>
        <c:axId val="188111104"/>
      </c:barChart>
      <c:catAx>
        <c:axId val="188109184"/>
        <c:scaling>
          <c:orientation val="minMax"/>
        </c:scaling>
        <c:delete val="0"/>
        <c:axPos val="b"/>
        <c:title>
          <c:tx>
            <c:rich>
              <a:bodyPr rot="0" spcFirstLastPara="1" vertOverflow="ellipsis" vert="horz" wrap="square" anchor="ctr" anchorCtr="1"/>
              <a:lstStyle/>
              <a:p>
                <a:pPr>
                  <a:defRPr lang="fr-FR" sz="1000" b="0" i="0" u="none" strike="noStrike" kern="1200" baseline="0">
                    <a:solidFill>
                      <a:sysClr val="windowText" lastClr="000000"/>
                    </a:solidFill>
                    <a:latin typeface="Amiri" pitchFamily="2" charset="-78"/>
                    <a:ea typeface="Amiri" pitchFamily="2" charset="-78"/>
                    <a:cs typeface="Amiri" pitchFamily="2" charset="-78"/>
                  </a:defRPr>
                </a:pPr>
                <a:r>
                  <a:rPr lang="fr-FR" sz="900" dirty="0">
                    <a:solidFill>
                      <a:sysClr val="windowText" lastClr="000000"/>
                    </a:solidFill>
                    <a:latin typeface="Amiri" pitchFamily="2" charset="-78"/>
                    <a:ea typeface="Amiri" pitchFamily="2" charset="-78"/>
                    <a:cs typeface="Amiri" pitchFamily="2" charset="-78"/>
                  </a:rPr>
                  <a:t>Laboratoires</a:t>
                </a:r>
                <a:endParaRPr lang="fr-FR" sz="1000" dirty="0">
                  <a:solidFill>
                    <a:sysClr val="windowText" lastClr="000000"/>
                  </a:solidFill>
                  <a:latin typeface="Amiri" pitchFamily="2" charset="-78"/>
                  <a:ea typeface="Amiri" pitchFamily="2" charset="-78"/>
                  <a:cs typeface="Amiri" pitchFamily="2" charset="-78"/>
                </a:endParaRPr>
              </a:p>
            </c:rich>
          </c:tx>
          <c:layout>
            <c:manualLayout>
              <c:xMode val="edge"/>
              <c:yMode val="edge"/>
              <c:x val="0.48813303791693624"/>
              <c:y val="0.841382886602090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fr-FR" sz="900" b="0" i="0" u="none" strike="noStrike" kern="1200" baseline="0">
                <a:solidFill>
                  <a:sysClr val="windowText" lastClr="000000"/>
                </a:solidFill>
                <a:latin typeface="+mn-lt"/>
                <a:ea typeface="+mn-ea"/>
                <a:cs typeface="+mn-cs"/>
              </a:defRPr>
            </a:pPr>
            <a:endParaRPr lang="en-US"/>
          </a:p>
        </c:txPr>
        <c:crossAx val="188111104"/>
        <c:crosses val="autoZero"/>
        <c:auto val="1"/>
        <c:lblAlgn val="ctr"/>
        <c:lblOffset val="100"/>
        <c:noMultiLvlLbl val="0"/>
      </c:catAx>
      <c:valAx>
        <c:axId val="188111104"/>
        <c:scaling>
          <c:orientation val="minMax"/>
          <c:max val="1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fr-FR" sz="1100" b="0" i="0" u="none" strike="noStrike" kern="1200" baseline="0">
                    <a:solidFill>
                      <a:sysClr val="windowText" lastClr="000000"/>
                    </a:solidFill>
                    <a:latin typeface="Amiri" pitchFamily="2" charset="-78"/>
                    <a:ea typeface="Amiri" pitchFamily="2" charset="-78"/>
                    <a:cs typeface="Amiri" pitchFamily="2" charset="-78"/>
                  </a:defRPr>
                </a:pPr>
                <a:r>
                  <a:rPr lang="fr-FR" sz="1100">
                    <a:solidFill>
                      <a:sysClr val="windowText" lastClr="000000"/>
                    </a:solidFill>
                    <a:latin typeface="Amiri" pitchFamily="2" charset="-78"/>
                    <a:ea typeface="Amiri" pitchFamily="2" charset="-78"/>
                    <a:cs typeface="Amiri" pitchFamily="2" charset="-78"/>
                  </a:rPr>
                  <a:t>Masse volumique</a:t>
                </a:r>
                <a:r>
                  <a:rPr lang="fr-FR" sz="1100" baseline="0">
                    <a:solidFill>
                      <a:sysClr val="windowText" lastClr="000000"/>
                    </a:solidFill>
                    <a:latin typeface="Amiri" pitchFamily="2" charset="-78"/>
                    <a:ea typeface="Amiri" pitchFamily="2" charset="-78"/>
                    <a:cs typeface="Amiri" pitchFamily="2" charset="-78"/>
                  </a:rPr>
                  <a:t> en kg/m3</a:t>
                </a:r>
                <a:endParaRPr lang="fr-FR" sz="1100">
                  <a:solidFill>
                    <a:sysClr val="windowText" lastClr="000000"/>
                  </a:solidFill>
                  <a:latin typeface="Amiri" pitchFamily="2" charset="-78"/>
                  <a:ea typeface="Amiri" pitchFamily="2" charset="-78"/>
                  <a:cs typeface="Amiri" pitchFamily="2" charset="-78"/>
                </a:endParaRP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fr-FR" sz="800" b="0" i="0" u="none" strike="noStrike" kern="1200" baseline="0">
                <a:solidFill>
                  <a:sysClr val="windowText" lastClr="000000"/>
                </a:solidFill>
                <a:latin typeface="+mn-lt"/>
                <a:ea typeface="+mn-ea"/>
                <a:cs typeface="+mn-cs"/>
              </a:defRPr>
            </a:pPr>
            <a:endParaRPr lang="en-US"/>
          </a:p>
        </c:txPr>
        <c:crossAx val="188109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fr-F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000" b="0" i="0" u="none" strike="noStrike" kern="1200" spc="0" baseline="0">
                <a:solidFill>
                  <a:sysClr val="windowText" lastClr="000000"/>
                </a:solidFill>
                <a:latin typeface="+mn-lt"/>
                <a:ea typeface="+mn-ea"/>
                <a:cs typeface="+mn-cs"/>
              </a:defRPr>
            </a:pPr>
            <a:r>
              <a:rPr lang="fr-FR" sz="900" u="none" dirty="0">
                <a:solidFill>
                  <a:sysClr val="windowText" lastClr="000000"/>
                </a:solidFill>
              </a:rPr>
              <a:t>Masse</a:t>
            </a:r>
            <a:r>
              <a:rPr lang="fr-FR" sz="900" u="none" baseline="0" dirty="0">
                <a:solidFill>
                  <a:sysClr val="windowText" lastClr="000000"/>
                </a:solidFill>
              </a:rPr>
              <a:t> volumique de trois particules végétales selon les deux méthodes de mesure</a:t>
            </a:r>
            <a:endParaRPr lang="fr-FR" sz="900" u="none" dirty="0">
              <a:solidFill>
                <a:sysClr val="windowText" lastClr="000000"/>
              </a:solidFill>
            </a:endParaRPr>
          </a:p>
        </c:rich>
      </c:tx>
      <c:layout>
        <c:manualLayout>
          <c:xMode val="edge"/>
          <c:yMode val="edge"/>
          <c:x val="0.17741551471311631"/>
          <c:y val="1.193317796189464E-2"/>
        </c:manualLayout>
      </c:layout>
      <c:overlay val="0"/>
      <c:spPr>
        <a:noFill/>
        <a:ln>
          <a:noFill/>
        </a:ln>
        <a:effectLst/>
      </c:spPr>
    </c:title>
    <c:autoTitleDeleted val="0"/>
    <c:plotArea>
      <c:layout>
        <c:manualLayout>
          <c:layoutTarget val="inner"/>
          <c:xMode val="edge"/>
          <c:yMode val="edge"/>
          <c:x val="0.12996273416072168"/>
          <c:y val="0.12529836859989382"/>
          <c:w val="0.84588268064370531"/>
          <c:h val="0.65407283122320758"/>
        </c:manualLayout>
      </c:layout>
      <c:barChart>
        <c:barDir val="col"/>
        <c:grouping val="clustered"/>
        <c:varyColors val="0"/>
        <c:ser>
          <c:idx val="0"/>
          <c:order val="0"/>
          <c:tx>
            <c:strRef>
              <c:f>'Résultats finaux'!$C$3</c:f>
              <c:strCache>
                <c:ptCount val="1"/>
                <c:pt idx="0">
                  <c:v>Chènevotte de chanvre</c:v>
                </c:pt>
              </c:strCache>
            </c:strRef>
          </c:tx>
          <c:spPr>
            <a:solidFill>
              <a:srgbClr val="00B0F0"/>
            </a:solidFill>
            <a:ln>
              <a:noFill/>
            </a:ln>
            <a:effectLst/>
          </c:spPr>
          <c:invertIfNegative val="0"/>
          <c:errBars>
            <c:errBarType val="both"/>
            <c:errValType val="cust"/>
            <c:noEndCap val="0"/>
            <c:plus>
              <c:numRef>
                <c:f>('Résultats finaux'!$C$5,'Résultats finaux'!$F$5)</c:f>
                <c:numCache>
                  <c:formatCode>General</c:formatCode>
                  <c:ptCount val="2"/>
                  <c:pt idx="0">
                    <c:v>4.1818753546084384</c:v>
                  </c:pt>
                  <c:pt idx="1">
                    <c:v>2.8579700831054771</c:v>
                  </c:pt>
                </c:numCache>
              </c:numRef>
            </c:plus>
            <c:minus>
              <c:numRef>
                <c:f>('Résultats finaux'!$C$5,'Résultats finaux'!$F$5)</c:f>
                <c:numCache>
                  <c:formatCode>General</c:formatCode>
                  <c:ptCount val="2"/>
                  <c:pt idx="0">
                    <c:v>4.1818753546084384</c:v>
                  </c:pt>
                  <c:pt idx="1">
                    <c:v>2.8579700831054771</c:v>
                  </c:pt>
                </c:numCache>
              </c:numRef>
            </c:minus>
            <c:spPr>
              <a:noFill/>
              <a:ln w="9525" cap="flat" cmpd="sng" algn="ctr">
                <a:solidFill>
                  <a:srgbClr val="002060"/>
                </a:solidFill>
                <a:round/>
              </a:ln>
              <a:effectLst/>
            </c:spPr>
          </c:errBars>
          <c:cat>
            <c:strRef>
              <c:f>('Résultats finaux'!$B$2,'Résultats finaux'!$E$2)</c:f>
              <c:strCache>
                <c:ptCount val="2"/>
                <c:pt idx="0">
                  <c:v>Méthode versée</c:v>
                </c:pt>
                <c:pt idx="1">
                  <c:v>Méthode RILEM/NG2B</c:v>
                </c:pt>
              </c:strCache>
            </c:strRef>
          </c:cat>
          <c:val>
            <c:numRef>
              <c:f>('Résultats finaux'!$C$4,'Résultats finaux'!$F$4)</c:f>
              <c:numCache>
                <c:formatCode>0.0</c:formatCode>
                <c:ptCount val="2"/>
                <c:pt idx="0">
                  <c:v>109.75666666666666</c:v>
                </c:pt>
                <c:pt idx="1">
                  <c:v>107.27444444444444</c:v>
                </c:pt>
              </c:numCache>
            </c:numRef>
          </c:val>
          <c:extLst>
            <c:ext xmlns:c16="http://schemas.microsoft.com/office/drawing/2014/chart" uri="{C3380CC4-5D6E-409C-BE32-E72D297353CC}">
              <c16:uniqueId val="{00000000-68FA-43F6-86B6-F2AA7A99BEDA}"/>
            </c:ext>
          </c:extLst>
        </c:ser>
        <c:ser>
          <c:idx val="1"/>
          <c:order val="1"/>
          <c:tx>
            <c:strRef>
              <c:f>'Résultats finaux'!$B$3</c:f>
              <c:strCache>
                <c:ptCount val="1"/>
                <c:pt idx="0">
                  <c:v>Balle de riz</c:v>
                </c:pt>
              </c:strCache>
            </c:strRef>
          </c:tx>
          <c:spPr>
            <a:solidFill>
              <a:srgbClr val="FF6600"/>
            </a:solidFill>
            <a:ln>
              <a:noFill/>
            </a:ln>
            <a:effectLst/>
          </c:spPr>
          <c:invertIfNegative val="0"/>
          <c:errBars>
            <c:errBarType val="both"/>
            <c:errValType val="cust"/>
            <c:noEndCap val="0"/>
            <c:plus>
              <c:numRef>
                <c:f>('Résultats finaux'!$B$5,'Résultats finaux'!$E$5)</c:f>
                <c:numCache>
                  <c:formatCode>General</c:formatCode>
                  <c:ptCount val="2"/>
                  <c:pt idx="0">
                    <c:v>3.3068268330385382</c:v>
                  </c:pt>
                  <c:pt idx="1">
                    <c:v>2.3561858451036204</c:v>
                  </c:pt>
                </c:numCache>
              </c:numRef>
            </c:plus>
            <c:minus>
              <c:numRef>
                <c:f>('Résultats finaux'!$B$5,'Résultats finaux'!$E$5)</c:f>
                <c:numCache>
                  <c:formatCode>General</c:formatCode>
                  <c:ptCount val="2"/>
                  <c:pt idx="0">
                    <c:v>3.3068268330385382</c:v>
                  </c:pt>
                  <c:pt idx="1">
                    <c:v>2.3561858451036204</c:v>
                  </c:pt>
                </c:numCache>
              </c:numRef>
            </c:minus>
            <c:spPr>
              <a:noFill/>
              <a:ln w="9525" cap="flat" cmpd="sng" algn="ctr">
                <a:solidFill>
                  <a:srgbClr val="C00000"/>
                </a:solidFill>
                <a:round/>
              </a:ln>
              <a:effectLst/>
            </c:spPr>
          </c:errBars>
          <c:cat>
            <c:strRef>
              <c:f>('Résultats finaux'!$B$2,'Résultats finaux'!$E$2)</c:f>
              <c:strCache>
                <c:ptCount val="2"/>
                <c:pt idx="0">
                  <c:v>Méthode versée</c:v>
                </c:pt>
                <c:pt idx="1">
                  <c:v>Méthode RILEM/NG2B</c:v>
                </c:pt>
              </c:strCache>
            </c:strRef>
          </c:cat>
          <c:val>
            <c:numRef>
              <c:f>('Résultats finaux'!$B$4,'Résultats finaux'!$E$4)</c:f>
              <c:numCache>
                <c:formatCode>0.0</c:formatCode>
                <c:ptCount val="2"/>
                <c:pt idx="0">
                  <c:v>116.15777777777774</c:v>
                </c:pt>
                <c:pt idx="1">
                  <c:v>102.16466666666666</c:v>
                </c:pt>
              </c:numCache>
            </c:numRef>
          </c:val>
          <c:extLst>
            <c:ext xmlns:c16="http://schemas.microsoft.com/office/drawing/2014/chart" uri="{C3380CC4-5D6E-409C-BE32-E72D297353CC}">
              <c16:uniqueId val="{00000001-68FA-43F6-86B6-F2AA7A99BEDA}"/>
            </c:ext>
          </c:extLst>
        </c:ser>
        <c:ser>
          <c:idx val="2"/>
          <c:order val="2"/>
          <c:tx>
            <c:strRef>
              <c:f>'Résultats finaux'!$D$3</c:f>
              <c:strCache>
                <c:ptCount val="1"/>
                <c:pt idx="0">
                  <c:v>Moelle de tournesol</c:v>
                </c:pt>
              </c:strCache>
            </c:strRef>
          </c:tx>
          <c:spPr>
            <a:solidFill>
              <a:schemeClr val="accent3">
                <a:lumMod val="75000"/>
              </a:schemeClr>
            </a:solidFill>
            <a:ln>
              <a:noFill/>
            </a:ln>
            <a:effectLst/>
          </c:spPr>
          <c:invertIfNegative val="0"/>
          <c:errBars>
            <c:errBarType val="both"/>
            <c:errValType val="cust"/>
            <c:noEndCap val="0"/>
            <c:plus>
              <c:numRef>
                <c:f>('Résultats finaux'!$D$5,'Résultats finaux'!$G$5)</c:f>
                <c:numCache>
                  <c:formatCode>General</c:formatCode>
                  <c:ptCount val="2"/>
                  <c:pt idx="0">
                    <c:v>1.2627160614531883</c:v>
                  </c:pt>
                  <c:pt idx="1">
                    <c:v>0.9947249984757558</c:v>
                  </c:pt>
                </c:numCache>
              </c:numRef>
            </c:plus>
            <c:minus>
              <c:numRef>
                <c:f>('Résultats finaux'!$D$5,'Résultats finaux'!$G$5)</c:f>
                <c:numCache>
                  <c:formatCode>General</c:formatCode>
                  <c:ptCount val="2"/>
                  <c:pt idx="0">
                    <c:v>1.2627160614531883</c:v>
                  </c:pt>
                  <c:pt idx="1">
                    <c:v>0.9947249984757558</c:v>
                  </c:pt>
                </c:numCache>
              </c:numRef>
            </c:minus>
            <c:spPr>
              <a:noFill/>
              <a:ln w="9525" cap="flat" cmpd="sng" algn="ctr">
                <a:solidFill>
                  <a:schemeClr val="accent5">
                    <a:lumMod val="75000"/>
                  </a:schemeClr>
                </a:solidFill>
                <a:round/>
              </a:ln>
              <a:effectLst/>
            </c:spPr>
          </c:errBars>
          <c:cat>
            <c:strRef>
              <c:f>('Résultats finaux'!$B$2,'Résultats finaux'!$E$2)</c:f>
              <c:strCache>
                <c:ptCount val="2"/>
                <c:pt idx="0">
                  <c:v>Méthode versée</c:v>
                </c:pt>
                <c:pt idx="1">
                  <c:v>Méthode RILEM/NG2B</c:v>
                </c:pt>
              </c:strCache>
            </c:strRef>
          </c:cat>
          <c:val>
            <c:numRef>
              <c:f>('Résultats finaux'!$D$4,'Résultats finaux'!$G$4)</c:f>
              <c:numCache>
                <c:formatCode>0.0</c:formatCode>
                <c:ptCount val="2"/>
                <c:pt idx="0">
                  <c:v>22.753333333333305</c:v>
                </c:pt>
                <c:pt idx="1">
                  <c:v>21.231111111111115</c:v>
                </c:pt>
              </c:numCache>
            </c:numRef>
          </c:val>
          <c:extLst>
            <c:ext xmlns:c16="http://schemas.microsoft.com/office/drawing/2014/chart" uri="{C3380CC4-5D6E-409C-BE32-E72D297353CC}">
              <c16:uniqueId val="{00000002-68FA-43F6-86B6-F2AA7A99BEDA}"/>
            </c:ext>
          </c:extLst>
        </c:ser>
        <c:dLbls>
          <c:showLegendKey val="0"/>
          <c:showVal val="0"/>
          <c:showCatName val="0"/>
          <c:showSerName val="0"/>
          <c:showPercent val="0"/>
          <c:showBubbleSize val="0"/>
        </c:dLbls>
        <c:gapWidth val="219"/>
        <c:overlap val="-27"/>
        <c:axId val="188176256"/>
        <c:axId val="188177792"/>
      </c:barChart>
      <c:catAx>
        <c:axId val="188176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fr-FR" sz="1000" b="0" i="0" u="none" strike="noStrike" kern="1200" baseline="0">
                <a:solidFill>
                  <a:sysClr val="windowText" lastClr="000000"/>
                </a:solidFill>
                <a:latin typeface="+mn-lt"/>
                <a:ea typeface="+mn-ea"/>
                <a:cs typeface="+mn-cs"/>
              </a:defRPr>
            </a:pPr>
            <a:endParaRPr lang="en-US"/>
          </a:p>
        </c:txPr>
        <c:crossAx val="188177792"/>
        <c:crosses val="autoZero"/>
        <c:auto val="1"/>
        <c:lblAlgn val="ctr"/>
        <c:lblOffset val="100"/>
        <c:noMultiLvlLbl val="0"/>
      </c:catAx>
      <c:valAx>
        <c:axId val="188177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fr-FR" sz="1050" b="0" i="0" u="none" strike="noStrike" kern="1200" baseline="0">
                    <a:solidFill>
                      <a:sysClr val="windowText" lastClr="000000"/>
                    </a:solidFill>
                    <a:latin typeface="Amiri" pitchFamily="2" charset="-78"/>
                    <a:ea typeface="Amiri" pitchFamily="2" charset="-78"/>
                    <a:cs typeface="Amiri" pitchFamily="2" charset="-78"/>
                  </a:defRPr>
                </a:pPr>
                <a:r>
                  <a:rPr lang="fr-FR" sz="1050">
                    <a:solidFill>
                      <a:sysClr val="windowText" lastClr="000000"/>
                    </a:solidFill>
                    <a:latin typeface="Amiri" pitchFamily="2" charset="-78"/>
                    <a:ea typeface="Amiri" pitchFamily="2" charset="-78"/>
                    <a:cs typeface="Amiri" pitchFamily="2" charset="-78"/>
                  </a:rPr>
                  <a:t>Masse volumique</a:t>
                </a:r>
                <a:r>
                  <a:rPr lang="fr-FR" sz="1050" baseline="0">
                    <a:solidFill>
                      <a:sysClr val="windowText" lastClr="000000"/>
                    </a:solidFill>
                    <a:latin typeface="Amiri" pitchFamily="2" charset="-78"/>
                    <a:ea typeface="Amiri" pitchFamily="2" charset="-78"/>
                    <a:cs typeface="Amiri" pitchFamily="2" charset="-78"/>
                  </a:rPr>
                  <a:t> en kg/m3</a:t>
                </a:r>
                <a:endParaRPr lang="fr-FR" sz="1050">
                  <a:solidFill>
                    <a:sysClr val="windowText" lastClr="000000"/>
                  </a:solidFill>
                  <a:latin typeface="Amiri" pitchFamily="2" charset="-78"/>
                  <a:ea typeface="Amiri" pitchFamily="2" charset="-78"/>
                  <a:cs typeface="Amiri" pitchFamily="2" charset="-78"/>
                </a:endParaRPr>
              </a:p>
            </c:rich>
          </c:tx>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fr-FR" sz="900" b="0" i="0" u="none" strike="noStrike" kern="1200" baseline="0">
                <a:solidFill>
                  <a:sysClr val="windowText" lastClr="000000"/>
                </a:solidFill>
                <a:latin typeface="+mn-lt"/>
                <a:ea typeface="+mn-ea"/>
                <a:cs typeface="+mn-cs"/>
              </a:defRPr>
            </a:pPr>
            <a:endParaRPr lang="en-US"/>
          </a:p>
        </c:txPr>
        <c:crossAx val="188176256"/>
        <c:crosses val="autoZero"/>
        <c:crossBetween val="between"/>
      </c:valAx>
      <c:spPr>
        <a:noFill/>
        <a:ln>
          <a:noFill/>
        </a:ln>
        <a:effectLst/>
      </c:spPr>
    </c:plotArea>
    <c:legend>
      <c:legendPos val="b"/>
      <c:layout>
        <c:manualLayout>
          <c:xMode val="edge"/>
          <c:yMode val="edge"/>
          <c:x val="0.17903060404963639"/>
          <c:y val="0.9082607972553064"/>
          <c:w val="0.71220650320277368"/>
          <c:h val="6.7872846820904303E-2"/>
        </c:manualLayout>
      </c:layout>
      <c:overlay val="0"/>
      <c:spPr>
        <a:noFill/>
        <a:ln>
          <a:noFill/>
        </a:ln>
        <a:effectLst/>
      </c:spPr>
      <c:txPr>
        <a:bodyPr rot="0" spcFirstLastPara="1" vertOverflow="ellipsis" vert="horz" wrap="square" anchor="ctr" anchorCtr="1"/>
        <a:lstStyle/>
        <a:p>
          <a:pPr>
            <a:defRPr lang="fr-FR" sz="1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400" b="0" i="0" u="none" strike="noStrike" kern="1200" spc="0" baseline="0">
                <a:solidFill>
                  <a:sysClr val="windowText" lastClr="000000"/>
                </a:solidFill>
                <a:latin typeface="+mn-lt"/>
                <a:ea typeface="+mn-ea"/>
                <a:cs typeface="+mn-cs"/>
              </a:defRPr>
            </a:pPr>
            <a:r>
              <a:rPr lang="fr-FR" sz="1000" u="none" dirty="0">
                <a:solidFill>
                  <a:sysClr val="windowText" lastClr="000000"/>
                </a:solidFill>
              </a:rPr>
              <a:t>Taux de fines </a:t>
            </a:r>
            <a:r>
              <a:rPr lang="fr-FR" sz="1000" u="none" baseline="0" dirty="0">
                <a:solidFill>
                  <a:sysClr val="windowText" lastClr="000000"/>
                </a:solidFill>
              </a:rPr>
              <a:t>de trois particules végétales selon les laboratoires </a:t>
            </a:r>
            <a:endParaRPr lang="fr-FR" sz="1000" u="none" dirty="0">
              <a:solidFill>
                <a:sysClr val="windowText" lastClr="000000"/>
              </a:solidFill>
            </a:endParaRPr>
          </a:p>
        </c:rich>
      </c:tx>
      <c:overlay val="0"/>
      <c:spPr>
        <a:noFill/>
        <a:ln>
          <a:noFill/>
        </a:ln>
        <a:effectLst/>
      </c:spPr>
    </c:title>
    <c:autoTitleDeleted val="0"/>
    <c:plotArea>
      <c:layout>
        <c:manualLayout>
          <c:layoutTarget val="inner"/>
          <c:xMode val="edge"/>
          <c:yMode val="edge"/>
          <c:x val="0.12827136771346784"/>
          <c:y val="0.1171373779582381"/>
          <c:w val="0.82686547287094725"/>
          <c:h val="0.65912094283797162"/>
        </c:manualLayout>
      </c:layout>
      <c:barChart>
        <c:barDir val="col"/>
        <c:grouping val="clustered"/>
        <c:varyColors val="0"/>
        <c:ser>
          <c:idx val="0"/>
          <c:order val="0"/>
          <c:tx>
            <c:strRef>
              <c:f>'Taux de poussières'!$E$3:$G$3</c:f>
              <c:strCache>
                <c:ptCount val="1"/>
                <c:pt idx="0">
                  <c:v>Chènevotte de chanvre</c:v>
                </c:pt>
              </c:strCache>
            </c:strRef>
          </c:tx>
          <c:spPr>
            <a:solidFill>
              <a:srgbClr val="00B0F0"/>
            </a:solidFill>
            <a:ln>
              <a:noFill/>
            </a:ln>
            <a:effectLst/>
          </c:spPr>
          <c:invertIfNegative val="0"/>
          <c:errBars>
            <c:errBarType val="both"/>
            <c:errValType val="cust"/>
            <c:noEndCap val="0"/>
            <c:plus>
              <c:numRef>
                <c:f>('Taux de poussières'!$F$5,'Taux de poussières'!$F$11,'Taux de poussières'!$F$17)</c:f>
                <c:numCache>
                  <c:formatCode>General</c:formatCode>
                  <c:ptCount val="2"/>
                  <c:pt idx="0">
                    <c:v>4.0000000000000022E-2</c:v>
                  </c:pt>
                  <c:pt idx="1">
                    <c:v>8.0000000000000071E-3</c:v>
                  </c:pt>
                </c:numCache>
                <c:extLst/>
              </c:numRef>
            </c:plus>
            <c:minus>
              <c:numRef>
                <c:f>('Taux de poussières'!$F$5,'Taux de poussières'!$F$11,'Taux de poussières'!$F$17)</c:f>
                <c:numCache>
                  <c:formatCode>General</c:formatCode>
                  <c:ptCount val="2"/>
                  <c:pt idx="0">
                    <c:v>4.0000000000000022E-2</c:v>
                  </c:pt>
                  <c:pt idx="1">
                    <c:v>8.0000000000000071E-3</c:v>
                  </c:pt>
                </c:numCache>
                <c:extLst/>
              </c:numRef>
            </c:minus>
            <c:spPr>
              <a:noFill/>
              <a:ln w="9525" cap="flat" cmpd="sng" algn="ctr">
                <a:solidFill>
                  <a:srgbClr val="002060"/>
                </a:solidFill>
                <a:round/>
              </a:ln>
              <a:effectLst/>
            </c:spPr>
          </c:errBars>
          <c:cat>
            <c:strRef>
              <c:f>('Taux de poussières'!$B$1:$J$1,'Taux de poussières'!$B$7:$J$7,'Taux de poussières'!$B$13:$J$13)</c:f>
              <c:strCache>
                <c:ptCount val="4"/>
                <c:pt idx="0">
                  <c:v>ENTPE </c:v>
                </c:pt>
                <c:pt idx="2">
                  <c:v>UniLaSalle</c:v>
                </c:pt>
                <c:pt idx="3">
                  <c:v>CEREMA</c:v>
                </c:pt>
              </c:strCache>
              <c:extLst/>
            </c:strRef>
          </c:cat>
          <c:val>
            <c:numRef>
              <c:f>('Taux de poussières'!$E$5,'Taux de poussières'!$E$11,'Taux de poussières'!$E$17)</c:f>
              <c:numCache>
                <c:formatCode>0.0</c:formatCode>
                <c:ptCount val="2"/>
                <c:pt idx="0" formatCode="General">
                  <c:v>0.29000000000000015</c:v>
                </c:pt>
                <c:pt idx="1">
                  <c:v>0.24000000000000007</c:v>
                </c:pt>
              </c:numCache>
              <c:extLst/>
            </c:numRef>
          </c:val>
          <c:extLst>
            <c:ext xmlns:c16="http://schemas.microsoft.com/office/drawing/2014/chart" uri="{C3380CC4-5D6E-409C-BE32-E72D297353CC}">
              <c16:uniqueId val="{00000000-6403-42B0-8D7E-A520335E5AF9}"/>
            </c:ext>
          </c:extLst>
        </c:ser>
        <c:ser>
          <c:idx val="1"/>
          <c:order val="1"/>
          <c:tx>
            <c:strRef>
              <c:f>'Taux de poussières'!$B$3:$D$3</c:f>
              <c:strCache>
                <c:ptCount val="1"/>
                <c:pt idx="0">
                  <c:v>Balle de riz</c:v>
                </c:pt>
              </c:strCache>
            </c:strRef>
          </c:tx>
          <c:spPr>
            <a:solidFill>
              <a:srgbClr val="FF6600"/>
            </a:solidFill>
            <a:ln>
              <a:noFill/>
            </a:ln>
            <a:effectLst/>
          </c:spPr>
          <c:invertIfNegative val="0"/>
          <c:errBars>
            <c:errBarType val="both"/>
            <c:errValType val="cust"/>
            <c:noEndCap val="0"/>
            <c:plus>
              <c:numRef>
                <c:f>('Taux de poussières'!$C$5,'Taux de poussières'!$C$11,'Taux de poussières'!$C$17)</c:f>
                <c:numCache>
                  <c:formatCode>General</c:formatCode>
                  <c:ptCount val="2"/>
                  <c:pt idx="0">
                    <c:v>7.0000000000000021E-2</c:v>
                  </c:pt>
                  <c:pt idx="1">
                    <c:v>0.46</c:v>
                  </c:pt>
                </c:numCache>
                <c:extLst/>
              </c:numRef>
            </c:plus>
            <c:minus>
              <c:numRef>
                <c:f>('Taux de poussières'!$C$5,'Taux de poussières'!$C$11,'Taux de poussières'!$C$17)</c:f>
                <c:numCache>
                  <c:formatCode>General</c:formatCode>
                  <c:ptCount val="2"/>
                  <c:pt idx="0">
                    <c:v>7.0000000000000021E-2</c:v>
                  </c:pt>
                  <c:pt idx="1">
                    <c:v>0.46</c:v>
                  </c:pt>
                </c:numCache>
                <c:extLst/>
              </c:numRef>
            </c:minus>
            <c:spPr>
              <a:noFill/>
              <a:ln w="9525" cap="flat" cmpd="sng" algn="ctr">
                <a:solidFill>
                  <a:srgbClr val="C00000"/>
                </a:solidFill>
                <a:round/>
              </a:ln>
              <a:effectLst/>
            </c:spPr>
          </c:errBars>
          <c:cat>
            <c:strRef>
              <c:f>('Taux de poussières'!$B$1:$J$1,'Taux de poussières'!$B$7:$J$7,'Taux de poussières'!$B$13:$J$13)</c:f>
              <c:strCache>
                <c:ptCount val="4"/>
                <c:pt idx="0">
                  <c:v>ENTPE </c:v>
                </c:pt>
                <c:pt idx="2">
                  <c:v>UniLaSalle</c:v>
                </c:pt>
                <c:pt idx="3">
                  <c:v>CEREMA</c:v>
                </c:pt>
              </c:strCache>
              <c:extLst/>
            </c:strRef>
          </c:cat>
          <c:val>
            <c:numRef>
              <c:f>('Taux de poussières'!$B$5,'Taux de poussières'!$B$11,'Taux de poussières'!$B$17)</c:f>
              <c:numCache>
                <c:formatCode>0.0</c:formatCode>
                <c:ptCount val="2"/>
                <c:pt idx="0" formatCode="General">
                  <c:v>1.3800000000000001</c:v>
                </c:pt>
                <c:pt idx="1">
                  <c:v>1.1399999999999992</c:v>
                </c:pt>
              </c:numCache>
              <c:extLst/>
            </c:numRef>
          </c:val>
          <c:extLst>
            <c:ext xmlns:c16="http://schemas.microsoft.com/office/drawing/2014/chart" uri="{C3380CC4-5D6E-409C-BE32-E72D297353CC}">
              <c16:uniqueId val="{00000001-6403-42B0-8D7E-A520335E5AF9}"/>
            </c:ext>
          </c:extLst>
        </c:ser>
        <c:ser>
          <c:idx val="2"/>
          <c:order val="2"/>
          <c:tx>
            <c:strRef>
              <c:f>'Taux de poussières'!$H$3:$J$3</c:f>
              <c:strCache>
                <c:ptCount val="1"/>
                <c:pt idx="0">
                  <c:v>Moelle de tournesol</c:v>
                </c:pt>
              </c:strCache>
            </c:strRef>
          </c:tx>
          <c:spPr>
            <a:solidFill>
              <a:schemeClr val="accent3">
                <a:lumMod val="75000"/>
              </a:schemeClr>
            </a:solidFill>
            <a:ln>
              <a:noFill/>
            </a:ln>
            <a:effectLst/>
          </c:spPr>
          <c:invertIfNegative val="0"/>
          <c:errBars>
            <c:errBarType val="both"/>
            <c:errValType val="cust"/>
            <c:noEndCap val="0"/>
            <c:plus>
              <c:numRef>
                <c:f>('Taux de poussières'!$I$5,'Taux de poussières'!$I$11,'Taux de poussières'!$I$17)</c:f>
                <c:numCache>
                  <c:formatCode>General</c:formatCode>
                  <c:ptCount val="2"/>
                  <c:pt idx="0">
                    <c:v>0.36000000000000015</c:v>
                  </c:pt>
                  <c:pt idx="1">
                    <c:v>1.6</c:v>
                  </c:pt>
                </c:numCache>
                <c:extLst/>
              </c:numRef>
            </c:plus>
            <c:minus>
              <c:numRef>
                <c:f>('Taux de poussières'!$I$5,'Taux de poussières'!$I$11,'Taux de poussières'!$I$17)</c:f>
                <c:numCache>
                  <c:formatCode>General</c:formatCode>
                  <c:ptCount val="2"/>
                  <c:pt idx="0">
                    <c:v>0.36000000000000015</c:v>
                  </c:pt>
                  <c:pt idx="1">
                    <c:v>1.6</c:v>
                  </c:pt>
                </c:numCache>
                <c:extLst/>
              </c:numRef>
            </c:minus>
            <c:spPr>
              <a:noFill/>
              <a:ln w="9525" cap="flat" cmpd="sng" algn="ctr">
                <a:solidFill>
                  <a:schemeClr val="accent4">
                    <a:lumMod val="75000"/>
                  </a:schemeClr>
                </a:solidFill>
                <a:round/>
              </a:ln>
              <a:effectLst/>
            </c:spPr>
          </c:errBars>
          <c:cat>
            <c:strRef>
              <c:f>('Taux de poussières'!$B$1:$J$1,'Taux de poussières'!$B$7:$J$7,'Taux de poussières'!$B$13:$J$13)</c:f>
              <c:strCache>
                <c:ptCount val="4"/>
                <c:pt idx="0">
                  <c:v>ENTPE </c:v>
                </c:pt>
                <c:pt idx="2">
                  <c:v>UniLaSalle</c:v>
                </c:pt>
                <c:pt idx="3">
                  <c:v>CEREMA</c:v>
                </c:pt>
              </c:strCache>
              <c:extLst/>
            </c:strRef>
          </c:cat>
          <c:val>
            <c:numRef>
              <c:f>('Taux de poussières'!$H$5,'Taux de poussières'!$H$11,'Taux de poussières'!$H$17)</c:f>
              <c:numCache>
                <c:formatCode>0.0</c:formatCode>
                <c:ptCount val="2"/>
                <c:pt idx="0">
                  <c:v>5.8599999999999985</c:v>
                </c:pt>
                <c:pt idx="1">
                  <c:v>7.7</c:v>
                </c:pt>
              </c:numCache>
              <c:extLst/>
            </c:numRef>
          </c:val>
          <c:extLst>
            <c:ext xmlns:c16="http://schemas.microsoft.com/office/drawing/2014/chart" uri="{C3380CC4-5D6E-409C-BE32-E72D297353CC}">
              <c16:uniqueId val="{00000002-6403-42B0-8D7E-A520335E5AF9}"/>
            </c:ext>
          </c:extLst>
        </c:ser>
        <c:dLbls>
          <c:showLegendKey val="0"/>
          <c:showVal val="0"/>
          <c:showCatName val="0"/>
          <c:showSerName val="0"/>
          <c:showPercent val="0"/>
          <c:showBubbleSize val="0"/>
        </c:dLbls>
        <c:gapWidth val="219"/>
        <c:overlap val="-27"/>
        <c:axId val="188395520"/>
        <c:axId val="188397440"/>
      </c:barChart>
      <c:catAx>
        <c:axId val="188395520"/>
        <c:scaling>
          <c:orientation val="minMax"/>
        </c:scaling>
        <c:delete val="0"/>
        <c:axPos val="b"/>
        <c:title>
          <c:tx>
            <c:rich>
              <a:bodyPr rot="0" spcFirstLastPara="1" vertOverflow="ellipsis" vert="horz" wrap="square" anchor="ctr" anchorCtr="1"/>
              <a:lstStyle/>
              <a:p>
                <a:pPr>
                  <a:defRPr lang="fr-FR" sz="1050" b="0" i="0" u="none" strike="noStrike" kern="1200" baseline="0">
                    <a:solidFill>
                      <a:sysClr val="windowText" lastClr="000000"/>
                    </a:solidFill>
                    <a:latin typeface="Amiri" pitchFamily="2" charset="-78"/>
                    <a:ea typeface="Amiri" pitchFamily="2" charset="-78"/>
                    <a:cs typeface="Amiri" pitchFamily="2" charset="-78"/>
                  </a:defRPr>
                </a:pPr>
                <a:r>
                  <a:rPr lang="fr-FR" sz="1050">
                    <a:solidFill>
                      <a:sysClr val="windowText" lastClr="000000"/>
                    </a:solidFill>
                    <a:latin typeface="Amiri" pitchFamily="2" charset="-78"/>
                    <a:ea typeface="Amiri" pitchFamily="2" charset="-78"/>
                    <a:cs typeface="Amiri" pitchFamily="2" charset="-78"/>
                  </a:rPr>
                  <a:t>Laboratoires</a:t>
                </a:r>
              </a:p>
            </c:rich>
          </c:tx>
          <c:layout>
            <c:manualLayout>
              <c:xMode val="edge"/>
              <c:yMode val="edge"/>
              <c:x val="0.49440137797017542"/>
              <c:y val="0.8207894271115449"/>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fr-FR" sz="900" b="0" i="0" u="none" strike="noStrike" kern="1200" baseline="0">
                <a:solidFill>
                  <a:sysClr val="windowText" lastClr="000000"/>
                </a:solidFill>
                <a:latin typeface="+mn-lt"/>
                <a:ea typeface="+mn-ea"/>
                <a:cs typeface="+mn-cs"/>
              </a:defRPr>
            </a:pPr>
            <a:endParaRPr lang="en-US"/>
          </a:p>
        </c:txPr>
        <c:crossAx val="188397440"/>
        <c:crosses val="autoZero"/>
        <c:auto val="1"/>
        <c:lblAlgn val="ctr"/>
        <c:lblOffset val="100"/>
        <c:noMultiLvlLbl val="0"/>
      </c:catAx>
      <c:valAx>
        <c:axId val="188397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fr-FR" sz="1100" b="0" i="0" u="none" strike="noStrike" kern="1200" baseline="0">
                    <a:solidFill>
                      <a:sysClr val="windowText" lastClr="000000"/>
                    </a:solidFill>
                    <a:latin typeface="Amiri" pitchFamily="2" charset="-78"/>
                    <a:ea typeface="Amiri" pitchFamily="2" charset="-78"/>
                    <a:cs typeface="Amiri" pitchFamily="2" charset="-78"/>
                  </a:defRPr>
                </a:pPr>
                <a:r>
                  <a:rPr lang="fr-FR" sz="1100" dirty="0">
                    <a:solidFill>
                      <a:sysClr val="windowText" lastClr="000000"/>
                    </a:solidFill>
                    <a:latin typeface="Amiri" pitchFamily="2" charset="-78"/>
                    <a:ea typeface="Amiri" pitchFamily="2" charset="-78"/>
                    <a:cs typeface="Amiri" pitchFamily="2" charset="-78"/>
                  </a:rPr>
                  <a:t>Taux de fines </a:t>
                </a:r>
                <a:r>
                  <a:rPr lang="fr-FR" sz="1100" baseline="0" dirty="0">
                    <a:solidFill>
                      <a:sysClr val="windowText" lastClr="000000"/>
                    </a:solidFill>
                    <a:latin typeface="Amiri" pitchFamily="2" charset="-78"/>
                    <a:ea typeface="Amiri" pitchFamily="2" charset="-78"/>
                    <a:cs typeface="Amiri" pitchFamily="2" charset="-78"/>
                  </a:rPr>
                  <a:t>en % massique</a:t>
                </a:r>
                <a:endParaRPr lang="fr-FR" sz="1100" dirty="0">
                  <a:solidFill>
                    <a:sysClr val="windowText" lastClr="000000"/>
                  </a:solidFill>
                  <a:latin typeface="Amiri" pitchFamily="2" charset="-78"/>
                  <a:ea typeface="Amiri" pitchFamily="2" charset="-78"/>
                  <a:cs typeface="Amiri" pitchFamily="2" charset="-78"/>
                </a:endParaRP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fr-FR" sz="1000" b="0" i="0" u="none" strike="noStrike" kern="1200" baseline="0">
                <a:solidFill>
                  <a:sysClr val="windowText" lastClr="000000"/>
                </a:solidFill>
                <a:latin typeface="+mn-lt"/>
                <a:ea typeface="+mn-ea"/>
                <a:cs typeface="+mn-cs"/>
              </a:defRPr>
            </a:pPr>
            <a:endParaRPr lang="en-US"/>
          </a:p>
        </c:txPr>
        <c:crossAx val="188395520"/>
        <c:crosses val="autoZero"/>
        <c:crossBetween val="between"/>
      </c:valAx>
      <c:spPr>
        <a:noFill/>
        <a:ln>
          <a:noFill/>
        </a:ln>
        <a:effectLst/>
      </c:spPr>
    </c:plotArea>
    <c:legend>
      <c:legendPos val="b"/>
      <c:layout>
        <c:manualLayout>
          <c:xMode val="edge"/>
          <c:yMode val="edge"/>
          <c:x val="0.19230716922118787"/>
          <c:y val="0.92362486233875418"/>
          <c:w val="0.7275433834699746"/>
          <c:h val="6.8362314620657519E-2"/>
        </c:manualLayout>
      </c:layout>
      <c:overlay val="0"/>
      <c:spPr>
        <a:noFill/>
        <a:ln>
          <a:noFill/>
        </a:ln>
        <a:effectLst/>
      </c:spPr>
      <c:txPr>
        <a:bodyPr rot="0" spcFirstLastPara="1" vertOverflow="ellipsis" vert="horz" wrap="square" anchor="ctr" anchorCtr="1"/>
        <a:lstStyle/>
        <a:p>
          <a:pPr>
            <a:defRPr lang="fr-FR" sz="1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000" b="0" i="0" u="none" strike="noStrike" kern="1200" spc="0" baseline="0">
                <a:solidFill>
                  <a:sysClr val="windowText" lastClr="000000"/>
                </a:solidFill>
                <a:latin typeface="+mn-lt"/>
                <a:ea typeface="+mn-ea"/>
                <a:cs typeface="+mn-cs"/>
              </a:defRPr>
            </a:pPr>
            <a:r>
              <a:rPr lang="fr-FR" sz="1000" u="none" dirty="0">
                <a:solidFill>
                  <a:sysClr val="windowText" lastClr="000000"/>
                </a:solidFill>
              </a:rPr>
              <a:t>Taux de fines moyens d</a:t>
            </a:r>
            <a:r>
              <a:rPr lang="fr-FR" sz="1000" u="none" baseline="0" dirty="0">
                <a:solidFill>
                  <a:sysClr val="windowText" lastClr="000000"/>
                </a:solidFill>
              </a:rPr>
              <a:t>e trois particules végétales </a:t>
            </a:r>
            <a:endParaRPr lang="fr-FR" sz="1000" u="none" dirty="0">
              <a:solidFill>
                <a:sysClr val="windowText" lastClr="000000"/>
              </a:solidFill>
            </a:endParaRPr>
          </a:p>
        </c:rich>
      </c:tx>
      <c:overlay val="0"/>
      <c:spPr>
        <a:noFill/>
        <a:ln>
          <a:noFill/>
        </a:ln>
        <a:effectLst/>
      </c:spPr>
    </c:title>
    <c:autoTitleDeleted val="0"/>
    <c:plotArea>
      <c:layout/>
      <c:barChart>
        <c:barDir val="col"/>
        <c:grouping val="clustered"/>
        <c:varyColors val="0"/>
        <c:ser>
          <c:idx val="0"/>
          <c:order val="0"/>
          <c:tx>
            <c:strRef>
              <c:f>Résultats!$C$2</c:f>
              <c:strCache>
                <c:ptCount val="1"/>
                <c:pt idx="0">
                  <c:v>Chènevotte de chanvre</c:v>
                </c:pt>
              </c:strCache>
            </c:strRef>
          </c:tx>
          <c:spPr>
            <a:solidFill>
              <a:srgbClr val="00B0F0"/>
            </a:solidFill>
            <a:ln>
              <a:noFill/>
            </a:ln>
            <a:effectLst/>
          </c:spPr>
          <c:invertIfNegative val="0"/>
          <c:errBars>
            <c:errBarType val="both"/>
            <c:errValType val="cust"/>
            <c:noEndCap val="0"/>
            <c:plus>
              <c:numRef>
                <c:f>Résultats!$B$9</c:f>
                <c:numCache>
                  <c:formatCode>General</c:formatCode>
                  <c:ptCount val="1"/>
                  <c:pt idx="0">
                    <c:v>0.19382122346808817</c:v>
                  </c:pt>
                </c:numCache>
              </c:numRef>
            </c:plus>
            <c:minus>
              <c:numRef>
                <c:f>Résultats!$B$9</c:f>
                <c:numCache>
                  <c:formatCode>General</c:formatCode>
                  <c:ptCount val="1"/>
                  <c:pt idx="0">
                    <c:v>0.19382122346808817</c:v>
                  </c:pt>
                </c:numCache>
              </c:numRef>
            </c:minus>
            <c:spPr>
              <a:noFill/>
              <a:ln w="9525" cap="flat" cmpd="sng" algn="ctr">
                <a:solidFill>
                  <a:srgbClr val="002060"/>
                </a:solidFill>
                <a:round/>
              </a:ln>
              <a:effectLst/>
            </c:spPr>
          </c:errBars>
          <c:val>
            <c:numRef>
              <c:f>Résultats!$C$3</c:f>
              <c:numCache>
                <c:formatCode>0.00</c:formatCode>
                <c:ptCount val="1"/>
                <c:pt idx="0">
                  <c:v>0.26500000000000001</c:v>
                </c:pt>
              </c:numCache>
            </c:numRef>
          </c:val>
          <c:extLst>
            <c:ext xmlns:c15="http://schemas.microsoft.com/office/drawing/2012/chart" uri="{02D57815-91ED-43cb-92C2-25804820EDAC}">
              <c15:filteredCategoryTitle>
                <c15:cat>
                  <c:multiLvlStrRef>
                    <c:extLst>
                      <c:ext uri="{02D57815-91ED-43cb-92C2-25804820EDAC}">
                        <c15:formulaRef>
                          <c15:sqref>(Résultats!#REF!,Résultats!#REF!)</c15:sqref>
                        </c15:formulaRef>
                      </c:ext>
                    </c:extLst>
                  </c:multiLvlStrRef>
                </c15:cat>
              </c15:filteredCategoryTitle>
            </c:ext>
            <c:ext xmlns:c16="http://schemas.microsoft.com/office/drawing/2014/chart" uri="{C3380CC4-5D6E-409C-BE32-E72D297353CC}">
              <c16:uniqueId val="{00000000-F922-4246-910A-4E22644A3FD2}"/>
            </c:ext>
          </c:extLst>
        </c:ser>
        <c:ser>
          <c:idx val="1"/>
          <c:order val="1"/>
          <c:tx>
            <c:strRef>
              <c:f>Résultats!$B$2</c:f>
              <c:strCache>
                <c:ptCount val="1"/>
                <c:pt idx="0">
                  <c:v>Balle de riz</c:v>
                </c:pt>
              </c:strCache>
            </c:strRef>
          </c:tx>
          <c:spPr>
            <a:solidFill>
              <a:srgbClr val="FF6600"/>
            </a:solidFill>
            <a:ln>
              <a:noFill/>
            </a:ln>
            <a:effectLst/>
          </c:spPr>
          <c:invertIfNegative val="0"/>
          <c:errBars>
            <c:errBarType val="both"/>
            <c:errValType val="cust"/>
            <c:noEndCap val="0"/>
            <c:plus>
              <c:numRef>
                <c:f>Résultats!$C$9</c:f>
                <c:numCache>
                  <c:formatCode>General</c:formatCode>
                  <c:ptCount val="1"/>
                  <c:pt idx="0">
                    <c:v>4.1645327869201984E-2</c:v>
                  </c:pt>
                </c:numCache>
              </c:numRef>
            </c:plus>
            <c:minus>
              <c:numRef>
                <c:f>Résultats!$C$9</c:f>
                <c:numCache>
                  <c:formatCode>General</c:formatCode>
                  <c:ptCount val="1"/>
                  <c:pt idx="0">
                    <c:v>4.1645327869201984E-2</c:v>
                  </c:pt>
                </c:numCache>
              </c:numRef>
            </c:minus>
            <c:spPr>
              <a:noFill/>
              <a:ln w="9525" cap="flat" cmpd="sng" algn="ctr">
                <a:solidFill>
                  <a:srgbClr val="C00000"/>
                </a:solidFill>
                <a:round/>
              </a:ln>
              <a:effectLst/>
            </c:spPr>
          </c:errBars>
          <c:val>
            <c:numRef>
              <c:f>Résultats!$B$3</c:f>
              <c:numCache>
                <c:formatCode>0.00</c:formatCode>
                <c:ptCount val="1"/>
                <c:pt idx="0">
                  <c:v>1.21</c:v>
                </c:pt>
              </c:numCache>
            </c:numRef>
          </c:val>
          <c:extLst>
            <c:ext xmlns:c15="http://schemas.microsoft.com/office/drawing/2012/chart" uri="{02D57815-91ED-43cb-92C2-25804820EDAC}">
              <c15:filteredCategoryTitle>
                <c15:cat>
                  <c:multiLvlStrRef>
                    <c:extLst>
                      <c:ext uri="{02D57815-91ED-43cb-92C2-25804820EDAC}">
                        <c15:formulaRef>
                          <c15:sqref>(Résultats!#REF!,Résultats!#REF!)</c15:sqref>
                        </c15:formulaRef>
                      </c:ext>
                    </c:extLst>
                  </c:multiLvlStrRef>
                </c15:cat>
              </c15:filteredCategoryTitle>
            </c:ext>
            <c:ext xmlns:c16="http://schemas.microsoft.com/office/drawing/2014/chart" uri="{C3380CC4-5D6E-409C-BE32-E72D297353CC}">
              <c16:uniqueId val="{00000001-F922-4246-910A-4E22644A3FD2}"/>
            </c:ext>
          </c:extLst>
        </c:ser>
        <c:ser>
          <c:idx val="2"/>
          <c:order val="2"/>
          <c:tx>
            <c:strRef>
              <c:f>Résultats!$D$2</c:f>
              <c:strCache>
                <c:ptCount val="1"/>
                <c:pt idx="0">
                  <c:v>Moelle de tournesol</c:v>
                </c:pt>
              </c:strCache>
            </c:strRef>
          </c:tx>
          <c:spPr>
            <a:solidFill>
              <a:srgbClr val="A89B82"/>
            </a:solidFill>
            <a:ln>
              <a:noFill/>
            </a:ln>
            <a:effectLst/>
          </c:spPr>
          <c:invertIfNegative val="0"/>
          <c:errBars>
            <c:errBarType val="both"/>
            <c:errValType val="cust"/>
            <c:noEndCap val="0"/>
            <c:plus>
              <c:numRef>
                <c:f>Résultats!$D$9</c:f>
                <c:numCache>
                  <c:formatCode>General</c:formatCode>
                  <c:ptCount val="1"/>
                  <c:pt idx="0">
                    <c:v>1.6246435506493939</c:v>
                  </c:pt>
                </c:numCache>
              </c:numRef>
            </c:plus>
            <c:minus>
              <c:numRef>
                <c:f>Résultats!$D$9</c:f>
                <c:numCache>
                  <c:formatCode>General</c:formatCode>
                  <c:ptCount val="1"/>
                  <c:pt idx="0">
                    <c:v>1.6246435506493939</c:v>
                  </c:pt>
                </c:numCache>
              </c:numRef>
            </c:minus>
            <c:spPr>
              <a:noFill/>
              <a:ln w="9525" cap="flat" cmpd="sng" algn="ctr">
                <a:solidFill>
                  <a:schemeClr val="accent4">
                    <a:lumMod val="75000"/>
                  </a:schemeClr>
                </a:solidFill>
                <a:round/>
              </a:ln>
              <a:effectLst/>
            </c:spPr>
          </c:errBars>
          <c:val>
            <c:numRef>
              <c:f>Résultats!$D$3</c:f>
              <c:numCache>
                <c:formatCode>0.00</c:formatCode>
                <c:ptCount val="1"/>
                <c:pt idx="0">
                  <c:v>6.78</c:v>
                </c:pt>
              </c:numCache>
            </c:numRef>
          </c:val>
          <c:extLst>
            <c:ext xmlns:c15="http://schemas.microsoft.com/office/drawing/2012/chart" uri="{02D57815-91ED-43cb-92C2-25804820EDAC}">
              <c15:filteredCategoryTitle>
                <c15:cat>
                  <c:multiLvlStrRef>
                    <c:extLst>
                      <c:ext uri="{02D57815-91ED-43cb-92C2-25804820EDAC}">
                        <c15:formulaRef>
                          <c15:sqref>(Résultats!#REF!,Résultats!#REF!)</c15:sqref>
                        </c15:formulaRef>
                      </c:ext>
                    </c:extLst>
                  </c:multiLvlStrRef>
                </c15:cat>
              </c15:filteredCategoryTitle>
            </c:ext>
            <c:ext xmlns:c16="http://schemas.microsoft.com/office/drawing/2014/chart" uri="{C3380CC4-5D6E-409C-BE32-E72D297353CC}">
              <c16:uniqueId val="{00000002-F922-4246-910A-4E22644A3FD2}"/>
            </c:ext>
          </c:extLst>
        </c:ser>
        <c:dLbls>
          <c:showLegendKey val="0"/>
          <c:showVal val="0"/>
          <c:showCatName val="0"/>
          <c:showSerName val="0"/>
          <c:showPercent val="0"/>
          <c:showBubbleSize val="0"/>
        </c:dLbls>
        <c:gapWidth val="219"/>
        <c:overlap val="-27"/>
        <c:axId val="188454400"/>
        <c:axId val="188455936"/>
      </c:barChart>
      <c:catAx>
        <c:axId val="188454400"/>
        <c:scaling>
          <c:orientation val="minMax"/>
        </c:scaling>
        <c:delete val="1"/>
        <c:axPos val="b"/>
        <c:numFmt formatCode="General" sourceLinked="1"/>
        <c:majorTickMark val="none"/>
        <c:minorTickMark val="none"/>
        <c:tickLblPos val="nextTo"/>
        <c:crossAx val="188455936"/>
        <c:crosses val="autoZero"/>
        <c:auto val="1"/>
        <c:lblAlgn val="ctr"/>
        <c:lblOffset val="100"/>
        <c:noMultiLvlLbl val="0"/>
      </c:catAx>
      <c:valAx>
        <c:axId val="1884559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fr-FR" sz="1050" b="0" i="0" u="none" strike="noStrike" kern="1200" baseline="0">
                    <a:solidFill>
                      <a:sysClr val="windowText" lastClr="000000"/>
                    </a:solidFill>
                    <a:latin typeface="Amiri" pitchFamily="2" charset="-78"/>
                    <a:ea typeface="Amiri" pitchFamily="2" charset="-78"/>
                    <a:cs typeface="Amiri" pitchFamily="2" charset="-78"/>
                  </a:defRPr>
                </a:pPr>
                <a:r>
                  <a:rPr lang="fr-FR" sz="1050" dirty="0">
                    <a:solidFill>
                      <a:sysClr val="windowText" lastClr="000000"/>
                    </a:solidFill>
                    <a:latin typeface="Amiri" pitchFamily="2" charset="-78"/>
                    <a:ea typeface="Amiri" pitchFamily="2" charset="-78"/>
                    <a:cs typeface="Amiri" pitchFamily="2" charset="-78"/>
                  </a:rPr>
                  <a:t>Taux de fines </a:t>
                </a:r>
                <a:r>
                  <a:rPr lang="fr-FR" sz="1050" baseline="0" dirty="0">
                    <a:solidFill>
                      <a:sysClr val="windowText" lastClr="000000"/>
                    </a:solidFill>
                    <a:latin typeface="Amiri" pitchFamily="2" charset="-78"/>
                    <a:ea typeface="Amiri" pitchFamily="2" charset="-78"/>
                    <a:cs typeface="Amiri" pitchFamily="2" charset="-78"/>
                  </a:rPr>
                  <a:t>en % massique</a:t>
                </a:r>
                <a:endParaRPr lang="fr-FR" sz="1050" dirty="0">
                  <a:solidFill>
                    <a:sysClr val="windowText" lastClr="000000"/>
                  </a:solidFill>
                  <a:latin typeface="Amiri" pitchFamily="2" charset="-78"/>
                  <a:ea typeface="Amiri" pitchFamily="2" charset="-78"/>
                  <a:cs typeface="Amiri" pitchFamily="2" charset="-78"/>
                </a:endParaRPr>
              </a:p>
            </c:rich>
          </c:tx>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fr-FR" sz="900" b="0" i="0" u="none" strike="noStrike" kern="1200" baseline="0">
                <a:solidFill>
                  <a:sysClr val="windowText" lastClr="000000"/>
                </a:solidFill>
                <a:latin typeface="+mn-lt"/>
                <a:ea typeface="+mn-ea"/>
                <a:cs typeface="+mn-cs"/>
              </a:defRPr>
            </a:pPr>
            <a:endParaRPr lang="en-US"/>
          </a:p>
        </c:txPr>
        <c:crossAx val="188454400"/>
        <c:crosses val="autoZero"/>
        <c:crossBetween val="between"/>
      </c:valAx>
      <c:spPr>
        <a:noFill/>
        <a:ln>
          <a:noFill/>
        </a:ln>
        <a:effectLst/>
      </c:spPr>
    </c:plotArea>
    <c:legend>
      <c:legendPos val="b"/>
      <c:layout>
        <c:manualLayout>
          <c:xMode val="edge"/>
          <c:yMode val="edge"/>
          <c:x val="0.1833345373380709"/>
          <c:y val="0.9048546685377199"/>
          <c:w val="0.7275433834699746"/>
          <c:h val="7.039285621475537E-2"/>
        </c:manualLayout>
      </c:layout>
      <c:overlay val="0"/>
      <c:spPr>
        <a:noFill/>
        <a:ln>
          <a:noFill/>
        </a:ln>
        <a:effectLst/>
      </c:spPr>
      <c:txPr>
        <a:bodyPr rot="0" spcFirstLastPara="1" vertOverflow="ellipsis" vert="horz" wrap="square" anchor="ctr" anchorCtr="1"/>
        <a:lstStyle/>
        <a:p>
          <a:pPr>
            <a:defRPr lang="fr-FR" sz="1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900" b="0" i="0" u="sng" strike="noStrike" kern="1200" spc="0" baseline="0">
                <a:solidFill>
                  <a:sysClr val="windowText" lastClr="000000"/>
                </a:solidFill>
                <a:latin typeface="+mn-lt"/>
                <a:ea typeface="+mn-ea"/>
                <a:cs typeface="+mn-cs"/>
              </a:defRPr>
            </a:pPr>
            <a:r>
              <a:rPr lang="fr-FR" sz="900" u="sng">
                <a:solidFill>
                  <a:sysClr val="windowText" lastClr="000000"/>
                </a:solidFill>
              </a:rPr>
              <a:t>Teneur en eau </a:t>
            </a:r>
            <a:r>
              <a:rPr lang="fr-FR" sz="900" u="sng" baseline="0">
                <a:solidFill>
                  <a:sysClr val="windowText" lastClr="000000"/>
                </a:solidFill>
              </a:rPr>
              <a:t>de trois particules végétales selon les laboratoires mesurée après un séchage à 105°C</a:t>
            </a:r>
            <a:endParaRPr lang="fr-FR" sz="900" u="sng">
              <a:solidFill>
                <a:sysClr val="windowText" lastClr="000000"/>
              </a:solidFill>
            </a:endParaRPr>
          </a:p>
        </c:rich>
      </c:tx>
      <c:overlay val="0"/>
      <c:spPr>
        <a:noFill/>
        <a:ln>
          <a:noFill/>
        </a:ln>
        <a:effectLst/>
      </c:spPr>
    </c:title>
    <c:autoTitleDeleted val="0"/>
    <c:plotArea>
      <c:layout>
        <c:manualLayout>
          <c:layoutTarget val="inner"/>
          <c:xMode val="edge"/>
          <c:yMode val="edge"/>
          <c:x val="0.13783761492103988"/>
          <c:y val="0.14936805504452139"/>
          <c:w val="0.82724618396164118"/>
          <c:h val="0.63966964701842244"/>
        </c:manualLayout>
      </c:layout>
      <c:barChart>
        <c:barDir val="col"/>
        <c:grouping val="clustered"/>
        <c:varyColors val="0"/>
        <c:ser>
          <c:idx val="0"/>
          <c:order val="0"/>
          <c:tx>
            <c:strRef>
              <c:f>'Teneur en eau 105°C'!$E$16:$G$16</c:f>
              <c:strCache>
                <c:ptCount val="1"/>
                <c:pt idx="0">
                  <c:v>Chènevotte de chanvre</c:v>
                </c:pt>
              </c:strCache>
            </c:strRef>
          </c:tx>
          <c:spPr>
            <a:solidFill>
              <a:srgbClr val="00B0F0"/>
            </a:solidFill>
            <a:ln>
              <a:noFill/>
            </a:ln>
            <a:effectLst/>
          </c:spPr>
          <c:invertIfNegative val="0"/>
          <c:errBars>
            <c:errBarType val="both"/>
            <c:errValType val="cust"/>
            <c:noEndCap val="0"/>
            <c:plus>
              <c:numRef>
                <c:f>('Teneur en eau 105°C'!$F$18,'Teneur en eau 105°C'!$F$24,'Teneur en eau 105°C'!$F$30)</c:f>
                <c:numCache>
                  <c:formatCode>General</c:formatCode>
                  <c:ptCount val="2"/>
                  <c:pt idx="0">
                    <c:v>4.0000000000000022E-2</c:v>
                  </c:pt>
                  <c:pt idx="1">
                    <c:v>0.12350000000000004</c:v>
                  </c:pt>
                </c:numCache>
                <c:extLst/>
              </c:numRef>
            </c:plus>
            <c:minus>
              <c:numRef>
                <c:f>('Teneur en eau 105°C'!$F$18,'Teneur en eau 105°C'!$F$24,'Teneur en eau 105°C'!$F$30)</c:f>
                <c:numCache>
                  <c:formatCode>General</c:formatCode>
                  <c:ptCount val="2"/>
                  <c:pt idx="0">
                    <c:v>4.0000000000000022E-2</c:v>
                  </c:pt>
                  <c:pt idx="1">
                    <c:v>0.12350000000000004</c:v>
                  </c:pt>
                </c:numCache>
                <c:extLst/>
              </c:numRef>
            </c:minus>
            <c:spPr>
              <a:noFill/>
              <a:ln w="9525" cap="flat" cmpd="sng" algn="ctr">
                <a:solidFill>
                  <a:srgbClr val="002060"/>
                </a:solidFill>
                <a:round/>
              </a:ln>
              <a:effectLst/>
            </c:spPr>
          </c:errBars>
          <c:cat>
            <c:strRef>
              <c:f>('Teneur en eau 60°C'!$B$14:$J$14,'Teneur en eau 60°C'!$B$20:$J$20,'Teneur en eau 60°C'!$B$26:$J$26)</c:f>
              <c:strCache>
                <c:ptCount val="4"/>
                <c:pt idx="0">
                  <c:v>ENTPE </c:v>
                </c:pt>
                <c:pt idx="2">
                  <c:v>UniLaSalle</c:v>
                </c:pt>
                <c:pt idx="3">
                  <c:v>CEREMA</c:v>
                </c:pt>
              </c:strCache>
              <c:extLst/>
            </c:strRef>
          </c:cat>
          <c:val>
            <c:numRef>
              <c:f>('Teneur en eau 105°C'!$E$18,'Teneur en eau 105°C'!$E$24,'Teneur en eau 105°C'!$E$30)</c:f>
              <c:numCache>
                <c:formatCode>0.0</c:formatCode>
                <c:ptCount val="2"/>
                <c:pt idx="0">
                  <c:v>10.52</c:v>
                </c:pt>
                <c:pt idx="1">
                  <c:v>10.96</c:v>
                </c:pt>
              </c:numCache>
              <c:extLst/>
            </c:numRef>
          </c:val>
          <c:extLst>
            <c:ext xmlns:c16="http://schemas.microsoft.com/office/drawing/2014/chart" uri="{C3380CC4-5D6E-409C-BE32-E72D297353CC}">
              <c16:uniqueId val="{00000000-F1B9-41C6-9D90-78F68FBF3291}"/>
            </c:ext>
          </c:extLst>
        </c:ser>
        <c:ser>
          <c:idx val="1"/>
          <c:order val="1"/>
          <c:tx>
            <c:strRef>
              <c:f>'Teneur en eau 105°C'!$B$16:$D$16</c:f>
              <c:strCache>
                <c:ptCount val="1"/>
                <c:pt idx="0">
                  <c:v>Balle de riz</c:v>
                </c:pt>
              </c:strCache>
            </c:strRef>
          </c:tx>
          <c:spPr>
            <a:solidFill>
              <a:srgbClr val="FF6600"/>
            </a:solidFill>
            <a:ln>
              <a:noFill/>
            </a:ln>
            <a:effectLst/>
          </c:spPr>
          <c:invertIfNegative val="0"/>
          <c:errBars>
            <c:errBarType val="both"/>
            <c:errValType val="cust"/>
            <c:noEndCap val="0"/>
            <c:plus>
              <c:numRef>
                <c:f>('Teneur en eau 105°C'!$C$18,'Teneur en eau 105°C'!$C$24,'Teneur en eau 105°C'!$C$30)</c:f>
                <c:numCache>
                  <c:formatCode>General</c:formatCode>
                  <c:ptCount val="2"/>
                  <c:pt idx="0">
                    <c:v>0.05</c:v>
                  </c:pt>
                  <c:pt idx="1">
                    <c:v>6.9400000000000045E-2</c:v>
                  </c:pt>
                </c:numCache>
                <c:extLst/>
              </c:numRef>
            </c:plus>
            <c:minus>
              <c:numRef>
                <c:f>('Teneur en eau 105°C'!$C$18,'Teneur en eau 105°C'!$C$24,'Teneur en eau 105°C'!$C$30)</c:f>
                <c:numCache>
                  <c:formatCode>General</c:formatCode>
                  <c:ptCount val="2"/>
                  <c:pt idx="0">
                    <c:v>0.05</c:v>
                  </c:pt>
                  <c:pt idx="1">
                    <c:v>6.9400000000000045E-2</c:v>
                  </c:pt>
                </c:numCache>
                <c:extLst/>
              </c:numRef>
            </c:minus>
            <c:spPr>
              <a:noFill/>
              <a:ln w="9525" cap="flat" cmpd="sng" algn="ctr">
                <a:solidFill>
                  <a:srgbClr val="C00000"/>
                </a:solidFill>
                <a:round/>
              </a:ln>
              <a:effectLst/>
            </c:spPr>
          </c:errBars>
          <c:cat>
            <c:strRef>
              <c:f>('Teneur en eau 60°C'!$B$14:$J$14,'Teneur en eau 60°C'!$B$20:$J$20,'Teneur en eau 60°C'!$B$26:$J$26)</c:f>
              <c:strCache>
                <c:ptCount val="4"/>
                <c:pt idx="0">
                  <c:v>ENTPE </c:v>
                </c:pt>
                <c:pt idx="2">
                  <c:v>UniLaSalle</c:v>
                </c:pt>
                <c:pt idx="3">
                  <c:v>CEREMA</c:v>
                </c:pt>
              </c:strCache>
              <c:extLst/>
            </c:strRef>
          </c:cat>
          <c:val>
            <c:numRef>
              <c:f>('Teneur en eau 105°C'!$B$18,'Teneur en eau 105°C'!$B$24,'Teneur en eau 105°C'!$B$30)</c:f>
              <c:numCache>
                <c:formatCode>0.0</c:formatCode>
                <c:ptCount val="2"/>
                <c:pt idx="0">
                  <c:v>10.78</c:v>
                </c:pt>
                <c:pt idx="1">
                  <c:v>11.43</c:v>
                </c:pt>
              </c:numCache>
              <c:extLst/>
            </c:numRef>
          </c:val>
          <c:extLst>
            <c:ext xmlns:c16="http://schemas.microsoft.com/office/drawing/2014/chart" uri="{C3380CC4-5D6E-409C-BE32-E72D297353CC}">
              <c16:uniqueId val="{00000001-F1B9-41C6-9D90-78F68FBF3291}"/>
            </c:ext>
          </c:extLst>
        </c:ser>
        <c:ser>
          <c:idx val="2"/>
          <c:order val="2"/>
          <c:tx>
            <c:strRef>
              <c:f>'Teneur en eau 105°C'!$H$16:$J$16</c:f>
              <c:strCache>
                <c:ptCount val="1"/>
                <c:pt idx="0">
                  <c:v>Moelle de tournesol</c:v>
                </c:pt>
              </c:strCache>
            </c:strRef>
          </c:tx>
          <c:spPr>
            <a:solidFill>
              <a:srgbClr val="A89B82"/>
            </a:solidFill>
            <a:ln>
              <a:noFill/>
            </a:ln>
            <a:effectLst/>
          </c:spPr>
          <c:invertIfNegative val="0"/>
          <c:errBars>
            <c:errBarType val="both"/>
            <c:errValType val="cust"/>
            <c:noEndCap val="0"/>
            <c:plus>
              <c:numRef>
                <c:f>('Teneur en eau 105°C'!$I$18,'Teneur en eau 105°C'!$I$24,'Teneur en eau 105°C'!$I$30)</c:f>
                <c:numCache>
                  <c:formatCode>General</c:formatCode>
                  <c:ptCount val="2"/>
                  <c:pt idx="0">
                    <c:v>0.59</c:v>
                  </c:pt>
                  <c:pt idx="1">
                    <c:v>1.1049</c:v>
                  </c:pt>
                </c:numCache>
                <c:extLst/>
              </c:numRef>
            </c:plus>
            <c:minus>
              <c:numRef>
                <c:f>('Teneur en eau 105°C'!$I$18,'Teneur en eau 105°C'!$I$24,'Teneur en eau 105°C'!$I$30)</c:f>
                <c:numCache>
                  <c:formatCode>General</c:formatCode>
                  <c:ptCount val="2"/>
                  <c:pt idx="0">
                    <c:v>0.59</c:v>
                  </c:pt>
                  <c:pt idx="1">
                    <c:v>1.1049</c:v>
                  </c:pt>
                </c:numCache>
                <c:extLst/>
              </c:numRef>
            </c:minus>
            <c:spPr>
              <a:noFill/>
              <a:ln w="9525" cap="flat" cmpd="sng" algn="ctr">
                <a:solidFill>
                  <a:schemeClr val="accent5">
                    <a:lumMod val="75000"/>
                  </a:schemeClr>
                </a:solidFill>
                <a:round/>
              </a:ln>
              <a:effectLst/>
            </c:spPr>
          </c:errBars>
          <c:cat>
            <c:strRef>
              <c:f>('Teneur en eau 60°C'!$B$14:$J$14,'Teneur en eau 60°C'!$B$20:$J$20,'Teneur en eau 60°C'!$B$26:$J$26)</c:f>
              <c:strCache>
                <c:ptCount val="4"/>
                <c:pt idx="0">
                  <c:v>ENTPE </c:v>
                </c:pt>
                <c:pt idx="2">
                  <c:v>UniLaSalle</c:v>
                </c:pt>
                <c:pt idx="3">
                  <c:v>CEREMA</c:v>
                </c:pt>
              </c:strCache>
              <c:extLst/>
            </c:strRef>
          </c:cat>
          <c:val>
            <c:numRef>
              <c:f>('Teneur en eau 105°C'!$H$18,'Teneur en eau 105°C'!$H$24,'Teneur en eau 105°C'!$H$30)</c:f>
              <c:numCache>
                <c:formatCode>0.0</c:formatCode>
                <c:ptCount val="2"/>
                <c:pt idx="0">
                  <c:v>13.719999999999999</c:v>
                </c:pt>
                <c:pt idx="1">
                  <c:v>23.68</c:v>
                </c:pt>
              </c:numCache>
              <c:extLst/>
            </c:numRef>
          </c:val>
          <c:extLst>
            <c:ext xmlns:c16="http://schemas.microsoft.com/office/drawing/2014/chart" uri="{C3380CC4-5D6E-409C-BE32-E72D297353CC}">
              <c16:uniqueId val="{00000002-F1B9-41C6-9D90-78F68FBF3291}"/>
            </c:ext>
          </c:extLst>
        </c:ser>
        <c:dLbls>
          <c:showLegendKey val="0"/>
          <c:showVal val="0"/>
          <c:showCatName val="0"/>
          <c:showSerName val="0"/>
          <c:showPercent val="0"/>
          <c:showBubbleSize val="0"/>
        </c:dLbls>
        <c:gapWidth val="219"/>
        <c:overlap val="-27"/>
        <c:axId val="188665856"/>
        <c:axId val="188667776"/>
      </c:barChart>
      <c:catAx>
        <c:axId val="188665856"/>
        <c:scaling>
          <c:orientation val="minMax"/>
        </c:scaling>
        <c:delete val="0"/>
        <c:axPos val="b"/>
        <c:title>
          <c:tx>
            <c:rich>
              <a:bodyPr rot="0" spcFirstLastPara="1" vertOverflow="ellipsis" vert="horz" wrap="square" anchor="ctr" anchorCtr="1"/>
              <a:lstStyle/>
              <a:p>
                <a:pPr>
                  <a:defRPr lang="fr-FR" sz="1050" b="0" i="0" u="none" strike="noStrike" kern="1200" baseline="0">
                    <a:solidFill>
                      <a:sysClr val="windowText" lastClr="000000"/>
                    </a:solidFill>
                    <a:latin typeface="Amiri" pitchFamily="2" charset="-78"/>
                    <a:ea typeface="Amiri" pitchFamily="2" charset="-78"/>
                    <a:cs typeface="Amiri" pitchFamily="2" charset="-78"/>
                  </a:defRPr>
                </a:pPr>
                <a:r>
                  <a:rPr lang="fr-FR" sz="1050">
                    <a:solidFill>
                      <a:sysClr val="windowText" lastClr="000000"/>
                    </a:solidFill>
                    <a:latin typeface="Amiri" pitchFamily="2" charset="-78"/>
                    <a:ea typeface="Amiri" pitchFamily="2" charset="-78"/>
                    <a:cs typeface="Amiri" pitchFamily="2" charset="-78"/>
                  </a:rPr>
                  <a:t>Laboratoires</a:t>
                </a:r>
              </a:p>
            </c:rich>
          </c:tx>
          <c:layout>
            <c:manualLayout>
              <c:xMode val="edge"/>
              <c:yMode val="edge"/>
              <c:x val="0.49189944134078234"/>
              <c:y val="0.83005872703412109"/>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fr-FR" sz="900" b="0" i="0" u="none" strike="noStrike" kern="1200" baseline="0">
                <a:solidFill>
                  <a:sysClr val="windowText" lastClr="000000"/>
                </a:solidFill>
                <a:latin typeface="+mn-lt"/>
                <a:ea typeface="+mn-ea"/>
                <a:cs typeface="+mn-cs"/>
              </a:defRPr>
            </a:pPr>
            <a:endParaRPr lang="en-US"/>
          </a:p>
        </c:txPr>
        <c:crossAx val="188667776"/>
        <c:crosses val="autoZero"/>
        <c:auto val="1"/>
        <c:lblAlgn val="ctr"/>
        <c:lblOffset val="100"/>
        <c:noMultiLvlLbl val="0"/>
      </c:catAx>
      <c:valAx>
        <c:axId val="188667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fr-FR" sz="1100" b="0" i="0" u="none" strike="noStrike" kern="1200" baseline="0">
                    <a:solidFill>
                      <a:sysClr val="windowText" lastClr="000000"/>
                    </a:solidFill>
                    <a:latin typeface="Amiri" pitchFamily="2" charset="-78"/>
                    <a:ea typeface="Amiri" pitchFamily="2" charset="-78"/>
                    <a:cs typeface="Amiri" pitchFamily="2" charset="-78"/>
                  </a:defRPr>
                </a:pPr>
                <a:r>
                  <a:rPr lang="fr-FR" sz="1100">
                    <a:solidFill>
                      <a:sysClr val="windowText" lastClr="000000"/>
                    </a:solidFill>
                    <a:latin typeface="Amiri" pitchFamily="2" charset="-78"/>
                    <a:ea typeface="Amiri" pitchFamily="2" charset="-78"/>
                    <a:cs typeface="Amiri" pitchFamily="2" charset="-78"/>
                  </a:rPr>
                  <a:t>Teneur en eau </a:t>
                </a:r>
                <a:r>
                  <a:rPr lang="fr-FR" sz="1100" baseline="0">
                    <a:solidFill>
                      <a:sysClr val="windowText" lastClr="000000"/>
                    </a:solidFill>
                    <a:latin typeface="Amiri" pitchFamily="2" charset="-78"/>
                    <a:ea typeface="Amiri" pitchFamily="2" charset="-78"/>
                    <a:cs typeface="Amiri" pitchFamily="2" charset="-78"/>
                  </a:rPr>
                  <a:t>en % massique</a:t>
                </a:r>
                <a:endParaRPr lang="fr-FR" sz="1100">
                  <a:solidFill>
                    <a:sysClr val="windowText" lastClr="000000"/>
                  </a:solidFill>
                  <a:latin typeface="Amiri" pitchFamily="2" charset="-78"/>
                  <a:ea typeface="Amiri" pitchFamily="2" charset="-78"/>
                  <a:cs typeface="Amiri" pitchFamily="2" charset="-78"/>
                </a:endParaRPr>
              </a:p>
            </c:rich>
          </c:tx>
          <c:layout>
            <c:manualLayout>
              <c:xMode val="edge"/>
              <c:yMode val="edge"/>
              <c:x val="1.02459346911245E-2"/>
              <c:y val="0.21121985919984312"/>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fr-FR" sz="1000" b="0" i="0" u="none" strike="noStrike" kern="1200" baseline="0">
                <a:solidFill>
                  <a:sysClr val="windowText" lastClr="000000"/>
                </a:solidFill>
                <a:latin typeface="+mn-lt"/>
                <a:ea typeface="+mn-ea"/>
                <a:cs typeface="+mn-cs"/>
              </a:defRPr>
            </a:pPr>
            <a:endParaRPr lang="en-US"/>
          </a:p>
        </c:txPr>
        <c:crossAx val="188665856"/>
        <c:crosses val="autoZero"/>
        <c:crossBetween val="between"/>
      </c:valAx>
      <c:spPr>
        <a:noFill/>
        <a:ln>
          <a:noFill/>
        </a:ln>
        <a:effectLst/>
      </c:spPr>
    </c:plotArea>
    <c:legend>
      <c:legendPos val="b"/>
      <c:layout>
        <c:manualLayout>
          <c:xMode val="edge"/>
          <c:yMode val="edge"/>
          <c:x val="0.1853597560081526"/>
          <c:y val="0.92726776559472091"/>
          <c:w val="0.75497881200604189"/>
          <c:h val="7.1096784776902899E-2"/>
        </c:manualLayout>
      </c:layout>
      <c:overlay val="0"/>
      <c:spPr>
        <a:noFill/>
        <a:ln>
          <a:noFill/>
        </a:ln>
        <a:effectLst/>
      </c:spPr>
      <c:txPr>
        <a:bodyPr rot="0" spcFirstLastPara="1" vertOverflow="ellipsis" vert="horz" wrap="square" anchor="ctr" anchorCtr="1"/>
        <a:lstStyle/>
        <a:p>
          <a:pPr>
            <a:defRPr lang="fr-FR" sz="1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000" b="0" i="0" u="sng" strike="noStrike" kern="1200" spc="0" baseline="0">
                <a:solidFill>
                  <a:sysClr val="windowText" lastClr="000000"/>
                </a:solidFill>
                <a:latin typeface="+mn-lt"/>
                <a:ea typeface="+mn-ea"/>
                <a:cs typeface="+mn-cs"/>
              </a:defRPr>
            </a:pPr>
            <a:r>
              <a:rPr lang="fr-FR" sz="900" u="sng" dirty="0">
                <a:solidFill>
                  <a:sysClr val="windowText" lastClr="000000"/>
                </a:solidFill>
              </a:rPr>
              <a:t>Teneur en eau d</a:t>
            </a:r>
            <a:r>
              <a:rPr lang="fr-FR" sz="900" u="sng" baseline="0" dirty="0">
                <a:solidFill>
                  <a:sysClr val="windowText" lastClr="000000"/>
                </a:solidFill>
              </a:rPr>
              <a:t>e trois particules végétales selon les températures de séchage</a:t>
            </a:r>
            <a:endParaRPr lang="fr-FR" sz="900" u="sng" dirty="0">
              <a:solidFill>
                <a:sysClr val="windowText" lastClr="000000"/>
              </a:solidFill>
            </a:endParaRPr>
          </a:p>
        </c:rich>
      </c:tx>
      <c:overlay val="0"/>
      <c:spPr>
        <a:noFill/>
        <a:ln>
          <a:noFill/>
        </a:ln>
        <a:effectLst/>
      </c:spPr>
    </c:title>
    <c:autoTitleDeleted val="0"/>
    <c:plotArea>
      <c:layout>
        <c:manualLayout>
          <c:layoutTarget val="inner"/>
          <c:xMode val="edge"/>
          <c:yMode val="edge"/>
          <c:x val="0.12320316350743718"/>
          <c:y val="0.13143782255604691"/>
          <c:w val="0.85380833490662777"/>
          <c:h val="0.68658375762266377"/>
        </c:manualLayout>
      </c:layout>
      <c:barChart>
        <c:barDir val="col"/>
        <c:grouping val="clustered"/>
        <c:varyColors val="0"/>
        <c:ser>
          <c:idx val="0"/>
          <c:order val="0"/>
          <c:tx>
            <c:strRef>
              <c:f>Résultats!$H$3</c:f>
              <c:strCache>
                <c:ptCount val="1"/>
                <c:pt idx="0">
                  <c:v>Chènevotte de chanvre</c:v>
                </c:pt>
              </c:strCache>
            </c:strRef>
          </c:tx>
          <c:spPr>
            <a:solidFill>
              <a:srgbClr val="00B0F0"/>
            </a:solidFill>
            <a:ln>
              <a:noFill/>
            </a:ln>
            <a:effectLst/>
          </c:spPr>
          <c:invertIfNegative val="0"/>
          <c:errBars>
            <c:errBarType val="both"/>
            <c:errValType val="cust"/>
            <c:noEndCap val="0"/>
            <c:plus>
              <c:numRef>
                <c:f>Résultats!$H$5</c:f>
                <c:numCache>
                  <c:formatCode>General</c:formatCode>
                  <c:ptCount val="1"/>
                  <c:pt idx="0">
                    <c:v>0.24420244334022073</c:v>
                  </c:pt>
                </c:numCache>
              </c:numRef>
            </c:plus>
            <c:minus>
              <c:numRef>
                <c:f>Résultats!$H$5</c:f>
                <c:numCache>
                  <c:formatCode>General</c:formatCode>
                  <c:ptCount val="1"/>
                  <c:pt idx="0">
                    <c:v>0.24420244334022073</c:v>
                  </c:pt>
                </c:numCache>
              </c:numRef>
            </c:minus>
            <c:spPr>
              <a:noFill/>
              <a:ln w="9525" cap="flat" cmpd="sng" algn="ctr">
                <a:solidFill>
                  <a:srgbClr val="002060"/>
                </a:solidFill>
                <a:round/>
              </a:ln>
              <a:effectLst/>
            </c:spPr>
          </c:errBars>
          <c:cat>
            <c:strRef>
              <c:f>Résultats!$G$2</c:f>
              <c:strCache>
                <c:ptCount val="1"/>
                <c:pt idx="0">
                  <c:v>Teneur en eau à 105°C</c:v>
                </c:pt>
              </c:strCache>
            </c:strRef>
          </c:cat>
          <c:val>
            <c:numRef>
              <c:f>Résultats!$H$4</c:f>
              <c:numCache>
                <c:formatCode>0.0</c:formatCode>
                <c:ptCount val="1"/>
                <c:pt idx="0">
                  <c:v>10.739999999999998</c:v>
                </c:pt>
              </c:numCache>
            </c:numRef>
          </c:val>
          <c:extLst>
            <c:ext xmlns:c16="http://schemas.microsoft.com/office/drawing/2014/chart" uri="{C3380CC4-5D6E-409C-BE32-E72D297353CC}">
              <c16:uniqueId val="{00000000-F922-4246-910A-4E22644A3FD2}"/>
            </c:ext>
          </c:extLst>
        </c:ser>
        <c:ser>
          <c:idx val="1"/>
          <c:order val="1"/>
          <c:tx>
            <c:strRef>
              <c:f>Résultats!$G$3</c:f>
              <c:strCache>
                <c:ptCount val="1"/>
                <c:pt idx="0">
                  <c:v>Balle de riz</c:v>
                </c:pt>
              </c:strCache>
            </c:strRef>
          </c:tx>
          <c:spPr>
            <a:solidFill>
              <a:srgbClr val="FF6600"/>
            </a:solidFill>
            <a:ln>
              <a:noFill/>
            </a:ln>
            <a:effectLst/>
          </c:spPr>
          <c:invertIfNegative val="0"/>
          <c:errBars>
            <c:errBarType val="both"/>
            <c:errValType val="cust"/>
            <c:noEndCap val="0"/>
            <c:plus>
              <c:numRef>
                <c:f>Résultats!$G$5</c:f>
                <c:numCache>
                  <c:formatCode>General</c:formatCode>
                  <c:ptCount val="1"/>
                  <c:pt idx="0">
                    <c:v>0.33241927340834743</c:v>
                  </c:pt>
                </c:numCache>
              </c:numRef>
            </c:plus>
            <c:minus>
              <c:numRef>
                <c:f>Résultats!$G$5</c:f>
                <c:numCache>
                  <c:formatCode>General</c:formatCode>
                  <c:ptCount val="1"/>
                  <c:pt idx="0">
                    <c:v>0.33241927340834743</c:v>
                  </c:pt>
                </c:numCache>
              </c:numRef>
            </c:minus>
            <c:spPr>
              <a:noFill/>
              <a:ln w="9525" cap="flat" cmpd="sng" algn="ctr">
                <a:solidFill>
                  <a:srgbClr val="C00000"/>
                </a:solidFill>
                <a:round/>
              </a:ln>
              <a:effectLst/>
            </c:spPr>
          </c:errBars>
          <c:cat>
            <c:strRef>
              <c:f>Résultats!$G$2</c:f>
              <c:strCache>
                <c:ptCount val="1"/>
                <c:pt idx="0">
                  <c:v>Teneur en eau à 105°C</c:v>
                </c:pt>
              </c:strCache>
            </c:strRef>
          </c:cat>
          <c:val>
            <c:numRef>
              <c:f>Résultats!$G$4</c:f>
              <c:numCache>
                <c:formatCode>0.0</c:formatCode>
                <c:ptCount val="1"/>
                <c:pt idx="0">
                  <c:v>11.105</c:v>
                </c:pt>
              </c:numCache>
            </c:numRef>
          </c:val>
          <c:extLst>
            <c:ext xmlns:c16="http://schemas.microsoft.com/office/drawing/2014/chart" uri="{C3380CC4-5D6E-409C-BE32-E72D297353CC}">
              <c16:uniqueId val="{00000001-F922-4246-910A-4E22644A3FD2}"/>
            </c:ext>
          </c:extLst>
        </c:ser>
        <c:ser>
          <c:idx val="2"/>
          <c:order val="2"/>
          <c:tx>
            <c:strRef>
              <c:f>Résultats!$I$3</c:f>
              <c:strCache>
                <c:ptCount val="1"/>
                <c:pt idx="0">
                  <c:v>Moelle de tournesol</c:v>
                </c:pt>
              </c:strCache>
            </c:strRef>
          </c:tx>
          <c:spPr>
            <a:solidFill>
              <a:srgbClr val="A89B82"/>
            </a:solidFill>
            <a:ln>
              <a:noFill/>
            </a:ln>
            <a:effectLst/>
          </c:spPr>
          <c:invertIfNegative val="0"/>
          <c:errBars>
            <c:errBarType val="both"/>
            <c:errValType val="cust"/>
            <c:noEndCap val="0"/>
            <c:plus>
              <c:numRef>
                <c:f>Résultats!$I$5</c:f>
                <c:numCache>
                  <c:formatCode>General</c:formatCode>
                  <c:ptCount val="1"/>
                  <c:pt idx="0">
                    <c:v>0.97279665569600582</c:v>
                  </c:pt>
                </c:numCache>
              </c:numRef>
            </c:plus>
            <c:minus>
              <c:numRef>
                <c:f>Résultats!$I$5</c:f>
                <c:numCache>
                  <c:formatCode>General</c:formatCode>
                  <c:ptCount val="1"/>
                  <c:pt idx="0">
                    <c:v>0.97279665569600582</c:v>
                  </c:pt>
                </c:numCache>
              </c:numRef>
            </c:minus>
            <c:spPr>
              <a:noFill/>
              <a:ln w="9525" cap="flat" cmpd="sng" algn="ctr">
                <a:solidFill>
                  <a:schemeClr val="accent4">
                    <a:lumMod val="50000"/>
                  </a:schemeClr>
                </a:solidFill>
                <a:round/>
              </a:ln>
              <a:effectLst/>
            </c:spPr>
          </c:errBars>
          <c:cat>
            <c:strRef>
              <c:f>Résultats!$G$2</c:f>
              <c:strCache>
                <c:ptCount val="1"/>
                <c:pt idx="0">
                  <c:v>Teneur en eau à 105°C</c:v>
                </c:pt>
              </c:strCache>
            </c:strRef>
          </c:cat>
          <c:val>
            <c:numRef>
              <c:f>Résultats!$I$4</c:f>
              <c:numCache>
                <c:formatCode>0.0</c:formatCode>
                <c:ptCount val="1"/>
                <c:pt idx="0">
                  <c:v>14.46</c:v>
                </c:pt>
              </c:numCache>
            </c:numRef>
          </c:val>
          <c:extLst>
            <c:ext xmlns:c16="http://schemas.microsoft.com/office/drawing/2014/chart" uri="{C3380CC4-5D6E-409C-BE32-E72D297353CC}">
              <c16:uniqueId val="{00000002-F922-4246-910A-4E22644A3FD2}"/>
            </c:ext>
          </c:extLst>
        </c:ser>
        <c:dLbls>
          <c:showLegendKey val="0"/>
          <c:showVal val="0"/>
          <c:showCatName val="0"/>
          <c:showSerName val="0"/>
          <c:showPercent val="0"/>
          <c:showBubbleSize val="0"/>
        </c:dLbls>
        <c:gapWidth val="219"/>
        <c:overlap val="-27"/>
        <c:axId val="188925440"/>
        <c:axId val="188926976"/>
      </c:barChart>
      <c:catAx>
        <c:axId val="188925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fr-FR" sz="1000" b="0" i="0" u="none" strike="noStrike" kern="1200" baseline="0">
                <a:solidFill>
                  <a:sysClr val="windowText" lastClr="000000"/>
                </a:solidFill>
                <a:latin typeface="+mn-lt"/>
                <a:ea typeface="+mn-ea"/>
                <a:cs typeface="+mn-cs"/>
              </a:defRPr>
            </a:pPr>
            <a:endParaRPr lang="en-US"/>
          </a:p>
        </c:txPr>
        <c:crossAx val="188926976"/>
        <c:crosses val="autoZero"/>
        <c:auto val="1"/>
        <c:lblAlgn val="ctr"/>
        <c:lblOffset val="100"/>
        <c:noMultiLvlLbl val="0"/>
      </c:catAx>
      <c:valAx>
        <c:axId val="188926976"/>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fr-FR" sz="1050" b="0" i="0" u="none" strike="noStrike" kern="1200" baseline="0">
                    <a:solidFill>
                      <a:sysClr val="windowText" lastClr="000000"/>
                    </a:solidFill>
                    <a:latin typeface="Amiri" pitchFamily="2" charset="-78"/>
                    <a:ea typeface="Amiri" pitchFamily="2" charset="-78"/>
                    <a:cs typeface="Amiri" pitchFamily="2" charset="-78"/>
                  </a:defRPr>
                </a:pPr>
                <a:r>
                  <a:rPr lang="fr-FR" sz="1050" dirty="0">
                    <a:solidFill>
                      <a:sysClr val="windowText" lastClr="000000"/>
                    </a:solidFill>
                    <a:latin typeface="Amiri" pitchFamily="2" charset="-78"/>
                    <a:ea typeface="Amiri" pitchFamily="2" charset="-78"/>
                    <a:cs typeface="Amiri" pitchFamily="2" charset="-78"/>
                  </a:rPr>
                  <a:t>Teneur</a:t>
                </a:r>
                <a:r>
                  <a:rPr lang="fr-FR" sz="1050" baseline="0" dirty="0">
                    <a:solidFill>
                      <a:sysClr val="windowText" lastClr="000000"/>
                    </a:solidFill>
                    <a:latin typeface="Amiri" pitchFamily="2" charset="-78"/>
                    <a:ea typeface="Amiri" pitchFamily="2" charset="-78"/>
                    <a:cs typeface="Amiri" pitchFamily="2" charset="-78"/>
                  </a:rPr>
                  <a:t> en eau en % massique</a:t>
                </a:r>
                <a:endParaRPr lang="fr-FR" sz="1050" dirty="0">
                  <a:solidFill>
                    <a:sysClr val="windowText" lastClr="000000"/>
                  </a:solidFill>
                  <a:latin typeface="Amiri" pitchFamily="2" charset="-78"/>
                  <a:ea typeface="Amiri" pitchFamily="2" charset="-78"/>
                  <a:cs typeface="Amiri" pitchFamily="2" charset="-78"/>
                </a:endParaRPr>
              </a:p>
            </c:rich>
          </c:tx>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fr-FR" sz="1000" b="0" i="0" u="none" strike="noStrike" kern="1200" baseline="0">
                <a:solidFill>
                  <a:sysClr val="windowText" lastClr="000000"/>
                </a:solidFill>
                <a:latin typeface="+mn-lt"/>
                <a:ea typeface="+mn-ea"/>
                <a:cs typeface="+mn-cs"/>
              </a:defRPr>
            </a:pPr>
            <a:endParaRPr lang="en-US"/>
          </a:p>
        </c:txPr>
        <c:crossAx val="188925440"/>
        <c:crosses val="autoZero"/>
        <c:crossBetween val="between"/>
      </c:valAx>
      <c:spPr>
        <a:noFill/>
        <a:ln>
          <a:noFill/>
        </a:ln>
        <a:effectLst/>
      </c:spPr>
    </c:plotArea>
    <c:legend>
      <c:legendPos val="b"/>
      <c:layout>
        <c:manualLayout>
          <c:xMode val="edge"/>
          <c:yMode val="edge"/>
          <c:x val="0.20765640190851617"/>
          <c:y val="0.92218542780288892"/>
          <c:w val="0.74560652627268964"/>
          <c:h val="6.965073228679762E-2"/>
        </c:manualLayout>
      </c:layout>
      <c:overlay val="0"/>
      <c:spPr>
        <a:noFill/>
        <a:ln>
          <a:noFill/>
        </a:ln>
        <a:effectLst/>
      </c:spPr>
      <c:txPr>
        <a:bodyPr rot="0" spcFirstLastPara="1" vertOverflow="ellipsis" vert="horz" wrap="square" anchor="ctr" anchorCtr="1"/>
        <a:lstStyle/>
        <a:p>
          <a:pPr>
            <a:defRPr lang="fr-FR" sz="1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100" b="1" i="0" u="none" strike="noStrike" kern="1200" spc="0" baseline="0">
                <a:solidFill>
                  <a:schemeClr val="accent6">
                    <a:lumMod val="50000"/>
                  </a:schemeClr>
                </a:solidFill>
                <a:latin typeface="+mn-lt"/>
                <a:ea typeface="+mn-ea"/>
                <a:cs typeface="+mn-cs"/>
              </a:defRPr>
            </a:pPr>
            <a:r>
              <a:rPr lang="fr-FR" sz="900" b="1" dirty="0">
                <a:solidFill>
                  <a:schemeClr val="accent6">
                    <a:lumMod val="50000"/>
                  </a:schemeClr>
                </a:solidFill>
              </a:rPr>
              <a:t>Capacité d'absorption moyenne de trois</a:t>
            </a:r>
            <a:r>
              <a:rPr lang="fr-FR" sz="900" b="1" baseline="0" dirty="0">
                <a:solidFill>
                  <a:schemeClr val="accent6">
                    <a:lumMod val="50000"/>
                  </a:schemeClr>
                </a:solidFill>
              </a:rPr>
              <a:t> particules</a:t>
            </a:r>
            <a:endParaRPr lang="fr-FR" sz="900" b="1" dirty="0">
              <a:solidFill>
                <a:schemeClr val="accent6">
                  <a:lumMod val="50000"/>
                </a:schemeClr>
              </a:solidFill>
            </a:endParaRPr>
          </a:p>
        </c:rich>
      </c:tx>
      <c:overlay val="0"/>
      <c:spPr>
        <a:noFill/>
        <a:ln>
          <a:noFill/>
        </a:ln>
        <a:effectLst/>
      </c:spPr>
    </c:title>
    <c:autoTitleDeleted val="0"/>
    <c:plotArea>
      <c:layout>
        <c:manualLayout>
          <c:layoutTarget val="inner"/>
          <c:xMode val="edge"/>
          <c:yMode val="edge"/>
          <c:x val="0.18062971459276259"/>
          <c:y val="0.12275501363300462"/>
          <c:w val="0.7729793126252924"/>
          <c:h val="0.60914653568789356"/>
        </c:manualLayout>
      </c:layout>
      <c:scatterChart>
        <c:scatterStyle val="lineMarker"/>
        <c:varyColors val="0"/>
        <c:ser>
          <c:idx val="0"/>
          <c:order val="0"/>
          <c:tx>
            <c:v>Moelle de tournesol</c:v>
          </c:tx>
          <c:spPr>
            <a:ln w="19050" cap="rnd">
              <a:solidFill>
                <a:srgbClr val="A89B82"/>
              </a:solidFill>
              <a:round/>
            </a:ln>
            <a:effectLst/>
          </c:spPr>
          <c:marker>
            <c:symbol val="circle"/>
            <c:size val="5"/>
            <c:spPr>
              <a:solidFill>
                <a:srgbClr val="A89B82"/>
              </a:solidFill>
              <a:ln w="9525">
                <a:solidFill>
                  <a:srgbClr val="A89B82"/>
                </a:solidFill>
              </a:ln>
              <a:effectLst/>
            </c:spPr>
          </c:marker>
          <c:errBars>
            <c:errDir val="y"/>
            <c:errBarType val="both"/>
            <c:errValType val="cust"/>
            <c:noEndCap val="0"/>
            <c:plus>
              <c:numRef>
                <c:f>Résumé!$AO$4:$AO$10</c:f>
                <c:numCache>
                  <c:formatCode>General</c:formatCode>
                  <c:ptCount val="4"/>
                  <c:pt idx="0">
                    <c:v>98.061405717881058</c:v>
                  </c:pt>
                  <c:pt idx="1">
                    <c:v>156.39244335299529</c:v>
                  </c:pt>
                  <c:pt idx="2">
                    <c:v>148.505888370956</c:v>
                  </c:pt>
                  <c:pt idx="3">
                    <c:v>119.86665651919843</c:v>
                  </c:pt>
                </c:numCache>
              </c:numRef>
            </c:plus>
            <c:minus>
              <c:numRef>
                <c:f>Résumé!$AO$4:$AO$10</c:f>
                <c:numCache>
                  <c:formatCode>General</c:formatCode>
                  <c:ptCount val="4"/>
                  <c:pt idx="0">
                    <c:v>98.061405717881058</c:v>
                  </c:pt>
                  <c:pt idx="1">
                    <c:v>156.39244335299529</c:v>
                  </c:pt>
                  <c:pt idx="2">
                    <c:v>148.505888370956</c:v>
                  </c:pt>
                  <c:pt idx="3">
                    <c:v>119.86665651919843</c:v>
                  </c:pt>
                </c:numCache>
              </c:numRef>
            </c:minus>
            <c:spPr>
              <a:noFill/>
              <a:ln w="9525" cap="flat" cmpd="sng" algn="ctr">
                <a:solidFill>
                  <a:schemeClr val="tx1">
                    <a:lumMod val="65000"/>
                    <a:lumOff val="35000"/>
                  </a:schemeClr>
                </a:solidFill>
                <a:round/>
              </a:ln>
              <a:effectLst/>
            </c:spPr>
          </c:errBars>
          <c:xVal>
            <c:numRef>
              <c:f>Résumé!$A$4:$A$10</c:f>
              <c:numCache>
                <c:formatCode>General</c:formatCode>
                <c:ptCount val="4"/>
                <c:pt idx="0">
                  <c:v>2</c:v>
                </c:pt>
                <c:pt idx="1">
                  <c:v>10</c:v>
                </c:pt>
                <c:pt idx="2">
                  <c:v>60</c:v>
                </c:pt>
                <c:pt idx="3">
                  <c:v>360</c:v>
                </c:pt>
              </c:numCache>
            </c:numRef>
          </c:xVal>
          <c:yVal>
            <c:numRef>
              <c:f>Résumé!$AD$4:$AD$10</c:f>
              <c:numCache>
                <c:formatCode>0.0</c:formatCode>
                <c:ptCount val="4"/>
                <c:pt idx="0">
                  <c:v>1530.9242955731656</c:v>
                </c:pt>
                <c:pt idx="1">
                  <c:v>1731.3444905160291</c:v>
                </c:pt>
                <c:pt idx="2">
                  <c:v>1791.9252877548108</c:v>
                </c:pt>
                <c:pt idx="3">
                  <c:v>1941.7250425058571</c:v>
                </c:pt>
              </c:numCache>
            </c:numRef>
          </c:yVal>
          <c:smooth val="0"/>
          <c:extLst>
            <c:ext xmlns:c16="http://schemas.microsoft.com/office/drawing/2014/chart" uri="{C3380CC4-5D6E-409C-BE32-E72D297353CC}">
              <c16:uniqueId val="{00000000-E0FE-4FA1-99DD-EC92B6315713}"/>
            </c:ext>
          </c:extLst>
        </c:ser>
        <c:ser>
          <c:idx val="1"/>
          <c:order val="1"/>
          <c:tx>
            <c:v>Chènevotte </c:v>
          </c:tx>
          <c:spPr>
            <a:ln w="19050" cap="rnd">
              <a:solidFill>
                <a:srgbClr val="00B0F0">
                  <a:alpha val="90000"/>
                </a:srgbClr>
              </a:solidFill>
              <a:round/>
            </a:ln>
            <a:effectLst/>
          </c:spPr>
          <c:marker>
            <c:symbol val="circle"/>
            <c:size val="5"/>
            <c:spPr>
              <a:solidFill>
                <a:srgbClr val="00B0F0"/>
              </a:solidFill>
              <a:ln w="9525">
                <a:solidFill>
                  <a:srgbClr val="00B0F0">
                    <a:alpha val="90000"/>
                  </a:srgbClr>
                </a:solidFill>
              </a:ln>
              <a:effectLst/>
            </c:spPr>
          </c:marker>
          <c:errBars>
            <c:errDir val="y"/>
            <c:errBarType val="both"/>
            <c:errValType val="cust"/>
            <c:noEndCap val="0"/>
            <c:plus>
              <c:numRef>
                <c:f>Résumé!$AA$4:$AA$10</c:f>
                <c:numCache>
                  <c:formatCode>General</c:formatCode>
                  <c:ptCount val="4"/>
                  <c:pt idx="0">
                    <c:v>7.0923621775331602</c:v>
                  </c:pt>
                  <c:pt idx="1">
                    <c:v>14.135506605660272</c:v>
                  </c:pt>
                  <c:pt idx="2">
                    <c:v>6.9841475169954297</c:v>
                  </c:pt>
                  <c:pt idx="3">
                    <c:v>6.6462504000891514</c:v>
                  </c:pt>
                </c:numCache>
              </c:numRef>
            </c:plus>
            <c:minus>
              <c:numRef>
                <c:f>Résumé!$AA$4:$AA$10</c:f>
                <c:numCache>
                  <c:formatCode>General</c:formatCode>
                  <c:ptCount val="4"/>
                  <c:pt idx="0">
                    <c:v>7.0923621775331602</c:v>
                  </c:pt>
                  <c:pt idx="1">
                    <c:v>14.135506605660272</c:v>
                  </c:pt>
                  <c:pt idx="2">
                    <c:v>6.9841475169954297</c:v>
                  </c:pt>
                  <c:pt idx="3">
                    <c:v>6.6462504000891514</c:v>
                  </c:pt>
                </c:numCache>
              </c:numRef>
            </c:minus>
            <c:spPr>
              <a:noFill/>
              <a:ln w="9525" cap="flat" cmpd="sng" algn="ctr">
                <a:solidFill>
                  <a:schemeClr val="tx1">
                    <a:lumMod val="65000"/>
                    <a:lumOff val="35000"/>
                  </a:schemeClr>
                </a:solidFill>
                <a:round/>
              </a:ln>
              <a:effectLst/>
            </c:spPr>
          </c:errBars>
          <c:xVal>
            <c:numRef>
              <c:f>Résumé!$A$4:$A$10</c:f>
              <c:numCache>
                <c:formatCode>General</c:formatCode>
                <c:ptCount val="4"/>
                <c:pt idx="0">
                  <c:v>2</c:v>
                </c:pt>
                <c:pt idx="1">
                  <c:v>10</c:v>
                </c:pt>
                <c:pt idx="2">
                  <c:v>60</c:v>
                </c:pt>
                <c:pt idx="3">
                  <c:v>360</c:v>
                </c:pt>
              </c:numCache>
            </c:numRef>
          </c:xVal>
          <c:yVal>
            <c:numRef>
              <c:f>Résumé!$P$4:$P$10</c:f>
              <c:numCache>
                <c:formatCode>0.0</c:formatCode>
                <c:ptCount val="4"/>
                <c:pt idx="0">
                  <c:v>178.76151212076547</c:v>
                </c:pt>
                <c:pt idx="1">
                  <c:v>216.30725872395396</c:v>
                </c:pt>
                <c:pt idx="2">
                  <c:v>238.45827725758082</c:v>
                </c:pt>
                <c:pt idx="3">
                  <c:v>289.26235804649701</c:v>
                </c:pt>
              </c:numCache>
            </c:numRef>
          </c:yVal>
          <c:smooth val="0"/>
          <c:extLst>
            <c:ext xmlns:c16="http://schemas.microsoft.com/office/drawing/2014/chart" uri="{C3380CC4-5D6E-409C-BE32-E72D297353CC}">
              <c16:uniqueId val="{00000000-06CD-4CF2-93E2-CC8FB8EA61D3}"/>
            </c:ext>
          </c:extLst>
        </c:ser>
        <c:ser>
          <c:idx val="2"/>
          <c:order val="2"/>
          <c:tx>
            <c:v>Balle de riz</c:v>
          </c:tx>
          <c:spPr>
            <a:ln w="19050" cap="rnd">
              <a:solidFill>
                <a:srgbClr val="FF6600"/>
              </a:solidFill>
              <a:round/>
            </a:ln>
            <a:effectLst/>
          </c:spPr>
          <c:marker>
            <c:symbol val="circle"/>
            <c:size val="5"/>
            <c:spPr>
              <a:solidFill>
                <a:srgbClr val="FF6600"/>
              </a:solidFill>
              <a:ln w="9525">
                <a:solidFill>
                  <a:srgbClr val="FF6600"/>
                </a:solidFill>
              </a:ln>
              <a:effectLst/>
            </c:spPr>
          </c:marker>
          <c:errBars>
            <c:errDir val="y"/>
            <c:errBarType val="both"/>
            <c:errValType val="cust"/>
            <c:noEndCap val="0"/>
            <c:plus>
              <c:numRef>
                <c:f>Résumé!$M$4:$M$10</c:f>
                <c:numCache>
                  <c:formatCode>General</c:formatCode>
                  <c:ptCount val="4"/>
                  <c:pt idx="0">
                    <c:v>9.6925478582446338</c:v>
                  </c:pt>
                  <c:pt idx="1">
                    <c:v>7.5652493976657107</c:v>
                  </c:pt>
                  <c:pt idx="2">
                    <c:v>7.0241727435023593</c:v>
                  </c:pt>
                  <c:pt idx="3">
                    <c:v>10.26789317669953</c:v>
                  </c:pt>
                </c:numCache>
              </c:numRef>
            </c:plus>
            <c:minus>
              <c:numRef>
                <c:f>Résumé!$M$4:$M$10</c:f>
                <c:numCache>
                  <c:formatCode>General</c:formatCode>
                  <c:ptCount val="4"/>
                  <c:pt idx="0">
                    <c:v>9.6925478582446338</c:v>
                  </c:pt>
                  <c:pt idx="1">
                    <c:v>7.5652493976657107</c:v>
                  </c:pt>
                  <c:pt idx="2">
                    <c:v>7.0241727435023593</c:v>
                  </c:pt>
                  <c:pt idx="3">
                    <c:v>10.26789317669953</c:v>
                  </c:pt>
                </c:numCache>
              </c:numRef>
            </c:minus>
            <c:spPr>
              <a:noFill/>
              <a:ln w="12700" cap="flat" cmpd="sng" algn="ctr">
                <a:solidFill>
                  <a:schemeClr val="accent2">
                    <a:lumMod val="50000"/>
                  </a:schemeClr>
                </a:solidFill>
                <a:round/>
              </a:ln>
              <a:effectLst/>
            </c:spPr>
          </c:errBars>
          <c:xVal>
            <c:numRef>
              <c:f>Résumé!$A$4:$A$10</c:f>
              <c:numCache>
                <c:formatCode>General</c:formatCode>
                <c:ptCount val="4"/>
                <c:pt idx="0">
                  <c:v>2</c:v>
                </c:pt>
                <c:pt idx="1">
                  <c:v>10</c:v>
                </c:pt>
                <c:pt idx="2">
                  <c:v>60</c:v>
                </c:pt>
                <c:pt idx="3">
                  <c:v>360</c:v>
                </c:pt>
              </c:numCache>
            </c:numRef>
          </c:xVal>
          <c:yVal>
            <c:numRef>
              <c:f>Résumé!$B$4:$B$10</c:f>
              <c:numCache>
                <c:formatCode>0.0</c:formatCode>
                <c:ptCount val="4"/>
                <c:pt idx="0">
                  <c:v>60.219089236066949</c:v>
                </c:pt>
                <c:pt idx="1">
                  <c:v>75.509411100843707</c:v>
                </c:pt>
                <c:pt idx="2">
                  <c:v>83.269576940983043</c:v>
                </c:pt>
                <c:pt idx="3">
                  <c:v>86.506506094800969</c:v>
                </c:pt>
              </c:numCache>
            </c:numRef>
          </c:yVal>
          <c:smooth val="0"/>
          <c:extLst>
            <c:ext xmlns:c16="http://schemas.microsoft.com/office/drawing/2014/chart" uri="{C3380CC4-5D6E-409C-BE32-E72D297353CC}">
              <c16:uniqueId val="{00000001-06CD-4CF2-93E2-CC8FB8EA61D3}"/>
            </c:ext>
          </c:extLst>
        </c:ser>
        <c:dLbls>
          <c:showLegendKey val="0"/>
          <c:showVal val="0"/>
          <c:showCatName val="0"/>
          <c:showSerName val="0"/>
          <c:showPercent val="0"/>
          <c:showBubbleSize val="0"/>
        </c:dLbls>
        <c:axId val="191450112"/>
        <c:axId val="191460480"/>
      </c:scatterChart>
      <c:valAx>
        <c:axId val="191450112"/>
        <c:scaling>
          <c:logBase val="10"/>
          <c:orientation val="minMax"/>
          <c:max val="380"/>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fr-FR" sz="900" b="1" i="0" u="none" strike="noStrike" kern="1200" baseline="0">
                    <a:solidFill>
                      <a:schemeClr val="accent6">
                        <a:lumMod val="50000"/>
                      </a:schemeClr>
                    </a:solidFill>
                    <a:latin typeface="Amiri" pitchFamily="2" charset="-78"/>
                    <a:ea typeface="Amiri" pitchFamily="2" charset="-78"/>
                    <a:cs typeface="Amiri" pitchFamily="2" charset="-78"/>
                  </a:defRPr>
                </a:pPr>
                <a:r>
                  <a:rPr lang="fr-FR" sz="900" b="1">
                    <a:solidFill>
                      <a:schemeClr val="accent6">
                        <a:lumMod val="50000"/>
                      </a:schemeClr>
                    </a:solidFill>
                    <a:latin typeface="Amiri" pitchFamily="2" charset="-78"/>
                    <a:ea typeface="Amiri" pitchFamily="2" charset="-78"/>
                    <a:cs typeface="Amiri" pitchFamily="2" charset="-78"/>
                  </a:rPr>
                  <a:t>Temps d'immersion (min)</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fr-FR" sz="800" b="0" i="0" u="none" strike="noStrike" kern="1200" baseline="0">
                <a:solidFill>
                  <a:schemeClr val="accent6">
                    <a:lumMod val="50000"/>
                  </a:schemeClr>
                </a:solidFill>
                <a:latin typeface="+mn-lt"/>
                <a:ea typeface="+mn-ea"/>
                <a:cs typeface="+mn-cs"/>
              </a:defRPr>
            </a:pPr>
            <a:endParaRPr lang="en-US"/>
          </a:p>
        </c:txPr>
        <c:crossAx val="191460480"/>
        <c:crosses val="autoZero"/>
        <c:crossBetween val="midCat"/>
        <c:majorUnit val="10"/>
        <c:minorUnit val="10"/>
      </c:valAx>
      <c:valAx>
        <c:axId val="191460480"/>
        <c:scaling>
          <c:orientation val="minMax"/>
          <c:max val="2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fr-FR" sz="1000" b="1" i="0" u="none" strike="noStrike" kern="1200" baseline="0">
                    <a:solidFill>
                      <a:schemeClr val="tx1">
                        <a:lumMod val="65000"/>
                        <a:lumOff val="35000"/>
                      </a:schemeClr>
                    </a:solidFill>
                    <a:latin typeface="Amiri" pitchFamily="2" charset="-78"/>
                    <a:ea typeface="Amiri" pitchFamily="2" charset="-78"/>
                    <a:cs typeface="Amiri" pitchFamily="2" charset="-78"/>
                  </a:defRPr>
                </a:pPr>
                <a:r>
                  <a:rPr lang="fr-FR" sz="900" b="1" dirty="0">
                    <a:solidFill>
                      <a:schemeClr val="accent6">
                        <a:lumMod val="50000"/>
                      </a:schemeClr>
                    </a:solidFill>
                    <a:latin typeface="Amiri" pitchFamily="2" charset="-78"/>
                    <a:ea typeface="Amiri" pitchFamily="2" charset="-78"/>
                    <a:cs typeface="Amiri" pitchFamily="2" charset="-78"/>
                  </a:rPr>
                  <a:t>Absorption d'eau (% massique)</a:t>
                </a:r>
              </a:p>
            </c:rich>
          </c:tx>
          <c:layout>
            <c:manualLayout>
              <c:xMode val="edge"/>
              <c:yMode val="edge"/>
              <c:x val="1.9470725608117898E-2"/>
              <c:y val="0.15221918558723868"/>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fr-FR" sz="900" b="0" i="0" u="none" strike="noStrike" kern="1200" baseline="0">
                <a:solidFill>
                  <a:schemeClr val="accent6">
                    <a:lumMod val="50000"/>
                  </a:schemeClr>
                </a:solidFill>
                <a:latin typeface="+mn-lt"/>
                <a:ea typeface="+mn-ea"/>
                <a:cs typeface="+mn-cs"/>
              </a:defRPr>
            </a:pPr>
            <a:endParaRPr lang="en-US"/>
          </a:p>
        </c:txPr>
        <c:crossAx val="191450112"/>
        <c:crosses val="autoZero"/>
        <c:crossBetween val="midCat"/>
      </c:valAx>
      <c:spPr>
        <a:noFill/>
        <a:ln>
          <a:noFill/>
        </a:ln>
        <a:effectLst/>
      </c:spPr>
    </c:plotArea>
    <c:legend>
      <c:legendPos val="b"/>
      <c:layout>
        <c:manualLayout>
          <c:xMode val="edge"/>
          <c:yMode val="edge"/>
          <c:x val="0.20315208630417259"/>
          <c:y val="0.91567317738195342"/>
          <c:w val="0.74067724802116275"/>
          <c:h val="6.005497795785239E-2"/>
        </c:manualLayout>
      </c:layout>
      <c:overlay val="0"/>
      <c:spPr>
        <a:noFill/>
        <a:ln>
          <a:noFill/>
        </a:ln>
        <a:effectLst/>
      </c:spPr>
      <c:txPr>
        <a:bodyPr rot="0" spcFirstLastPara="1" vertOverflow="ellipsis" vert="horz" wrap="square" anchor="ctr" anchorCtr="1"/>
        <a:lstStyle/>
        <a:p>
          <a:pPr>
            <a:defRPr lang="fr-FR" sz="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900" b="0" i="0" u="none" strike="noStrike" kern="1200" spc="0" baseline="0">
                <a:solidFill>
                  <a:schemeClr val="accent6">
                    <a:lumMod val="50000"/>
                  </a:schemeClr>
                </a:solidFill>
                <a:latin typeface="+mn-lt"/>
                <a:ea typeface="+mn-ea"/>
                <a:cs typeface="+mn-cs"/>
              </a:defRPr>
            </a:pPr>
            <a:r>
              <a:rPr lang="fr-FR" sz="900" b="1" dirty="0">
                <a:solidFill>
                  <a:schemeClr val="accent6">
                    <a:lumMod val="50000"/>
                  </a:schemeClr>
                </a:solidFill>
              </a:rPr>
              <a:t>Capacité d'absorption</a:t>
            </a:r>
            <a:r>
              <a:rPr lang="fr-FR" sz="900" b="1" baseline="0" dirty="0">
                <a:solidFill>
                  <a:schemeClr val="accent6">
                    <a:lumMod val="50000"/>
                  </a:schemeClr>
                </a:solidFill>
              </a:rPr>
              <a:t> moyenne de la chènevotte et de la balle de riz</a:t>
            </a:r>
            <a:endParaRPr lang="fr-FR" sz="900" b="1" dirty="0">
              <a:solidFill>
                <a:schemeClr val="accent6">
                  <a:lumMod val="50000"/>
                </a:schemeClr>
              </a:solidFill>
            </a:endParaRPr>
          </a:p>
        </c:rich>
      </c:tx>
      <c:overlay val="0"/>
      <c:spPr>
        <a:noFill/>
        <a:ln>
          <a:noFill/>
        </a:ln>
        <a:effectLst/>
      </c:spPr>
    </c:title>
    <c:autoTitleDeleted val="0"/>
    <c:plotArea>
      <c:layout>
        <c:manualLayout>
          <c:layoutTarget val="inner"/>
          <c:xMode val="edge"/>
          <c:yMode val="edge"/>
          <c:x val="0.18618528690810521"/>
          <c:y val="0.16448347599349664"/>
          <c:w val="0.7583474945019637"/>
          <c:h val="0.56941935212806172"/>
        </c:manualLayout>
      </c:layout>
      <c:scatterChart>
        <c:scatterStyle val="lineMarker"/>
        <c:varyColors val="0"/>
        <c:ser>
          <c:idx val="1"/>
          <c:order val="0"/>
          <c:tx>
            <c:v>Balle de Riz</c:v>
          </c:tx>
          <c:spPr>
            <a:ln>
              <a:solidFill>
                <a:srgbClr val="FF6600"/>
              </a:solidFill>
            </a:ln>
          </c:spPr>
          <c:marker>
            <c:symbol val="circle"/>
            <c:size val="5"/>
            <c:spPr>
              <a:solidFill>
                <a:srgbClr val="FF6600"/>
              </a:solidFill>
              <a:ln>
                <a:solidFill>
                  <a:srgbClr val="FF6600"/>
                </a:solidFill>
              </a:ln>
            </c:spPr>
          </c:marker>
          <c:errBars>
            <c:errDir val="y"/>
            <c:errBarType val="both"/>
            <c:errValType val="cust"/>
            <c:noEndCap val="0"/>
            <c:plus>
              <c:numRef>
                <c:f>Résumé!$M$4:$M$10</c:f>
                <c:numCache>
                  <c:formatCode>General</c:formatCode>
                  <c:ptCount val="4"/>
                  <c:pt idx="0">
                    <c:v>9.6925478582446338</c:v>
                  </c:pt>
                  <c:pt idx="1">
                    <c:v>7.5652493976657107</c:v>
                  </c:pt>
                  <c:pt idx="2">
                    <c:v>7.0241727435023593</c:v>
                  </c:pt>
                  <c:pt idx="3">
                    <c:v>10.26789317669953</c:v>
                  </c:pt>
                </c:numCache>
              </c:numRef>
            </c:plus>
            <c:minus>
              <c:numRef>
                <c:f>Résumé!$M$4:$M$10</c:f>
                <c:numCache>
                  <c:formatCode>General</c:formatCode>
                  <c:ptCount val="4"/>
                  <c:pt idx="0">
                    <c:v>9.6925478582446338</c:v>
                  </c:pt>
                  <c:pt idx="1">
                    <c:v>7.5652493976657107</c:v>
                  </c:pt>
                  <c:pt idx="2">
                    <c:v>7.0241727435023593</c:v>
                  </c:pt>
                  <c:pt idx="3">
                    <c:v>10.26789317669953</c:v>
                  </c:pt>
                </c:numCache>
              </c:numRef>
            </c:minus>
            <c:spPr>
              <a:ln>
                <a:solidFill>
                  <a:srgbClr val="C00000"/>
                </a:solidFill>
              </a:ln>
            </c:spPr>
          </c:errBars>
          <c:xVal>
            <c:numRef>
              <c:f>Résumé!$A$4:$A$10</c:f>
              <c:numCache>
                <c:formatCode>General</c:formatCode>
                <c:ptCount val="4"/>
                <c:pt idx="0">
                  <c:v>2</c:v>
                </c:pt>
                <c:pt idx="1">
                  <c:v>10</c:v>
                </c:pt>
                <c:pt idx="2">
                  <c:v>60</c:v>
                </c:pt>
                <c:pt idx="3">
                  <c:v>360</c:v>
                </c:pt>
              </c:numCache>
            </c:numRef>
          </c:xVal>
          <c:yVal>
            <c:numRef>
              <c:f>Résumé!$B$4:$B$10</c:f>
              <c:numCache>
                <c:formatCode>0.0</c:formatCode>
                <c:ptCount val="4"/>
                <c:pt idx="0">
                  <c:v>60.219089236066949</c:v>
                </c:pt>
                <c:pt idx="1">
                  <c:v>75.509411100843707</c:v>
                </c:pt>
                <c:pt idx="2">
                  <c:v>83.269576940983043</c:v>
                </c:pt>
                <c:pt idx="3">
                  <c:v>86.506506094800969</c:v>
                </c:pt>
              </c:numCache>
            </c:numRef>
          </c:yVal>
          <c:smooth val="0"/>
          <c:extLst>
            <c:ext xmlns:c16="http://schemas.microsoft.com/office/drawing/2014/chart" uri="{C3380CC4-5D6E-409C-BE32-E72D297353CC}">
              <c16:uniqueId val="{00000002-110B-4748-A188-D766060E011E}"/>
            </c:ext>
          </c:extLst>
        </c:ser>
        <c:ser>
          <c:idx val="0"/>
          <c:order val="1"/>
          <c:tx>
            <c:v>Chenevotte de Chanvre</c:v>
          </c:tx>
          <c:spPr>
            <a:ln w="19050" cap="rnd">
              <a:solidFill>
                <a:srgbClr val="00B0F0"/>
              </a:solidFill>
              <a:round/>
            </a:ln>
            <a:effectLst/>
          </c:spPr>
          <c:marker>
            <c:symbol val="circle"/>
            <c:size val="5"/>
            <c:spPr>
              <a:solidFill>
                <a:srgbClr val="00B0F0"/>
              </a:solidFill>
              <a:ln w="9525">
                <a:solidFill>
                  <a:srgbClr val="00B0F0"/>
                </a:solidFill>
              </a:ln>
              <a:effectLst/>
            </c:spPr>
          </c:marker>
          <c:errBars>
            <c:errDir val="y"/>
            <c:errBarType val="both"/>
            <c:errValType val="cust"/>
            <c:noEndCap val="0"/>
            <c:plus>
              <c:numRef>
                <c:f>Résumé!$AA$4:$AA$10</c:f>
                <c:numCache>
                  <c:formatCode>General</c:formatCode>
                  <c:ptCount val="4"/>
                  <c:pt idx="0">
                    <c:v>7.0923621775331602</c:v>
                  </c:pt>
                  <c:pt idx="1">
                    <c:v>14.135506605660272</c:v>
                  </c:pt>
                  <c:pt idx="2">
                    <c:v>6.9841475169954297</c:v>
                  </c:pt>
                  <c:pt idx="3">
                    <c:v>6.6462504000891514</c:v>
                  </c:pt>
                </c:numCache>
              </c:numRef>
            </c:plus>
            <c:minus>
              <c:numRef>
                <c:f>Résumé!$AA$4:$AA$10</c:f>
                <c:numCache>
                  <c:formatCode>General</c:formatCode>
                  <c:ptCount val="4"/>
                  <c:pt idx="0">
                    <c:v>7.0923621775331602</c:v>
                  </c:pt>
                  <c:pt idx="1">
                    <c:v>14.135506605660272</c:v>
                  </c:pt>
                  <c:pt idx="2">
                    <c:v>6.9841475169954297</c:v>
                  </c:pt>
                  <c:pt idx="3">
                    <c:v>6.6462504000891514</c:v>
                  </c:pt>
                </c:numCache>
              </c:numRef>
            </c:minus>
            <c:spPr>
              <a:noFill/>
              <a:ln w="9525" cap="flat" cmpd="sng" algn="ctr">
                <a:solidFill>
                  <a:srgbClr val="002060"/>
                </a:solidFill>
                <a:round/>
              </a:ln>
              <a:effectLst/>
            </c:spPr>
          </c:errBars>
          <c:xVal>
            <c:numRef>
              <c:f>Résumé!$A$4:$A$10</c:f>
              <c:numCache>
                <c:formatCode>General</c:formatCode>
                <c:ptCount val="4"/>
                <c:pt idx="0">
                  <c:v>2</c:v>
                </c:pt>
                <c:pt idx="1">
                  <c:v>10</c:v>
                </c:pt>
                <c:pt idx="2">
                  <c:v>60</c:v>
                </c:pt>
                <c:pt idx="3">
                  <c:v>360</c:v>
                </c:pt>
              </c:numCache>
            </c:numRef>
          </c:xVal>
          <c:yVal>
            <c:numRef>
              <c:f>Résumé!$P$4:$P$10</c:f>
              <c:numCache>
                <c:formatCode>0.0</c:formatCode>
                <c:ptCount val="4"/>
                <c:pt idx="0">
                  <c:v>178.76151212076547</c:v>
                </c:pt>
                <c:pt idx="1">
                  <c:v>216.30725872395396</c:v>
                </c:pt>
                <c:pt idx="2">
                  <c:v>238.45827725758082</c:v>
                </c:pt>
                <c:pt idx="3">
                  <c:v>289.26235804649701</c:v>
                </c:pt>
              </c:numCache>
            </c:numRef>
          </c:yVal>
          <c:smooth val="0"/>
          <c:extLst>
            <c:ext xmlns:c16="http://schemas.microsoft.com/office/drawing/2014/chart" uri="{C3380CC4-5D6E-409C-BE32-E72D297353CC}">
              <c16:uniqueId val="{00000001-110B-4748-A188-D766060E011E}"/>
            </c:ext>
          </c:extLst>
        </c:ser>
        <c:dLbls>
          <c:showLegendKey val="0"/>
          <c:showVal val="0"/>
          <c:showCatName val="0"/>
          <c:showSerName val="0"/>
          <c:showPercent val="0"/>
          <c:showBubbleSize val="0"/>
        </c:dLbls>
        <c:axId val="191491072"/>
        <c:axId val="191534208"/>
      </c:scatterChart>
      <c:valAx>
        <c:axId val="191491072"/>
        <c:scaling>
          <c:logBase val="10"/>
          <c:orientation val="minMax"/>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fr-FR" sz="800" b="1" i="0" u="none" strike="noStrike" kern="1200" baseline="0">
                    <a:solidFill>
                      <a:schemeClr val="accent6">
                        <a:lumMod val="50000"/>
                      </a:schemeClr>
                    </a:solidFill>
                    <a:latin typeface="Amiri" pitchFamily="2" charset="-78"/>
                    <a:ea typeface="Amiri" pitchFamily="2" charset="-78"/>
                    <a:cs typeface="Amiri" pitchFamily="2" charset="-78"/>
                  </a:defRPr>
                </a:pPr>
                <a:r>
                  <a:rPr lang="fr-FR" sz="800" b="1" dirty="0">
                    <a:solidFill>
                      <a:schemeClr val="accent6">
                        <a:lumMod val="50000"/>
                      </a:schemeClr>
                    </a:solidFill>
                    <a:latin typeface="Amiri" pitchFamily="2" charset="-78"/>
                    <a:ea typeface="Amiri" pitchFamily="2" charset="-78"/>
                    <a:cs typeface="Amiri" pitchFamily="2" charset="-78"/>
                  </a:rPr>
                  <a:t>Temps </a:t>
                </a:r>
                <a:r>
                  <a:rPr lang="fr-FR" sz="900" b="1" dirty="0">
                    <a:solidFill>
                      <a:schemeClr val="accent6">
                        <a:lumMod val="50000"/>
                      </a:schemeClr>
                    </a:solidFill>
                    <a:latin typeface="Amiri" pitchFamily="2" charset="-78"/>
                    <a:ea typeface="Amiri" pitchFamily="2" charset="-78"/>
                    <a:cs typeface="Amiri" pitchFamily="2" charset="-78"/>
                  </a:rPr>
                  <a:t>d'immersion</a:t>
                </a:r>
                <a:r>
                  <a:rPr lang="fr-FR" sz="800" b="1" dirty="0">
                    <a:solidFill>
                      <a:schemeClr val="accent6">
                        <a:lumMod val="50000"/>
                      </a:schemeClr>
                    </a:solidFill>
                    <a:latin typeface="Amiri" pitchFamily="2" charset="-78"/>
                    <a:ea typeface="Amiri" pitchFamily="2" charset="-78"/>
                    <a:cs typeface="Amiri" pitchFamily="2" charset="-78"/>
                  </a:rPr>
                  <a:t> (min)</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fr-FR" sz="700" b="0" i="0" u="none" strike="noStrike" kern="1200" baseline="0">
                <a:solidFill>
                  <a:schemeClr val="accent2"/>
                </a:solidFill>
                <a:latin typeface="+mn-lt"/>
                <a:ea typeface="+mn-ea"/>
                <a:cs typeface="+mn-cs"/>
              </a:defRPr>
            </a:pPr>
            <a:endParaRPr lang="en-US"/>
          </a:p>
        </c:txPr>
        <c:crossAx val="191534208"/>
        <c:crosses val="autoZero"/>
        <c:crossBetween val="midCat"/>
        <c:majorUnit val="10"/>
      </c:valAx>
      <c:valAx>
        <c:axId val="191534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lang="fr-FR" sz="900" b="1" i="0" u="none" strike="noStrike" kern="1200" baseline="0" dirty="0">
                    <a:solidFill>
                      <a:schemeClr val="accent6">
                        <a:lumMod val="50000"/>
                      </a:schemeClr>
                    </a:solidFill>
                    <a:latin typeface="Amiri" pitchFamily="2" charset="-78"/>
                    <a:ea typeface="Amiri" pitchFamily="2" charset="-78"/>
                    <a:cs typeface="Amiri" pitchFamily="2" charset="-78"/>
                  </a:defRPr>
                </a:pPr>
                <a:r>
                  <a:rPr lang="fr-FR" sz="900" b="1" i="0" u="none" strike="noStrike" kern="1200" baseline="0" dirty="0">
                    <a:solidFill>
                      <a:schemeClr val="accent6">
                        <a:lumMod val="50000"/>
                      </a:schemeClr>
                    </a:solidFill>
                    <a:latin typeface="Amiri" pitchFamily="2" charset="-78"/>
                    <a:ea typeface="Amiri" pitchFamily="2" charset="-78"/>
                    <a:cs typeface="Amiri" pitchFamily="2" charset="-78"/>
                  </a:rPr>
                  <a:t>Absorption d'eau (% massique)</a:t>
                </a:r>
              </a:p>
            </c:rich>
          </c:tx>
          <c:layout>
            <c:manualLayout>
              <c:xMode val="edge"/>
              <c:yMode val="edge"/>
              <c:x val="2.3693576368938131E-2"/>
              <c:y val="0.21090595887873323"/>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fr-FR" sz="900" b="0" i="0" u="none" strike="noStrike" kern="1200" baseline="0">
                <a:solidFill>
                  <a:schemeClr val="accent6">
                    <a:lumMod val="50000"/>
                  </a:schemeClr>
                </a:solidFill>
                <a:latin typeface="+mn-lt"/>
                <a:ea typeface="+mn-ea"/>
                <a:cs typeface="+mn-cs"/>
              </a:defRPr>
            </a:pPr>
            <a:endParaRPr lang="en-US"/>
          </a:p>
        </c:txPr>
        <c:crossAx val="191491072"/>
        <c:crosses val="autoZero"/>
        <c:crossBetween val="midCat"/>
      </c:valAx>
    </c:plotArea>
    <c:legend>
      <c:legendPos val="b"/>
      <c:layout>
        <c:manualLayout>
          <c:xMode val="edge"/>
          <c:yMode val="edge"/>
          <c:x val="0.27748396275261983"/>
          <c:y val="0.9157346966577673"/>
          <c:w val="0.64581880694644"/>
          <c:h val="6.0011165815543804E-2"/>
        </c:manualLayout>
      </c:layout>
      <c:overlay val="0"/>
      <c:txPr>
        <a:bodyPr/>
        <a:lstStyle/>
        <a:p>
          <a:pPr>
            <a:defRPr lang="fr-FR" sz="800" b="1">
              <a:solidFill>
                <a:schemeClr val="tx1">
                  <a:lumMod val="60000"/>
                  <a:lumOff val="40000"/>
                </a:schemeClr>
              </a:solidFill>
            </a:defRPr>
          </a:pPr>
          <a:endParaRPr lang="en-US"/>
        </a:p>
      </c:txPr>
    </c:legend>
    <c:plotVisOnly val="1"/>
    <c:dispBlanksAs val="gap"/>
    <c:showDLblsOverMax val="0"/>
    <c:extLst/>
  </c:chart>
  <c:spPr>
    <a:solidFill>
      <a:schemeClr val="bg1"/>
    </a:solidFill>
    <a:ln>
      <a:solidFill>
        <a:schemeClr val="bg1">
          <a:lumMod val="85000"/>
        </a:schemeClr>
      </a:solidFill>
    </a:ln>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3e13d9a7e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3e13d9a7e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720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1796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6491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3617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4518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27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586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3e13d9a7e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3e13d9a7e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5869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2393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2393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148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864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876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27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471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9543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3e13d9a7e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3e13d9a7e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58692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2393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7844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93459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51479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2835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85989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65746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61620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9512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25917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68681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43333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8315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27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474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3e13d9a7e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3e13d9a7e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720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158d5a3e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158d5a3e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4573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text 6">
  <p:cSld name="CUSTOM_11_1_2_1">
    <p:spTree>
      <p:nvGrpSpPr>
        <p:cNvPr id="1" name="Shape 105"/>
        <p:cNvGrpSpPr/>
        <p:nvPr/>
      </p:nvGrpSpPr>
      <p:grpSpPr>
        <a:xfrm>
          <a:off x="0" y="0"/>
          <a:ext cx="0" cy="0"/>
          <a:chOff x="0" y="0"/>
          <a:chExt cx="0" cy="0"/>
        </a:xfrm>
      </p:grpSpPr>
      <p:sp>
        <p:nvSpPr>
          <p:cNvPr id="106" name="Google Shape;106;p19"/>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FFFFFF"/>
              </a:buClr>
              <a:buSzPts val="1600"/>
              <a:buNone/>
              <a:defRPr sz="1600">
                <a:solidFill>
                  <a:srgbClr val="FFFFFF"/>
                </a:solidFill>
              </a:defRPr>
            </a:lvl2pPr>
            <a:lvl3pPr lvl="2" rtl="0">
              <a:spcBef>
                <a:spcPts val="0"/>
              </a:spcBef>
              <a:spcAft>
                <a:spcPts val="0"/>
              </a:spcAft>
              <a:buClr>
                <a:srgbClr val="FFFFFF"/>
              </a:buClr>
              <a:buSzPts val="1600"/>
              <a:buNone/>
              <a:defRPr sz="1600">
                <a:solidFill>
                  <a:srgbClr val="FFFFFF"/>
                </a:solidFill>
              </a:defRPr>
            </a:lvl3pPr>
            <a:lvl4pPr lvl="3" rtl="0">
              <a:spcBef>
                <a:spcPts val="0"/>
              </a:spcBef>
              <a:spcAft>
                <a:spcPts val="0"/>
              </a:spcAft>
              <a:buClr>
                <a:srgbClr val="FFFFFF"/>
              </a:buClr>
              <a:buSzPts val="1600"/>
              <a:buNone/>
              <a:defRPr sz="1600">
                <a:solidFill>
                  <a:srgbClr val="FFFFFF"/>
                </a:solidFill>
              </a:defRPr>
            </a:lvl4pPr>
            <a:lvl5pPr lvl="4" rtl="0">
              <a:spcBef>
                <a:spcPts val="0"/>
              </a:spcBef>
              <a:spcAft>
                <a:spcPts val="0"/>
              </a:spcAft>
              <a:buClr>
                <a:srgbClr val="FFFFFF"/>
              </a:buClr>
              <a:buSzPts val="1600"/>
              <a:buNone/>
              <a:defRPr sz="1600">
                <a:solidFill>
                  <a:srgbClr val="FFFFFF"/>
                </a:solidFill>
              </a:defRPr>
            </a:lvl5pPr>
            <a:lvl6pPr lvl="5" rtl="0">
              <a:spcBef>
                <a:spcPts val="0"/>
              </a:spcBef>
              <a:spcAft>
                <a:spcPts val="0"/>
              </a:spcAft>
              <a:buClr>
                <a:srgbClr val="FFFFFF"/>
              </a:buClr>
              <a:buSzPts val="1600"/>
              <a:buNone/>
              <a:defRPr sz="1600">
                <a:solidFill>
                  <a:srgbClr val="FFFFFF"/>
                </a:solidFill>
              </a:defRPr>
            </a:lvl6pPr>
            <a:lvl7pPr lvl="6" rtl="0">
              <a:spcBef>
                <a:spcPts val="0"/>
              </a:spcBef>
              <a:spcAft>
                <a:spcPts val="0"/>
              </a:spcAft>
              <a:buClr>
                <a:srgbClr val="FFFFFF"/>
              </a:buClr>
              <a:buSzPts val="1600"/>
              <a:buNone/>
              <a:defRPr sz="1600">
                <a:solidFill>
                  <a:srgbClr val="FFFFFF"/>
                </a:solidFill>
              </a:defRPr>
            </a:lvl7pPr>
            <a:lvl8pPr lvl="7" rtl="0">
              <a:spcBef>
                <a:spcPts val="0"/>
              </a:spcBef>
              <a:spcAft>
                <a:spcPts val="0"/>
              </a:spcAft>
              <a:buClr>
                <a:srgbClr val="FFFFFF"/>
              </a:buClr>
              <a:buSzPts val="1600"/>
              <a:buNone/>
              <a:defRPr sz="1600">
                <a:solidFill>
                  <a:srgbClr val="FFFFFF"/>
                </a:solidFill>
              </a:defRPr>
            </a:lvl8pPr>
            <a:lvl9pPr lvl="8" rtl="0">
              <a:spcBef>
                <a:spcPts val="0"/>
              </a:spcBef>
              <a:spcAft>
                <a:spcPts val="0"/>
              </a:spcAft>
              <a:buClr>
                <a:srgbClr val="FFFFFF"/>
              </a:buClr>
              <a:buSzPts val="1600"/>
              <a:buNone/>
              <a:defRPr sz="1600">
                <a:solidFill>
                  <a:srgbClr val="FFFFFF"/>
                </a:solidFill>
              </a:defRPr>
            </a:lvl9pPr>
          </a:lstStyle>
          <a:p>
            <a:endParaRPr/>
          </a:p>
        </p:txBody>
      </p:sp>
      <p:sp>
        <p:nvSpPr>
          <p:cNvPr id="107" name="Google Shape;107;p19"/>
          <p:cNvSpPr txBox="1">
            <a:spLocks noGrp="1"/>
          </p:cNvSpPr>
          <p:nvPr>
            <p:ph type="subTitle" idx="1"/>
          </p:nvPr>
        </p:nvSpPr>
        <p:spPr>
          <a:xfrm>
            <a:off x="831200" y="2314225"/>
            <a:ext cx="30816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rgbClr val="FFFFFF"/>
              </a:buClr>
              <a:buSzPts val="1200"/>
              <a:buNone/>
              <a:defRPr>
                <a:solidFill>
                  <a:srgbClr val="FFFFFF"/>
                </a:solidFill>
              </a:defRPr>
            </a:lvl2pPr>
            <a:lvl3pPr lvl="2" rtl="0">
              <a:lnSpc>
                <a:spcPct val="100000"/>
              </a:lnSpc>
              <a:spcBef>
                <a:spcPts val="0"/>
              </a:spcBef>
              <a:spcAft>
                <a:spcPts val="0"/>
              </a:spcAft>
              <a:buClr>
                <a:srgbClr val="FFFFFF"/>
              </a:buClr>
              <a:buSzPts val="1200"/>
              <a:buNone/>
              <a:defRPr>
                <a:solidFill>
                  <a:srgbClr val="FFFFFF"/>
                </a:solidFill>
              </a:defRPr>
            </a:lvl3pPr>
            <a:lvl4pPr lvl="3" rtl="0">
              <a:lnSpc>
                <a:spcPct val="100000"/>
              </a:lnSpc>
              <a:spcBef>
                <a:spcPts val="0"/>
              </a:spcBef>
              <a:spcAft>
                <a:spcPts val="0"/>
              </a:spcAft>
              <a:buClr>
                <a:srgbClr val="FFFFFF"/>
              </a:buClr>
              <a:buSzPts val="1200"/>
              <a:buNone/>
              <a:defRPr>
                <a:solidFill>
                  <a:srgbClr val="FFFFFF"/>
                </a:solidFill>
              </a:defRPr>
            </a:lvl4pPr>
            <a:lvl5pPr lvl="4" rtl="0">
              <a:lnSpc>
                <a:spcPct val="100000"/>
              </a:lnSpc>
              <a:spcBef>
                <a:spcPts val="0"/>
              </a:spcBef>
              <a:spcAft>
                <a:spcPts val="0"/>
              </a:spcAft>
              <a:buClr>
                <a:srgbClr val="FFFFFF"/>
              </a:buClr>
              <a:buSzPts val="1200"/>
              <a:buNone/>
              <a:defRPr>
                <a:solidFill>
                  <a:srgbClr val="FFFFFF"/>
                </a:solidFill>
              </a:defRPr>
            </a:lvl5pPr>
            <a:lvl6pPr lvl="5" rtl="0">
              <a:lnSpc>
                <a:spcPct val="100000"/>
              </a:lnSpc>
              <a:spcBef>
                <a:spcPts val="0"/>
              </a:spcBef>
              <a:spcAft>
                <a:spcPts val="0"/>
              </a:spcAft>
              <a:buClr>
                <a:srgbClr val="FFFFFF"/>
              </a:buClr>
              <a:buSzPts val="1200"/>
              <a:buNone/>
              <a:defRPr>
                <a:solidFill>
                  <a:srgbClr val="FFFFFF"/>
                </a:solidFill>
              </a:defRPr>
            </a:lvl6pPr>
            <a:lvl7pPr lvl="6" rtl="0">
              <a:lnSpc>
                <a:spcPct val="100000"/>
              </a:lnSpc>
              <a:spcBef>
                <a:spcPts val="0"/>
              </a:spcBef>
              <a:spcAft>
                <a:spcPts val="0"/>
              </a:spcAft>
              <a:buClr>
                <a:srgbClr val="FFFFFF"/>
              </a:buClr>
              <a:buSzPts val="1200"/>
              <a:buNone/>
              <a:defRPr>
                <a:solidFill>
                  <a:srgbClr val="FFFFFF"/>
                </a:solidFill>
              </a:defRPr>
            </a:lvl7pPr>
            <a:lvl8pPr lvl="7" rtl="0">
              <a:lnSpc>
                <a:spcPct val="100000"/>
              </a:lnSpc>
              <a:spcBef>
                <a:spcPts val="0"/>
              </a:spcBef>
              <a:spcAft>
                <a:spcPts val="0"/>
              </a:spcAft>
              <a:buClr>
                <a:srgbClr val="FFFFFF"/>
              </a:buClr>
              <a:buSzPts val="1200"/>
              <a:buNone/>
              <a:defRPr>
                <a:solidFill>
                  <a:srgbClr val="FFFFFF"/>
                </a:solidFill>
              </a:defRPr>
            </a:lvl8pPr>
            <a:lvl9pPr lvl="8" rtl="0">
              <a:lnSpc>
                <a:spcPct val="100000"/>
              </a:lnSpc>
              <a:spcBef>
                <a:spcPts val="0"/>
              </a:spcBef>
              <a:spcAft>
                <a:spcPts val="0"/>
              </a:spcAft>
              <a:buClr>
                <a:srgbClr val="FFFFFF"/>
              </a:buClr>
              <a:buSzPts val="1200"/>
              <a:buNone/>
              <a:defRPr>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ext 4">
  <p:cSld name="Title + text 4">
    <p:spTree>
      <p:nvGrpSpPr>
        <p:cNvPr id="1" name="Shape 58"/>
        <p:cNvGrpSpPr/>
        <p:nvPr/>
      </p:nvGrpSpPr>
      <p:grpSpPr>
        <a:xfrm>
          <a:off x="0" y="0"/>
          <a:ext cx="0" cy="0"/>
          <a:chOff x="0" y="0"/>
          <a:chExt cx="0" cy="0"/>
        </a:xfrm>
      </p:grpSpPr>
      <p:sp>
        <p:nvSpPr>
          <p:cNvPr id="59" name="Google Shape;59;p10"/>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0" name="Google Shape;60;p10"/>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extLst>
      <p:ext uri="{BB962C8B-B14F-4D97-AF65-F5344CB8AC3E}">
        <p14:creationId xmlns:p14="http://schemas.microsoft.com/office/powerpoint/2010/main" val="1413114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3200250" y="1742750"/>
            <a:ext cx="2743200" cy="572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3600"/>
            </a:lvl1pPr>
            <a:lvl2pPr lvl="1" algn="ctr">
              <a:spcBef>
                <a:spcPts val="0"/>
              </a:spcBef>
              <a:spcAft>
                <a:spcPts val="0"/>
              </a:spcAft>
              <a:buNone/>
              <a:defRPr sz="3600">
                <a:latin typeface="Catamaran Thin"/>
                <a:ea typeface="Catamaran Thin"/>
                <a:cs typeface="Catamaran Thin"/>
                <a:sym typeface="Catamaran Thin"/>
              </a:defRPr>
            </a:lvl2pPr>
            <a:lvl3pPr lvl="2" algn="ctr">
              <a:spcBef>
                <a:spcPts val="0"/>
              </a:spcBef>
              <a:spcAft>
                <a:spcPts val="0"/>
              </a:spcAft>
              <a:buNone/>
              <a:defRPr sz="3600">
                <a:latin typeface="Catamaran Thin"/>
                <a:ea typeface="Catamaran Thin"/>
                <a:cs typeface="Catamaran Thin"/>
                <a:sym typeface="Catamaran Thin"/>
              </a:defRPr>
            </a:lvl3pPr>
            <a:lvl4pPr lvl="3" algn="ctr">
              <a:spcBef>
                <a:spcPts val="0"/>
              </a:spcBef>
              <a:spcAft>
                <a:spcPts val="0"/>
              </a:spcAft>
              <a:buNone/>
              <a:defRPr sz="3600">
                <a:latin typeface="Catamaran Thin"/>
                <a:ea typeface="Catamaran Thin"/>
                <a:cs typeface="Catamaran Thin"/>
                <a:sym typeface="Catamaran Thin"/>
              </a:defRPr>
            </a:lvl4pPr>
            <a:lvl5pPr lvl="4" algn="ctr">
              <a:spcBef>
                <a:spcPts val="0"/>
              </a:spcBef>
              <a:spcAft>
                <a:spcPts val="0"/>
              </a:spcAft>
              <a:buNone/>
              <a:defRPr sz="3600">
                <a:latin typeface="Catamaran Thin"/>
                <a:ea typeface="Catamaran Thin"/>
                <a:cs typeface="Catamaran Thin"/>
                <a:sym typeface="Catamaran Thin"/>
              </a:defRPr>
            </a:lvl5pPr>
            <a:lvl6pPr lvl="5" algn="ctr">
              <a:spcBef>
                <a:spcPts val="0"/>
              </a:spcBef>
              <a:spcAft>
                <a:spcPts val="0"/>
              </a:spcAft>
              <a:buNone/>
              <a:defRPr sz="3600">
                <a:latin typeface="Catamaran Thin"/>
                <a:ea typeface="Catamaran Thin"/>
                <a:cs typeface="Catamaran Thin"/>
                <a:sym typeface="Catamaran Thin"/>
              </a:defRPr>
            </a:lvl6pPr>
            <a:lvl7pPr lvl="6" algn="ctr">
              <a:spcBef>
                <a:spcPts val="0"/>
              </a:spcBef>
              <a:spcAft>
                <a:spcPts val="0"/>
              </a:spcAft>
              <a:buNone/>
              <a:defRPr sz="3600">
                <a:latin typeface="Catamaran Thin"/>
                <a:ea typeface="Catamaran Thin"/>
                <a:cs typeface="Catamaran Thin"/>
                <a:sym typeface="Catamaran Thin"/>
              </a:defRPr>
            </a:lvl7pPr>
            <a:lvl8pPr lvl="7" algn="ctr">
              <a:spcBef>
                <a:spcPts val="0"/>
              </a:spcBef>
              <a:spcAft>
                <a:spcPts val="0"/>
              </a:spcAft>
              <a:buNone/>
              <a:defRPr sz="3600">
                <a:latin typeface="Catamaran Thin"/>
                <a:ea typeface="Catamaran Thin"/>
                <a:cs typeface="Catamaran Thin"/>
                <a:sym typeface="Catamaran Thin"/>
              </a:defRPr>
            </a:lvl8pPr>
            <a:lvl9pPr lvl="8" algn="ctr">
              <a:spcBef>
                <a:spcPts val="0"/>
              </a:spcBef>
              <a:spcAft>
                <a:spcPts val="0"/>
              </a:spcAft>
              <a:buNone/>
              <a:defRPr sz="3600">
                <a:latin typeface="Catamaran Thin"/>
                <a:ea typeface="Catamaran Thin"/>
                <a:cs typeface="Catamaran Thin"/>
                <a:sym typeface="Catamaran Thin"/>
              </a:defRPr>
            </a:lvl9pPr>
          </a:lstStyle>
          <a:p>
            <a:endParaRPr/>
          </a:p>
        </p:txBody>
      </p:sp>
    </p:spTree>
    <p:extLst>
      <p:ext uri="{BB962C8B-B14F-4D97-AF65-F5344CB8AC3E}">
        <p14:creationId xmlns:p14="http://schemas.microsoft.com/office/powerpoint/2010/main" val="3005302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63"/>
        <p:cNvGrpSpPr/>
        <p:nvPr/>
      </p:nvGrpSpPr>
      <p:grpSpPr>
        <a:xfrm>
          <a:off x="0" y="0"/>
          <a:ext cx="0" cy="0"/>
          <a:chOff x="0" y="0"/>
          <a:chExt cx="0" cy="0"/>
        </a:xfrm>
      </p:grpSpPr>
      <p:sp>
        <p:nvSpPr>
          <p:cNvPr id="64" name="Google Shape;64;p12"/>
          <p:cNvSpPr txBox="1">
            <a:spLocks noGrp="1"/>
          </p:cNvSpPr>
          <p:nvPr>
            <p:ph type="ctrTitle"/>
          </p:nvPr>
        </p:nvSpPr>
        <p:spPr>
          <a:xfrm>
            <a:off x="769725" y="1310050"/>
            <a:ext cx="34302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5" name="Google Shape;65;p12"/>
          <p:cNvSpPr txBox="1">
            <a:spLocks noGrp="1"/>
          </p:cNvSpPr>
          <p:nvPr>
            <p:ph type="title" idx="2" hasCustomPrompt="1"/>
          </p:nvPr>
        </p:nvSpPr>
        <p:spPr>
          <a:xfrm rot="5400000">
            <a:off x="7142178" y="3570226"/>
            <a:ext cx="1738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26130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656422" y="13944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8" name="Google Shape;68;p13"/>
          <p:cNvSpPr txBox="1">
            <a:spLocks noGrp="1"/>
          </p:cNvSpPr>
          <p:nvPr>
            <p:ph type="subTitle" idx="1"/>
          </p:nvPr>
        </p:nvSpPr>
        <p:spPr>
          <a:xfrm>
            <a:off x="656425" y="18867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9" name="Google Shape;69;p13"/>
          <p:cNvSpPr txBox="1">
            <a:spLocks noGrp="1"/>
          </p:cNvSpPr>
          <p:nvPr>
            <p:ph type="ctrTitle" idx="2"/>
          </p:nvPr>
        </p:nvSpPr>
        <p:spPr>
          <a:xfrm>
            <a:off x="2650710" y="13944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0" name="Google Shape;70;p13"/>
          <p:cNvSpPr txBox="1">
            <a:spLocks noGrp="1"/>
          </p:cNvSpPr>
          <p:nvPr>
            <p:ph type="subTitle" idx="3"/>
          </p:nvPr>
        </p:nvSpPr>
        <p:spPr>
          <a:xfrm>
            <a:off x="2610700" y="18867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1" name="Google Shape;71;p13"/>
          <p:cNvSpPr txBox="1">
            <a:spLocks noGrp="1"/>
          </p:cNvSpPr>
          <p:nvPr>
            <p:ph type="ctrTitle" idx="4"/>
          </p:nvPr>
        </p:nvSpPr>
        <p:spPr>
          <a:xfrm>
            <a:off x="4638106" y="13944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2" name="Google Shape;72;p13"/>
          <p:cNvSpPr txBox="1">
            <a:spLocks noGrp="1"/>
          </p:cNvSpPr>
          <p:nvPr>
            <p:ph type="subTitle" idx="5"/>
          </p:nvPr>
        </p:nvSpPr>
        <p:spPr>
          <a:xfrm>
            <a:off x="4878076" y="18867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73" name="Google Shape;73;p13"/>
          <p:cNvSpPr txBox="1">
            <a:spLocks noGrp="1"/>
          </p:cNvSpPr>
          <p:nvPr>
            <p:ph type="ctrTitle" idx="6"/>
          </p:nvPr>
        </p:nvSpPr>
        <p:spPr>
          <a:xfrm rot="5400000">
            <a:off x="6865575" y="1466125"/>
            <a:ext cx="25530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4" name="Google Shape;74;p13"/>
          <p:cNvSpPr txBox="1">
            <a:spLocks noGrp="1"/>
          </p:cNvSpPr>
          <p:nvPr>
            <p:ph type="ctrTitle" idx="7"/>
          </p:nvPr>
        </p:nvSpPr>
        <p:spPr>
          <a:xfrm>
            <a:off x="656422" y="33678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5" name="Google Shape;75;p13"/>
          <p:cNvSpPr txBox="1">
            <a:spLocks noGrp="1"/>
          </p:cNvSpPr>
          <p:nvPr>
            <p:ph type="subTitle" idx="8"/>
          </p:nvPr>
        </p:nvSpPr>
        <p:spPr>
          <a:xfrm>
            <a:off x="656425" y="38601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6" name="Google Shape;76;p13"/>
          <p:cNvSpPr txBox="1">
            <a:spLocks noGrp="1"/>
          </p:cNvSpPr>
          <p:nvPr>
            <p:ph type="ctrTitle" idx="9"/>
          </p:nvPr>
        </p:nvSpPr>
        <p:spPr>
          <a:xfrm>
            <a:off x="2650710" y="33678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7" name="Google Shape;77;p13"/>
          <p:cNvSpPr txBox="1">
            <a:spLocks noGrp="1"/>
          </p:cNvSpPr>
          <p:nvPr>
            <p:ph type="subTitle" idx="13"/>
          </p:nvPr>
        </p:nvSpPr>
        <p:spPr>
          <a:xfrm>
            <a:off x="2610700" y="38601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8" name="Google Shape;78;p13"/>
          <p:cNvSpPr txBox="1">
            <a:spLocks noGrp="1"/>
          </p:cNvSpPr>
          <p:nvPr>
            <p:ph type="ctrTitle" idx="14"/>
          </p:nvPr>
        </p:nvSpPr>
        <p:spPr>
          <a:xfrm>
            <a:off x="4638106" y="33678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9" name="Google Shape;79;p13"/>
          <p:cNvSpPr txBox="1">
            <a:spLocks noGrp="1"/>
          </p:cNvSpPr>
          <p:nvPr>
            <p:ph type="subTitle" idx="15"/>
          </p:nvPr>
        </p:nvSpPr>
        <p:spPr>
          <a:xfrm>
            <a:off x="4878076" y="38601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951501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722277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lumns 1">
  <p:cSld name="Two columns 1">
    <p:spTree>
      <p:nvGrpSpPr>
        <p:cNvPr id="1" name="Shape 82"/>
        <p:cNvGrpSpPr/>
        <p:nvPr/>
      </p:nvGrpSpPr>
      <p:grpSpPr>
        <a:xfrm>
          <a:off x="0" y="0"/>
          <a:ext cx="0" cy="0"/>
          <a:chOff x="0" y="0"/>
          <a:chExt cx="0" cy="0"/>
        </a:xfrm>
      </p:grpSpPr>
      <p:sp>
        <p:nvSpPr>
          <p:cNvPr id="83" name="Google Shape;83;p15"/>
          <p:cNvSpPr txBox="1">
            <a:spLocks noGrp="1"/>
          </p:cNvSpPr>
          <p:nvPr>
            <p:ph type="subTitle" idx="1"/>
          </p:nvPr>
        </p:nvSpPr>
        <p:spPr>
          <a:xfrm>
            <a:off x="4633950" y="1847896"/>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4" name="Google Shape;84;p15"/>
          <p:cNvSpPr txBox="1">
            <a:spLocks noGrp="1"/>
          </p:cNvSpPr>
          <p:nvPr>
            <p:ph type="subTitle" idx="2"/>
          </p:nvPr>
        </p:nvSpPr>
        <p:spPr>
          <a:xfrm>
            <a:off x="4633950" y="3827870"/>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5" name="Google Shape;85;p15"/>
          <p:cNvSpPr txBox="1">
            <a:spLocks noGrp="1"/>
          </p:cNvSpPr>
          <p:nvPr>
            <p:ph type="ctrTitle"/>
          </p:nvPr>
        </p:nvSpPr>
        <p:spPr>
          <a:xfrm>
            <a:off x="4633950" y="1539296"/>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5"/>
          <p:cNvSpPr txBox="1">
            <a:spLocks noGrp="1"/>
          </p:cNvSpPr>
          <p:nvPr>
            <p:ph type="ctrTitle" idx="3"/>
          </p:nvPr>
        </p:nvSpPr>
        <p:spPr>
          <a:xfrm>
            <a:off x="4633950" y="351927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7" name="Google Shape;87;p15"/>
          <p:cNvSpPr txBox="1">
            <a:spLocks noGrp="1"/>
          </p:cNvSpPr>
          <p:nvPr>
            <p:ph type="ctrTitle" idx="4"/>
          </p:nvPr>
        </p:nvSpPr>
        <p:spPr>
          <a:xfrm rot="5400000">
            <a:off x="6917175" y="1414524"/>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1511197559"/>
      </p:ext>
    </p:extLst>
  </p:cSld>
  <p:clrMapOvr>
    <a:masterClrMapping/>
  </p:clrMapOvr>
  <p:extLst>
    <p:ext uri="{DCECCB84-F9BA-43D5-87BE-67443E8EF086}">
      <p15:sldGuideLst xmlns:p15="http://schemas.microsoft.com/office/powerpoint/2012/main">
        <p15:guide id="1" orient="horz" pos="510">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ext 5">
  <p:cSld name="Title + text 5">
    <p:spTree>
      <p:nvGrpSpPr>
        <p:cNvPr id="1" name="Shape 88"/>
        <p:cNvGrpSpPr/>
        <p:nvPr/>
      </p:nvGrpSpPr>
      <p:grpSpPr>
        <a:xfrm>
          <a:off x="0" y="0"/>
          <a:ext cx="0" cy="0"/>
          <a:chOff x="0" y="0"/>
          <a:chExt cx="0" cy="0"/>
        </a:xfrm>
      </p:grpSpPr>
      <p:sp>
        <p:nvSpPr>
          <p:cNvPr id="89" name="Google Shape;89;p16"/>
          <p:cNvSpPr txBox="1">
            <a:spLocks noGrp="1"/>
          </p:cNvSpPr>
          <p:nvPr>
            <p:ph type="subTitle" idx="1"/>
          </p:nvPr>
        </p:nvSpPr>
        <p:spPr>
          <a:xfrm>
            <a:off x="2258125" y="3106325"/>
            <a:ext cx="3029100" cy="1009500"/>
          </a:xfrm>
          <a:prstGeom prst="rect">
            <a:avLst/>
          </a:prstGeom>
        </p:spPr>
        <p:txBody>
          <a:bodyPr spcFirstLastPara="1" wrap="square" lIns="91425" tIns="91425" rIns="91425" bIns="91425" anchor="t" anchorCtr="0">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
        <p:nvSpPr>
          <p:cNvPr id="90" name="Google Shape;90;p16"/>
          <p:cNvSpPr txBox="1">
            <a:spLocks noGrp="1"/>
          </p:cNvSpPr>
          <p:nvPr>
            <p:ph type="ctrTitle"/>
          </p:nvPr>
        </p:nvSpPr>
        <p:spPr>
          <a:xfrm rot="5400000">
            <a:off x="7241489" y="1041025"/>
            <a:ext cx="1702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312898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columns 4">
  <p:cSld name="Three columns 4">
    <p:spTree>
      <p:nvGrpSpPr>
        <p:cNvPr id="1" name="Shape 91"/>
        <p:cNvGrpSpPr/>
        <p:nvPr/>
      </p:nvGrpSpPr>
      <p:grpSpPr>
        <a:xfrm>
          <a:off x="0" y="0"/>
          <a:ext cx="0" cy="0"/>
          <a:chOff x="0" y="0"/>
          <a:chExt cx="0" cy="0"/>
        </a:xfrm>
      </p:grpSpPr>
      <p:sp>
        <p:nvSpPr>
          <p:cNvPr id="92" name="Google Shape;92;p17"/>
          <p:cNvSpPr txBox="1">
            <a:spLocks noGrp="1"/>
          </p:cNvSpPr>
          <p:nvPr>
            <p:ph type="subTitle" idx="1"/>
          </p:nvPr>
        </p:nvSpPr>
        <p:spPr>
          <a:xfrm flipH="1">
            <a:off x="840600" y="2432150"/>
            <a:ext cx="1650300" cy="7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3" name="Google Shape;93;p17"/>
          <p:cNvSpPr txBox="1">
            <a:spLocks noGrp="1"/>
          </p:cNvSpPr>
          <p:nvPr>
            <p:ph type="subTitle" idx="2"/>
          </p:nvPr>
        </p:nvSpPr>
        <p:spPr>
          <a:xfrm>
            <a:off x="4702174" y="1049093"/>
            <a:ext cx="19602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4" name="Google Shape;94;p17"/>
          <p:cNvSpPr txBox="1">
            <a:spLocks noGrp="1"/>
          </p:cNvSpPr>
          <p:nvPr>
            <p:ph type="ctrTitle"/>
          </p:nvPr>
        </p:nvSpPr>
        <p:spPr>
          <a:xfrm>
            <a:off x="-533400" y="2047350"/>
            <a:ext cx="3024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5" name="Google Shape;95;p17"/>
          <p:cNvSpPr txBox="1">
            <a:spLocks noGrp="1"/>
          </p:cNvSpPr>
          <p:nvPr>
            <p:ph type="ctrTitle" idx="3"/>
          </p:nvPr>
        </p:nvSpPr>
        <p:spPr>
          <a:xfrm>
            <a:off x="4702174" y="664293"/>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6" name="Google Shape;96;p17"/>
          <p:cNvSpPr txBox="1">
            <a:spLocks noGrp="1"/>
          </p:cNvSpPr>
          <p:nvPr>
            <p:ph type="subTitle" idx="4"/>
          </p:nvPr>
        </p:nvSpPr>
        <p:spPr>
          <a:xfrm>
            <a:off x="4702174" y="3788925"/>
            <a:ext cx="2214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7" name="Google Shape;97;p17"/>
          <p:cNvSpPr txBox="1">
            <a:spLocks noGrp="1"/>
          </p:cNvSpPr>
          <p:nvPr>
            <p:ph type="ctrTitle" idx="5"/>
          </p:nvPr>
        </p:nvSpPr>
        <p:spPr>
          <a:xfrm>
            <a:off x="4702174" y="3389725"/>
            <a:ext cx="24756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8" name="Google Shape;98;p17"/>
          <p:cNvSpPr txBox="1">
            <a:spLocks noGrp="1"/>
          </p:cNvSpPr>
          <p:nvPr>
            <p:ph type="ctrTitle" idx="6"/>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1399267938"/>
      </p:ext>
    </p:extLst>
  </p:cSld>
  <p:clrMapOvr>
    <a:masterClrMapping/>
  </p:clrMapOvr>
  <p:extLst>
    <p:ext uri="{DCECCB84-F9BA-43D5-87BE-67443E8EF086}">
      <p15:sldGuideLst xmlns:p15="http://schemas.microsoft.com/office/powerpoint/2012/main">
        <p15:guide id="1" orient="horz" pos="510">
          <p15:clr>
            <a:srgbClr val="FA7B17"/>
          </p15:clr>
        </p15:guide>
        <p15:guide id="2" pos="454">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lumns 2">
  <p:cSld name="Two columns 2">
    <p:spTree>
      <p:nvGrpSpPr>
        <p:cNvPr id="1" name="Shape 99"/>
        <p:cNvGrpSpPr/>
        <p:nvPr/>
      </p:nvGrpSpPr>
      <p:grpSpPr>
        <a:xfrm>
          <a:off x="0" y="0"/>
          <a:ext cx="0" cy="0"/>
          <a:chOff x="0" y="0"/>
          <a:chExt cx="0" cy="0"/>
        </a:xfrm>
      </p:grpSpPr>
      <p:sp>
        <p:nvSpPr>
          <p:cNvPr id="100" name="Google Shape;100;p18"/>
          <p:cNvSpPr txBox="1">
            <a:spLocks noGrp="1"/>
          </p:cNvSpPr>
          <p:nvPr>
            <p:ph type="ctrTitle"/>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1" name="Google Shape;101;p18"/>
          <p:cNvSpPr txBox="1">
            <a:spLocks noGrp="1"/>
          </p:cNvSpPr>
          <p:nvPr>
            <p:ph type="subTitle" idx="1"/>
          </p:nvPr>
        </p:nvSpPr>
        <p:spPr>
          <a:xfrm>
            <a:off x="1579064" y="2147200"/>
            <a:ext cx="16266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2" name="Google Shape;102;p18"/>
          <p:cNvSpPr txBox="1">
            <a:spLocks noGrp="1"/>
          </p:cNvSpPr>
          <p:nvPr>
            <p:ph type="ctrTitle" idx="2"/>
          </p:nvPr>
        </p:nvSpPr>
        <p:spPr>
          <a:xfrm>
            <a:off x="1579064" y="176240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3" name="Google Shape;103;p18"/>
          <p:cNvSpPr txBox="1">
            <a:spLocks noGrp="1"/>
          </p:cNvSpPr>
          <p:nvPr>
            <p:ph type="subTitle" idx="3"/>
          </p:nvPr>
        </p:nvSpPr>
        <p:spPr>
          <a:xfrm>
            <a:off x="4068269" y="2147200"/>
            <a:ext cx="16266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4" name="Google Shape;104;p18"/>
          <p:cNvSpPr txBox="1">
            <a:spLocks noGrp="1"/>
          </p:cNvSpPr>
          <p:nvPr>
            <p:ph type="ctrTitle" idx="4"/>
          </p:nvPr>
        </p:nvSpPr>
        <p:spPr>
          <a:xfrm>
            <a:off x="3075567" y="1762400"/>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4147649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ext 6">
  <p:cSld name="Title + text 6">
    <p:spTree>
      <p:nvGrpSpPr>
        <p:cNvPr id="1" name="Shape 105"/>
        <p:cNvGrpSpPr/>
        <p:nvPr/>
      </p:nvGrpSpPr>
      <p:grpSpPr>
        <a:xfrm>
          <a:off x="0" y="0"/>
          <a:ext cx="0" cy="0"/>
          <a:chOff x="0" y="0"/>
          <a:chExt cx="0" cy="0"/>
        </a:xfrm>
      </p:grpSpPr>
      <p:sp>
        <p:nvSpPr>
          <p:cNvPr id="106" name="Google Shape;106;p19"/>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FFFFFF"/>
              </a:buClr>
              <a:buSzPts val="1600"/>
              <a:buNone/>
              <a:defRPr sz="1600">
                <a:solidFill>
                  <a:srgbClr val="FFFFFF"/>
                </a:solidFill>
              </a:defRPr>
            </a:lvl2pPr>
            <a:lvl3pPr lvl="2" rtl="0">
              <a:spcBef>
                <a:spcPts val="0"/>
              </a:spcBef>
              <a:spcAft>
                <a:spcPts val="0"/>
              </a:spcAft>
              <a:buClr>
                <a:srgbClr val="FFFFFF"/>
              </a:buClr>
              <a:buSzPts val="1600"/>
              <a:buNone/>
              <a:defRPr sz="1600">
                <a:solidFill>
                  <a:srgbClr val="FFFFFF"/>
                </a:solidFill>
              </a:defRPr>
            </a:lvl3pPr>
            <a:lvl4pPr lvl="3" rtl="0">
              <a:spcBef>
                <a:spcPts val="0"/>
              </a:spcBef>
              <a:spcAft>
                <a:spcPts val="0"/>
              </a:spcAft>
              <a:buClr>
                <a:srgbClr val="FFFFFF"/>
              </a:buClr>
              <a:buSzPts val="1600"/>
              <a:buNone/>
              <a:defRPr sz="1600">
                <a:solidFill>
                  <a:srgbClr val="FFFFFF"/>
                </a:solidFill>
              </a:defRPr>
            </a:lvl4pPr>
            <a:lvl5pPr lvl="4" rtl="0">
              <a:spcBef>
                <a:spcPts val="0"/>
              </a:spcBef>
              <a:spcAft>
                <a:spcPts val="0"/>
              </a:spcAft>
              <a:buClr>
                <a:srgbClr val="FFFFFF"/>
              </a:buClr>
              <a:buSzPts val="1600"/>
              <a:buNone/>
              <a:defRPr sz="1600">
                <a:solidFill>
                  <a:srgbClr val="FFFFFF"/>
                </a:solidFill>
              </a:defRPr>
            </a:lvl5pPr>
            <a:lvl6pPr lvl="5" rtl="0">
              <a:spcBef>
                <a:spcPts val="0"/>
              </a:spcBef>
              <a:spcAft>
                <a:spcPts val="0"/>
              </a:spcAft>
              <a:buClr>
                <a:srgbClr val="FFFFFF"/>
              </a:buClr>
              <a:buSzPts val="1600"/>
              <a:buNone/>
              <a:defRPr sz="1600">
                <a:solidFill>
                  <a:srgbClr val="FFFFFF"/>
                </a:solidFill>
              </a:defRPr>
            </a:lvl6pPr>
            <a:lvl7pPr lvl="6" rtl="0">
              <a:spcBef>
                <a:spcPts val="0"/>
              </a:spcBef>
              <a:spcAft>
                <a:spcPts val="0"/>
              </a:spcAft>
              <a:buClr>
                <a:srgbClr val="FFFFFF"/>
              </a:buClr>
              <a:buSzPts val="1600"/>
              <a:buNone/>
              <a:defRPr sz="1600">
                <a:solidFill>
                  <a:srgbClr val="FFFFFF"/>
                </a:solidFill>
              </a:defRPr>
            </a:lvl7pPr>
            <a:lvl8pPr lvl="7" rtl="0">
              <a:spcBef>
                <a:spcPts val="0"/>
              </a:spcBef>
              <a:spcAft>
                <a:spcPts val="0"/>
              </a:spcAft>
              <a:buClr>
                <a:srgbClr val="FFFFFF"/>
              </a:buClr>
              <a:buSzPts val="1600"/>
              <a:buNone/>
              <a:defRPr sz="1600">
                <a:solidFill>
                  <a:srgbClr val="FFFFFF"/>
                </a:solidFill>
              </a:defRPr>
            </a:lvl8pPr>
            <a:lvl9pPr lvl="8" rtl="0">
              <a:spcBef>
                <a:spcPts val="0"/>
              </a:spcBef>
              <a:spcAft>
                <a:spcPts val="0"/>
              </a:spcAft>
              <a:buClr>
                <a:srgbClr val="FFFFFF"/>
              </a:buClr>
              <a:buSzPts val="1600"/>
              <a:buNone/>
              <a:defRPr sz="1600">
                <a:solidFill>
                  <a:srgbClr val="FFFFFF"/>
                </a:solidFill>
              </a:defRPr>
            </a:lvl9pPr>
          </a:lstStyle>
          <a:p>
            <a:endParaRPr/>
          </a:p>
        </p:txBody>
      </p:sp>
      <p:sp>
        <p:nvSpPr>
          <p:cNvPr id="107" name="Google Shape;107;p19"/>
          <p:cNvSpPr txBox="1">
            <a:spLocks noGrp="1"/>
          </p:cNvSpPr>
          <p:nvPr>
            <p:ph type="subTitle" idx="1"/>
          </p:nvPr>
        </p:nvSpPr>
        <p:spPr>
          <a:xfrm>
            <a:off x="831200" y="2314225"/>
            <a:ext cx="30816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rgbClr val="FFFFFF"/>
              </a:buClr>
              <a:buSzPts val="1200"/>
              <a:buNone/>
              <a:defRPr>
                <a:solidFill>
                  <a:srgbClr val="FFFFFF"/>
                </a:solidFill>
              </a:defRPr>
            </a:lvl2pPr>
            <a:lvl3pPr lvl="2" rtl="0">
              <a:lnSpc>
                <a:spcPct val="100000"/>
              </a:lnSpc>
              <a:spcBef>
                <a:spcPts val="0"/>
              </a:spcBef>
              <a:spcAft>
                <a:spcPts val="0"/>
              </a:spcAft>
              <a:buClr>
                <a:srgbClr val="FFFFFF"/>
              </a:buClr>
              <a:buSzPts val="1200"/>
              <a:buNone/>
              <a:defRPr>
                <a:solidFill>
                  <a:srgbClr val="FFFFFF"/>
                </a:solidFill>
              </a:defRPr>
            </a:lvl3pPr>
            <a:lvl4pPr lvl="3" rtl="0">
              <a:lnSpc>
                <a:spcPct val="100000"/>
              </a:lnSpc>
              <a:spcBef>
                <a:spcPts val="0"/>
              </a:spcBef>
              <a:spcAft>
                <a:spcPts val="0"/>
              </a:spcAft>
              <a:buClr>
                <a:srgbClr val="FFFFFF"/>
              </a:buClr>
              <a:buSzPts val="1200"/>
              <a:buNone/>
              <a:defRPr>
                <a:solidFill>
                  <a:srgbClr val="FFFFFF"/>
                </a:solidFill>
              </a:defRPr>
            </a:lvl4pPr>
            <a:lvl5pPr lvl="4" rtl="0">
              <a:lnSpc>
                <a:spcPct val="100000"/>
              </a:lnSpc>
              <a:spcBef>
                <a:spcPts val="0"/>
              </a:spcBef>
              <a:spcAft>
                <a:spcPts val="0"/>
              </a:spcAft>
              <a:buClr>
                <a:srgbClr val="FFFFFF"/>
              </a:buClr>
              <a:buSzPts val="1200"/>
              <a:buNone/>
              <a:defRPr>
                <a:solidFill>
                  <a:srgbClr val="FFFFFF"/>
                </a:solidFill>
              </a:defRPr>
            </a:lvl5pPr>
            <a:lvl6pPr lvl="5" rtl="0">
              <a:lnSpc>
                <a:spcPct val="100000"/>
              </a:lnSpc>
              <a:spcBef>
                <a:spcPts val="0"/>
              </a:spcBef>
              <a:spcAft>
                <a:spcPts val="0"/>
              </a:spcAft>
              <a:buClr>
                <a:srgbClr val="FFFFFF"/>
              </a:buClr>
              <a:buSzPts val="1200"/>
              <a:buNone/>
              <a:defRPr>
                <a:solidFill>
                  <a:srgbClr val="FFFFFF"/>
                </a:solidFill>
              </a:defRPr>
            </a:lvl6pPr>
            <a:lvl7pPr lvl="6" rtl="0">
              <a:lnSpc>
                <a:spcPct val="100000"/>
              </a:lnSpc>
              <a:spcBef>
                <a:spcPts val="0"/>
              </a:spcBef>
              <a:spcAft>
                <a:spcPts val="0"/>
              </a:spcAft>
              <a:buClr>
                <a:srgbClr val="FFFFFF"/>
              </a:buClr>
              <a:buSzPts val="1200"/>
              <a:buNone/>
              <a:defRPr>
                <a:solidFill>
                  <a:srgbClr val="FFFFFF"/>
                </a:solidFill>
              </a:defRPr>
            </a:lvl7pPr>
            <a:lvl8pPr lvl="7" rtl="0">
              <a:lnSpc>
                <a:spcPct val="100000"/>
              </a:lnSpc>
              <a:spcBef>
                <a:spcPts val="0"/>
              </a:spcBef>
              <a:spcAft>
                <a:spcPts val="0"/>
              </a:spcAft>
              <a:buClr>
                <a:srgbClr val="FFFFFF"/>
              </a:buClr>
              <a:buSzPts val="1200"/>
              <a:buNone/>
              <a:defRPr>
                <a:solidFill>
                  <a:srgbClr val="FFFFFF"/>
                </a:solidFill>
              </a:defRPr>
            </a:lvl8pPr>
            <a:lvl9pPr lvl="8" rtl="0">
              <a:lnSpc>
                <a:spcPct val="100000"/>
              </a:lnSpc>
              <a:spcBef>
                <a:spcPts val="0"/>
              </a:spcBef>
              <a:spcAft>
                <a:spcPts val="0"/>
              </a:spcAft>
              <a:buClr>
                <a:srgbClr val="FFFFFF"/>
              </a:buClr>
              <a:buSzPts val="1200"/>
              <a:buNone/>
              <a:defRPr>
                <a:solidFill>
                  <a:srgbClr val="FFFFFF"/>
                </a:solidFill>
              </a:defRPr>
            </a:lvl9pPr>
          </a:lstStyle>
          <a:p>
            <a:endParaRPr/>
          </a:p>
        </p:txBody>
      </p:sp>
    </p:spTree>
    <p:extLst>
      <p:ext uri="{BB962C8B-B14F-4D97-AF65-F5344CB8AC3E}">
        <p14:creationId xmlns:p14="http://schemas.microsoft.com/office/powerpoint/2010/main" val="96992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a:endParaRPr/>
          </a:p>
        </p:txBody>
      </p:sp>
    </p:spTree>
    <p:extLst>
      <p:ext uri="{BB962C8B-B14F-4D97-AF65-F5344CB8AC3E}">
        <p14:creationId xmlns:p14="http://schemas.microsoft.com/office/powerpoint/2010/main" val="2980077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redits">
  <p:cSld name="Credits">
    <p:spTree>
      <p:nvGrpSpPr>
        <p:cNvPr id="1" name="Shape 108"/>
        <p:cNvGrpSpPr/>
        <p:nvPr/>
      </p:nvGrpSpPr>
      <p:grpSpPr>
        <a:xfrm>
          <a:off x="0" y="0"/>
          <a:ext cx="0" cy="0"/>
          <a:chOff x="0" y="0"/>
          <a:chExt cx="0" cy="0"/>
        </a:xfrm>
      </p:grpSpPr>
      <p:sp>
        <p:nvSpPr>
          <p:cNvPr id="109" name="Google Shape;109;p20"/>
          <p:cNvSpPr txBox="1">
            <a:spLocks noGrp="1"/>
          </p:cNvSpPr>
          <p:nvPr>
            <p:ph type="body" idx="1"/>
          </p:nvPr>
        </p:nvSpPr>
        <p:spPr>
          <a:xfrm>
            <a:off x="64205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10" name="Google Shape;110;p20"/>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3331424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111"/>
        <p:cNvGrpSpPr/>
        <p:nvPr/>
      </p:nvGrpSpPr>
      <p:grpSpPr>
        <a:xfrm>
          <a:off x="0" y="0"/>
          <a:ext cx="0" cy="0"/>
          <a:chOff x="0" y="0"/>
          <a:chExt cx="0" cy="0"/>
        </a:xfrm>
      </p:grpSpPr>
      <p:sp>
        <p:nvSpPr>
          <p:cNvPr id="112" name="Google Shape;112;p21"/>
          <p:cNvSpPr txBox="1">
            <a:spLocks noGrp="1"/>
          </p:cNvSpPr>
          <p:nvPr>
            <p:ph type="body" idx="1"/>
          </p:nvPr>
        </p:nvSpPr>
        <p:spPr>
          <a:xfrm>
            <a:off x="642050" y="127755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13" name="Google Shape;113;p21"/>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21"/>
          <p:cNvSpPr txBox="1">
            <a:spLocks noGrp="1"/>
          </p:cNvSpPr>
          <p:nvPr>
            <p:ph type="subTitle" idx="2"/>
          </p:nvPr>
        </p:nvSpPr>
        <p:spPr>
          <a:xfrm>
            <a:off x="642050" y="540000"/>
            <a:ext cx="4655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rgbClr val="FFFFFF"/>
              </a:buClr>
              <a:buSzPts val="1200"/>
              <a:buNone/>
              <a:defRPr>
                <a:solidFill>
                  <a:srgbClr val="FFFFFF"/>
                </a:solidFill>
              </a:defRPr>
            </a:lvl2pPr>
            <a:lvl3pPr lvl="2" rtl="0">
              <a:lnSpc>
                <a:spcPct val="100000"/>
              </a:lnSpc>
              <a:spcBef>
                <a:spcPts val="0"/>
              </a:spcBef>
              <a:spcAft>
                <a:spcPts val="0"/>
              </a:spcAft>
              <a:buClr>
                <a:srgbClr val="FFFFFF"/>
              </a:buClr>
              <a:buSzPts val="1200"/>
              <a:buNone/>
              <a:defRPr>
                <a:solidFill>
                  <a:srgbClr val="FFFFFF"/>
                </a:solidFill>
              </a:defRPr>
            </a:lvl3pPr>
            <a:lvl4pPr lvl="3" rtl="0">
              <a:lnSpc>
                <a:spcPct val="100000"/>
              </a:lnSpc>
              <a:spcBef>
                <a:spcPts val="0"/>
              </a:spcBef>
              <a:spcAft>
                <a:spcPts val="0"/>
              </a:spcAft>
              <a:buClr>
                <a:srgbClr val="FFFFFF"/>
              </a:buClr>
              <a:buSzPts val="1200"/>
              <a:buNone/>
              <a:defRPr>
                <a:solidFill>
                  <a:srgbClr val="FFFFFF"/>
                </a:solidFill>
              </a:defRPr>
            </a:lvl4pPr>
            <a:lvl5pPr lvl="4" rtl="0">
              <a:lnSpc>
                <a:spcPct val="100000"/>
              </a:lnSpc>
              <a:spcBef>
                <a:spcPts val="0"/>
              </a:spcBef>
              <a:spcAft>
                <a:spcPts val="0"/>
              </a:spcAft>
              <a:buClr>
                <a:srgbClr val="FFFFFF"/>
              </a:buClr>
              <a:buSzPts val="1200"/>
              <a:buNone/>
              <a:defRPr>
                <a:solidFill>
                  <a:srgbClr val="FFFFFF"/>
                </a:solidFill>
              </a:defRPr>
            </a:lvl5pPr>
            <a:lvl6pPr lvl="5" rtl="0">
              <a:lnSpc>
                <a:spcPct val="100000"/>
              </a:lnSpc>
              <a:spcBef>
                <a:spcPts val="0"/>
              </a:spcBef>
              <a:spcAft>
                <a:spcPts val="0"/>
              </a:spcAft>
              <a:buClr>
                <a:srgbClr val="FFFFFF"/>
              </a:buClr>
              <a:buSzPts val="1200"/>
              <a:buNone/>
              <a:defRPr>
                <a:solidFill>
                  <a:srgbClr val="FFFFFF"/>
                </a:solidFill>
              </a:defRPr>
            </a:lvl6pPr>
            <a:lvl7pPr lvl="6" rtl="0">
              <a:lnSpc>
                <a:spcPct val="100000"/>
              </a:lnSpc>
              <a:spcBef>
                <a:spcPts val="0"/>
              </a:spcBef>
              <a:spcAft>
                <a:spcPts val="0"/>
              </a:spcAft>
              <a:buClr>
                <a:srgbClr val="FFFFFF"/>
              </a:buClr>
              <a:buSzPts val="1200"/>
              <a:buNone/>
              <a:defRPr>
                <a:solidFill>
                  <a:srgbClr val="FFFFFF"/>
                </a:solidFill>
              </a:defRPr>
            </a:lvl7pPr>
            <a:lvl8pPr lvl="7" rtl="0">
              <a:lnSpc>
                <a:spcPct val="100000"/>
              </a:lnSpc>
              <a:spcBef>
                <a:spcPts val="0"/>
              </a:spcBef>
              <a:spcAft>
                <a:spcPts val="0"/>
              </a:spcAft>
              <a:buClr>
                <a:srgbClr val="FFFFFF"/>
              </a:buClr>
              <a:buSzPts val="1200"/>
              <a:buNone/>
              <a:defRPr>
                <a:solidFill>
                  <a:srgbClr val="FFFFFF"/>
                </a:solidFill>
              </a:defRPr>
            </a:lvl8pPr>
            <a:lvl9pPr lvl="8" rtl="0">
              <a:lnSpc>
                <a:spcPct val="100000"/>
              </a:lnSpc>
              <a:spcBef>
                <a:spcPts val="0"/>
              </a:spcBef>
              <a:spcAft>
                <a:spcPts val="0"/>
              </a:spcAft>
              <a:buClr>
                <a:srgbClr val="FFFFFF"/>
              </a:buClr>
              <a:buSzPts val="1200"/>
              <a:buNone/>
              <a:defRPr>
                <a:solidFill>
                  <a:srgbClr val="FFFFFF"/>
                </a:solidFill>
              </a:defRPr>
            </a:lvl9pPr>
          </a:lstStyle>
          <a:p>
            <a:endParaRPr/>
          </a:p>
        </p:txBody>
      </p:sp>
    </p:spTree>
    <p:extLst>
      <p:ext uri="{BB962C8B-B14F-4D97-AF65-F5344CB8AC3E}">
        <p14:creationId xmlns:p14="http://schemas.microsoft.com/office/powerpoint/2010/main" val="3137503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4C1D51-4BB8-417F-A9B1-630F74F6AE3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9CB0ECF-81CB-423C-B851-92E1BDDF595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81D15E6-4B5F-4B79-ABCA-F6B4CEA1ACDC}"/>
              </a:ext>
            </a:extLst>
          </p:cNvPr>
          <p:cNvSpPr>
            <a:spLocks noGrp="1"/>
          </p:cNvSpPr>
          <p:nvPr>
            <p:ph type="dt" sz="half" idx="10"/>
          </p:nvPr>
        </p:nvSpPr>
        <p:spPr>
          <a:xfrm>
            <a:off x="628650" y="4767263"/>
            <a:ext cx="2057400" cy="273844"/>
          </a:xfrm>
          <a:prstGeom prst="rect">
            <a:avLst/>
          </a:prstGeom>
        </p:spPr>
        <p:txBody>
          <a:bodyPr lIns="68580" tIns="34290" rIns="68580" bIns="34290"/>
          <a:lstStyle/>
          <a:p>
            <a:fld id="{BF11AFDE-DD0C-4154-A18A-E09FDED000D0}" type="datetimeFigureOut">
              <a:rPr lang="fr-FR" smtClean="0"/>
              <a:pPr/>
              <a:t>20/03/2024</a:t>
            </a:fld>
            <a:endParaRPr lang="fr-FR"/>
          </a:p>
        </p:txBody>
      </p:sp>
      <p:sp>
        <p:nvSpPr>
          <p:cNvPr id="5" name="Espace réservé du pied de page 4">
            <a:extLst>
              <a:ext uri="{FF2B5EF4-FFF2-40B4-BE49-F238E27FC236}">
                <a16:creationId xmlns:a16="http://schemas.microsoft.com/office/drawing/2014/main" id="{BF4EA7C4-E4CB-4C60-86FD-E23ABAEA381D}"/>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endParaRPr lang="fr-FR"/>
          </a:p>
        </p:txBody>
      </p:sp>
      <p:sp>
        <p:nvSpPr>
          <p:cNvPr id="6" name="Espace réservé du numéro de diapositive 5">
            <a:extLst>
              <a:ext uri="{FF2B5EF4-FFF2-40B4-BE49-F238E27FC236}">
                <a16:creationId xmlns:a16="http://schemas.microsoft.com/office/drawing/2014/main" id="{7BDBD9C0-42AC-4512-A736-A650280E18CD}"/>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fld id="{90FF4C8F-F14D-43A7-B7C1-A6A7CFD46012}" type="slidenum">
              <a:rPr lang="fr-FR" smtClean="0"/>
              <a:pPr/>
              <a:t>‹#›</a:t>
            </a:fld>
            <a:endParaRPr lang="fr-FR"/>
          </a:p>
        </p:txBody>
      </p:sp>
    </p:spTree>
    <p:extLst>
      <p:ext uri="{BB962C8B-B14F-4D97-AF65-F5344CB8AC3E}">
        <p14:creationId xmlns:p14="http://schemas.microsoft.com/office/powerpoint/2010/main" val="9380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 name="Google Shape;13;p3"/>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6" name="Google Shape;16;p3"/>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9" name="Google Shape;19;p3"/>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2" name="Google Shape;22;p3"/>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149068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200"/>
              <a:buNone/>
              <a:defRPr>
                <a:solidFill>
                  <a:srgbClr val="434343"/>
                </a:solidFill>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extLst>
      <p:ext uri="{BB962C8B-B14F-4D97-AF65-F5344CB8AC3E}">
        <p14:creationId xmlns:p14="http://schemas.microsoft.com/office/powerpoint/2010/main" val="310890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our columns 1">
  <p:cSld name="Four columns 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5"/>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4" name="Google Shape;34;p5"/>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5"/>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6" name="Google Shape;36;p5"/>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 name="Google Shape;37;p5"/>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9" name="Google Shape;39;p5"/>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0" name="Google Shape;40;p5"/>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974634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ree columns 1">
  <p:cSld name="Three columns 1">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F3F3F3"/>
              </a:buClr>
              <a:buSzPts val="1800"/>
              <a:buNone/>
              <a:defRPr sz="1800">
                <a:solidFill>
                  <a:srgbClr val="F3F3F3"/>
                </a:solidFill>
              </a:defRPr>
            </a:lvl1pPr>
            <a:lvl2pPr lvl="1" rtl="0">
              <a:spcBef>
                <a:spcPts val="0"/>
              </a:spcBef>
              <a:spcAft>
                <a:spcPts val="0"/>
              </a:spcAft>
              <a:buClr>
                <a:srgbClr val="F3F3F3"/>
              </a:buClr>
              <a:buSzPts val="1800"/>
              <a:buNone/>
              <a:defRPr sz="1800">
                <a:solidFill>
                  <a:srgbClr val="F3F3F3"/>
                </a:solidFill>
              </a:defRPr>
            </a:lvl2pPr>
            <a:lvl3pPr lvl="2" rtl="0">
              <a:spcBef>
                <a:spcPts val="0"/>
              </a:spcBef>
              <a:spcAft>
                <a:spcPts val="0"/>
              </a:spcAft>
              <a:buClr>
                <a:srgbClr val="F3F3F3"/>
              </a:buClr>
              <a:buSzPts val="1800"/>
              <a:buNone/>
              <a:defRPr sz="1800">
                <a:solidFill>
                  <a:srgbClr val="F3F3F3"/>
                </a:solidFill>
              </a:defRPr>
            </a:lvl3pPr>
            <a:lvl4pPr lvl="3" rtl="0">
              <a:spcBef>
                <a:spcPts val="0"/>
              </a:spcBef>
              <a:spcAft>
                <a:spcPts val="0"/>
              </a:spcAft>
              <a:buClr>
                <a:srgbClr val="F3F3F3"/>
              </a:buClr>
              <a:buSzPts val="1800"/>
              <a:buNone/>
              <a:defRPr sz="1800">
                <a:solidFill>
                  <a:srgbClr val="F3F3F3"/>
                </a:solidFill>
              </a:defRPr>
            </a:lvl4pPr>
            <a:lvl5pPr lvl="4" rtl="0">
              <a:spcBef>
                <a:spcPts val="0"/>
              </a:spcBef>
              <a:spcAft>
                <a:spcPts val="0"/>
              </a:spcAft>
              <a:buClr>
                <a:srgbClr val="F3F3F3"/>
              </a:buClr>
              <a:buSzPts val="1800"/>
              <a:buNone/>
              <a:defRPr sz="1800">
                <a:solidFill>
                  <a:srgbClr val="F3F3F3"/>
                </a:solidFill>
              </a:defRPr>
            </a:lvl5pPr>
            <a:lvl6pPr lvl="5" rtl="0">
              <a:spcBef>
                <a:spcPts val="0"/>
              </a:spcBef>
              <a:spcAft>
                <a:spcPts val="0"/>
              </a:spcAft>
              <a:buClr>
                <a:srgbClr val="F3F3F3"/>
              </a:buClr>
              <a:buSzPts val="1800"/>
              <a:buNone/>
              <a:defRPr sz="1800">
                <a:solidFill>
                  <a:srgbClr val="F3F3F3"/>
                </a:solidFill>
              </a:defRPr>
            </a:lvl6pPr>
            <a:lvl7pPr lvl="6" rtl="0">
              <a:spcBef>
                <a:spcPts val="0"/>
              </a:spcBef>
              <a:spcAft>
                <a:spcPts val="0"/>
              </a:spcAft>
              <a:buClr>
                <a:srgbClr val="F3F3F3"/>
              </a:buClr>
              <a:buSzPts val="1800"/>
              <a:buNone/>
              <a:defRPr sz="1800">
                <a:solidFill>
                  <a:srgbClr val="F3F3F3"/>
                </a:solidFill>
              </a:defRPr>
            </a:lvl7pPr>
            <a:lvl8pPr lvl="7" rtl="0">
              <a:spcBef>
                <a:spcPts val="0"/>
              </a:spcBef>
              <a:spcAft>
                <a:spcPts val="0"/>
              </a:spcAft>
              <a:buClr>
                <a:srgbClr val="F3F3F3"/>
              </a:buClr>
              <a:buSzPts val="1800"/>
              <a:buNone/>
              <a:defRPr sz="1800">
                <a:solidFill>
                  <a:srgbClr val="F3F3F3"/>
                </a:solidFill>
              </a:defRPr>
            </a:lvl8pPr>
            <a:lvl9pPr lvl="8" rtl="0">
              <a:spcBef>
                <a:spcPts val="0"/>
              </a:spcBef>
              <a:spcAft>
                <a:spcPts val="0"/>
              </a:spcAft>
              <a:buClr>
                <a:srgbClr val="F3F3F3"/>
              </a:buClr>
              <a:buSzPts val="1800"/>
              <a:buNone/>
              <a:defRPr sz="1800">
                <a:solidFill>
                  <a:srgbClr val="F3F3F3"/>
                </a:solidFill>
              </a:defRPr>
            </a:lvl9pPr>
          </a:lstStyle>
          <a:p>
            <a:endParaRPr/>
          </a:p>
        </p:txBody>
      </p:sp>
      <p:sp>
        <p:nvSpPr>
          <p:cNvPr id="43" name="Google Shape;43;p6"/>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4" name="Google Shape;44;p6"/>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F3F3F3"/>
              </a:buClr>
              <a:buSzPts val="1800"/>
              <a:buNone/>
              <a:defRPr sz="1800">
                <a:solidFill>
                  <a:srgbClr val="F3F3F3"/>
                </a:solidFill>
              </a:defRPr>
            </a:lvl1pPr>
            <a:lvl2pPr lvl="1" rtl="0">
              <a:spcBef>
                <a:spcPts val="0"/>
              </a:spcBef>
              <a:spcAft>
                <a:spcPts val="0"/>
              </a:spcAft>
              <a:buClr>
                <a:srgbClr val="F3F3F3"/>
              </a:buClr>
              <a:buSzPts val="1800"/>
              <a:buNone/>
              <a:defRPr sz="1800">
                <a:solidFill>
                  <a:srgbClr val="F3F3F3"/>
                </a:solidFill>
              </a:defRPr>
            </a:lvl2pPr>
            <a:lvl3pPr lvl="2" rtl="0">
              <a:spcBef>
                <a:spcPts val="0"/>
              </a:spcBef>
              <a:spcAft>
                <a:spcPts val="0"/>
              </a:spcAft>
              <a:buClr>
                <a:srgbClr val="F3F3F3"/>
              </a:buClr>
              <a:buSzPts val="1800"/>
              <a:buNone/>
              <a:defRPr sz="1800">
                <a:solidFill>
                  <a:srgbClr val="F3F3F3"/>
                </a:solidFill>
              </a:defRPr>
            </a:lvl3pPr>
            <a:lvl4pPr lvl="3" rtl="0">
              <a:spcBef>
                <a:spcPts val="0"/>
              </a:spcBef>
              <a:spcAft>
                <a:spcPts val="0"/>
              </a:spcAft>
              <a:buClr>
                <a:srgbClr val="F3F3F3"/>
              </a:buClr>
              <a:buSzPts val="1800"/>
              <a:buNone/>
              <a:defRPr sz="1800">
                <a:solidFill>
                  <a:srgbClr val="F3F3F3"/>
                </a:solidFill>
              </a:defRPr>
            </a:lvl4pPr>
            <a:lvl5pPr lvl="4" rtl="0">
              <a:spcBef>
                <a:spcPts val="0"/>
              </a:spcBef>
              <a:spcAft>
                <a:spcPts val="0"/>
              </a:spcAft>
              <a:buClr>
                <a:srgbClr val="F3F3F3"/>
              </a:buClr>
              <a:buSzPts val="1800"/>
              <a:buNone/>
              <a:defRPr sz="1800">
                <a:solidFill>
                  <a:srgbClr val="F3F3F3"/>
                </a:solidFill>
              </a:defRPr>
            </a:lvl5pPr>
            <a:lvl6pPr lvl="5" rtl="0">
              <a:spcBef>
                <a:spcPts val="0"/>
              </a:spcBef>
              <a:spcAft>
                <a:spcPts val="0"/>
              </a:spcAft>
              <a:buClr>
                <a:srgbClr val="F3F3F3"/>
              </a:buClr>
              <a:buSzPts val="1800"/>
              <a:buNone/>
              <a:defRPr sz="1800">
                <a:solidFill>
                  <a:srgbClr val="F3F3F3"/>
                </a:solidFill>
              </a:defRPr>
            </a:lvl6pPr>
            <a:lvl7pPr lvl="6" rtl="0">
              <a:spcBef>
                <a:spcPts val="0"/>
              </a:spcBef>
              <a:spcAft>
                <a:spcPts val="0"/>
              </a:spcAft>
              <a:buClr>
                <a:srgbClr val="F3F3F3"/>
              </a:buClr>
              <a:buSzPts val="1800"/>
              <a:buNone/>
              <a:defRPr sz="1800">
                <a:solidFill>
                  <a:srgbClr val="F3F3F3"/>
                </a:solidFill>
              </a:defRPr>
            </a:lvl7pPr>
            <a:lvl8pPr lvl="7" rtl="0">
              <a:spcBef>
                <a:spcPts val="0"/>
              </a:spcBef>
              <a:spcAft>
                <a:spcPts val="0"/>
              </a:spcAft>
              <a:buClr>
                <a:srgbClr val="F3F3F3"/>
              </a:buClr>
              <a:buSzPts val="1800"/>
              <a:buNone/>
              <a:defRPr sz="1800">
                <a:solidFill>
                  <a:srgbClr val="F3F3F3"/>
                </a:solidFill>
              </a:defRPr>
            </a:lvl8pPr>
            <a:lvl9pPr lvl="8" rtl="0">
              <a:spcBef>
                <a:spcPts val="0"/>
              </a:spcBef>
              <a:spcAft>
                <a:spcPts val="0"/>
              </a:spcAft>
              <a:buClr>
                <a:srgbClr val="F3F3F3"/>
              </a:buClr>
              <a:buSzPts val="1800"/>
              <a:buNone/>
              <a:defRPr sz="1800">
                <a:solidFill>
                  <a:srgbClr val="F3F3F3"/>
                </a:solidFill>
              </a:defRPr>
            </a:lvl9pPr>
          </a:lstStyle>
          <a:p>
            <a:endParaRPr/>
          </a:p>
        </p:txBody>
      </p:sp>
      <p:sp>
        <p:nvSpPr>
          <p:cNvPr id="45" name="Google Shape;45;p6"/>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 name="Google Shape;46;p6"/>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6"/>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F3F3F3"/>
              </a:buClr>
              <a:buSzPts val="1800"/>
              <a:buNone/>
              <a:defRPr sz="1800">
                <a:solidFill>
                  <a:srgbClr val="F3F3F3"/>
                </a:solidFill>
              </a:defRPr>
            </a:lvl1pPr>
            <a:lvl2pPr lvl="1" rtl="0">
              <a:spcBef>
                <a:spcPts val="0"/>
              </a:spcBef>
              <a:spcAft>
                <a:spcPts val="0"/>
              </a:spcAft>
              <a:buClr>
                <a:srgbClr val="F3F3F3"/>
              </a:buClr>
              <a:buSzPts val="1800"/>
              <a:buNone/>
              <a:defRPr sz="1800">
                <a:solidFill>
                  <a:srgbClr val="F3F3F3"/>
                </a:solidFill>
              </a:defRPr>
            </a:lvl2pPr>
            <a:lvl3pPr lvl="2" rtl="0">
              <a:spcBef>
                <a:spcPts val="0"/>
              </a:spcBef>
              <a:spcAft>
                <a:spcPts val="0"/>
              </a:spcAft>
              <a:buClr>
                <a:srgbClr val="F3F3F3"/>
              </a:buClr>
              <a:buSzPts val="1800"/>
              <a:buNone/>
              <a:defRPr sz="1800">
                <a:solidFill>
                  <a:srgbClr val="F3F3F3"/>
                </a:solidFill>
              </a:defRPr>
            </a:lvl3pPr>
            <a:lvl4pPr lvl="3" rtl="0">
              <a:spcBef>
                <a:spcPts val="0"/>
              </a:spcBef>
              <a:spcAft>
                <a:spcPts val="0"/>
              </a:spcAft>
              <a:buClr>
                <a:srgbClr val="F3F3F3"/>
              </a:buClr>
              <a:buSzPts val="1800"/>
              <a:buNone/>
              <a:defRPr sz="1800">
                <a:solidFill>
                  <a:srgbClr val="F3F3F3"/>
                </a:solidFill>
              </a:defRPr>
            </a:lvl4pPr>
            <a:lvl5pPr lvl="4" rtl="0">
              <a:spcBef>
                <a:spcPts val="0"/>
              </a:spcBef>
              <a:spcAft>
                <a:spcPts val="0"/>
              </a:spcAft>
              <a:buClr>
                <a:srgbClr val="F3F3F3"/>
              </a:buClr>
              <a:buSzPts val="1800"/>
              <a:buNone/>
              <a:defRPr sz="1800">
                <a:solidFill>
                  <a:srgbClr val="F3F3F3"/>
                </a:solidFill>
              </a:defRPr>
            </a:lvl5pPr>
            <a:lvl6pPr lvl="5" rtl="0">
              <a:spcBef>
                <a:spcPts val="0"/>
              </a:spcBef>
              <a:spcAft>
                <a:spcPts val="0"/>
              </a:spcAft>
              <a:buClr>
                <a:srgbClr val="F3F3F3"/>
              </a:buClr>
              <a:buSzPts val="1800"/>
              <a:buNone/>
              <a:defRPr sz="1800">
                <a:solidFill>
                  <a:srgbClr val="F3F3F3"/>
                </a:solidFill>
              </a:defRPr>
            </a:lvl6pPr>
            <a:lvl7pPr lvl="6" rtl="0">
              <a:spcBef>
                <a:spcPts val="0"/>
              </a:spcBef>
              <a:spcAft>
                <a:spcPts val="0"/>
              </a:spcAft>
              <a:buClr>
                <a:srgbClr val="F3F3F3"/>
              </a:buClr>
              <a:buSzPts val="1800"/>
              <a:buNone/>
              <a:defRPr sz="1800">
                <a:solidFill>
                  <a:srgbClr val="F3F3F3"/>
                </a:solidFill>
              </a:defRPr>
            </a:lvl7pPr>
            <a:lvl8pPr lvl="7" rtl="0">
              <a:spcBef>
                <a:spcPts val="0"/>
              </a:spcBef>
              <a:spcAft>
                <a:spcPts val="0"/>
              </a:spcAft>
              <a:buClr>
                <a:srgbClr val="F3F3F3"/>
              </a:buClr>
              <a:buSzPts val="1800"/>
              <a:buNone/>
              <a:defRPr sz="1800">
                <a:solidFill>
                  <a:srgbClr val="F3F3F3"/>
                </a:solidFill>
              </a:defRPr>
            </a:lvl8pPr>
            <a:lvl9pPr lvl="8" rtl="0">
              <a:spcBef>
                <a:spcPts val="0"/>
              </a:spcBef>
              <a:spcAft>
                <a:spcPts val="0"/>
              </a:spcAft>
              <a:buClr>
                <a:srgbClr val="F3F3F3"/>
              </a:buClr>
              <a:buSzPts val="1800"/>
              <a:buNone/>
              <a:defRPr sz="1800">
                <a:solidFill>
                  <a:srgbClr val="F3F3F3"/>
                </a:solidFill>
              </a:defRPr>
            </a:lvl9pPr>
          </a:lstStyle>
          <a:p>
            <a:endParaRPr/>
          </a:p>
        </p:txBody>
      </p:sp>
      <p:sp>
        <p:nvSpPr>
          <p:cNvPr id="48" name="Google Shape;48;p6"/>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29152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96157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2"/>
        <p:cNvGrpSpPr/>
        <p:nvPr/>
      </p:nvGrpSpPr>
      <p:grpSpPr>
        <a:xfrm>
          <a:off x="0" y="0"/>
          <a:ext cx="0" cy="0"/>
          <a:chOff x="0" y="0"/>
          <a:chExt cx="0" cy="0"/>
        </a:xfrm>
      </p:grpSpPr>
      <p:sp>
        <p:nvSpPr>
          <p:cNvPr id="53" name="Google Shape;53;p8"/>
          <p:cNvSpPr txBox="1">
            <a:spLocks noGrp="1"/>
          </p:cNvSpPr>
          <p:nvPr>
            <p:ph type="subTitle" idx="1"/>
          </p:nvPr>
        </p:nvSpPr>
        <p:spPr>
          <a:xfrm>
            <a:off x="915175" y="3380775"/>
            <a:ext cx="3960600" cy="631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4" name="Google Shape;54;p8"/>
          <p:cNvSpPr txBox="1">
            <a:spLocks noGrp="1"/>
          </p:cNvSpPr>
          <p:nvPr>
            <p:ph type="subTitle" idx="2"/>
          </p:nvPr>
        </p:nvSpPr>
        <p:spPr>
          <a:xfrm>
            <a:off x="915175" y="4004575"/>
            <a:ext cx="1821000" cy="213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a:endParaRPr/>
          </a:p>
        </p:txBody>
      </p:sp>
    </p:spTree>
    <p:extLst>
      <p:ext uri="{BB962C8B-B14F-4D97-AF65-F5344CB8AC3E}">
        <p14:creationId xmlns:p14="http://schemas.microsoft.com/office/powerpoint/2010/main" val="4169285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3">
  <p:cSld name="Title + text 3">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2117847"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7" name="Google Shape;57;p9"/>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Tree>
    <p:extLst>
      <p:ext uri="{BB962C8B-B14F-4D97-AF65-F5344CB8AC3E}">
        <p14:creationId xmlns:p14="http://schemas.microsoft.com/office/powerpoint/2010/main" val="279662743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1pPr>
            <a:lvl2pPr marL="914400" lvl="1"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2pPr>
            <a:lvl3pPr marL="1371600" lvl="2"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3pPr>
            <a:lvl4pPr marL="1828800" lvl="3"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4pPr>
            <a:lvl5pPr marL="2286000" lvl="4"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5pPr>
            <a:lvl6pPr marL="2743200" lvl="5"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6pPr>
            <a:lvl7pPr marL="3200400" lvl="6"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7pPr>
            <a:lvl8pPr marL="3657600" lvl="7"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8pPr>
            <a:lvl9pPr marL="4114800" lvl="8" indent="-304800" rtl="0">
              <a:lnSpc>
                <a:spcPct val="115000"/>
              </a:lnSpc>
              <a:spcBef>
                <a:spcPts val="1600"/>
              </a:spcBef>
              <a:spcAft>
                <a:spcPts val="160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1pPr>
            <a:lvl2pPr marL="914400" lvl="1"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2pPr>
            <a:lvl3pPr marL="1371600" lvl="2"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3pPr>
            <a:lvl4pPr marL="1828800" lvl="3"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4pPr>
            <a:lvl5pPr marL="2286000" lvl="4"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5pPr>
            <a:lvl6pPr marL="2743200" lvl="5"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6pPr>
            <a:lvl7pPr marL="3200400" lvl="6"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7pPr>
            <a:lvl8pPr marL="3657600" lvl="7"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8pPr>
            <a:lvl9pPr marL="4114800" lvl="8" indent="-304800" rtl="0">
              <a:lnSpc>
                <a:spcPct val="115000"/>
              </a:lnSpc>
              <a:spcBef>
                <a:spcPts val="1600"/>
              </a:spcBef>
              <a:spcAft>
                <a:spcPts val="160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9pPr>
          </a:lstStyle>
          <a:p>
            <a:endParaRPr/>
          </a:p>
        </p:txBody>
      </p:sp>
    </p:spTree>
    <p:extLst>
      <p:ext uri="{BB962C8B-B14F-4D97-AF65-F5344CB8AC3E}">
        <p14:creationId xmlns:p14="http://schemas.microsoft.com/office/powerpoint/2010/main" val="38999377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hyperlink" Target="http://bit.ly/2TtBDfr" TargetMode="External"/><Relationship Id="rId5" Type="http://schemas.openxmlformats.org/officeDocument/2006/relationships/hyperlink" Target="http://bit.ly/2TyoMsr" TargetMode="External"/><Relationship Id="rId4" Type="http://schemas.openxmlformats.org/officeDocument/2006/relationships/hyperlink" Target="http://bit.ly/2Tynxth"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chart" Target="../charts/char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19.xml"/><Relationship Id="rId6" Type="http://schemas.openxmlformats.org/officeDocument/2006/relationships/hyperlink" Target="http://bit.ly/2TtBDfr" TargetMode="External"/><Relationship Id="rId5" Type="http://schemas.openxmlformats.org/officeDocument/2006/relationships/hyperlink" Target="http://bit.ly/2TyoMsr" TargetMode="External"/><Relationship Id="rId4" Type="http://schemas.openxmlformats.org/officeDocument/2006/relationships/hyperlink" Target="http://bit.ly/2Tynxth"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17.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hyperlink" Target="http://bit.ly/2TtBDfr" TargetMode="External"/><Relationship Id="rId5" Type="http://schemas.openxmlformats.org/officeDocument/2006/relationships/hyperlink" Target="http://bit.ly/2TyoMsr" TargetMode="External"/><Relationship Id="rId4" Type="http://schemas.openxmlformats.org/officeDocument/2006/relationships/hyperlink" Target="http://bit.ly/2Tynxth"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3" name="Image 2" descr="Une image contenant alimentation, gril, plusieurs, différent&#10;&#10;Description générée automatiquement">
            <a:extLst>
              <a:ext uri="{FF2B5EF4-FFF2-40B4-BE49-F238E27FC236}">
                <a16:creationId xmlns:a16="http://schemas.microsoft.com/office/drawing/2014/main" id="{AD8B267A-43BD-4C33-B546-0AE3C5937D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39"/>
          <a:stretch/>
        </p:blipFill>
        <p:spPr>
          <a:xfrm>
            <a:off x="0" y="0"/>
            <a:ext cx="9260114" cy="5143500"/>
          </a:xfrm>
          <a:prstGeom prst="rect">
            <a:avLst/>
          </a:prstGeom>
        </p:spPr>
      </p:pic>
      <p:sp>
        <p:nvSpPr>
          <p:cNvPr id="237" name="Google Shape;237;p34"/>
          <p:cNvSpPr/>
          <p:nvPr/>
        </p:nvSpPr>
        <p:spPr>
          <a:xfrm rot="-5400000" flipH="1">
            <a:off x="3281250" y="-725975"/>
            <a:ext cx="2581500" cy="6159000"/>
          </a:xfrm>
          <a:prstGeom prst="rect">
            <a:avLst/>
          </a:prstGeom>
          <a:gradFill>
            <a:gsLst>
              <a:gs pos="0">
                <a:srgbClr val="908269">
                  <a:alpha val="49019"/>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34"/>
          <p:cNvSpPr txBox="1">
            <a:spLocks noGrp="1"/>
          </p:cNvSpPr>
          <p:nvPr>
            <p:ph type="title"/>
          </p:nvPr>
        </p:nvSpPr>
        <p:spPr>
          <a:xfrm>
            <a:off x="2226274" y="1541794"/>
            <a:ext cx="4691449" cy="24011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a:solidFill>
                  <a:schemeClr val="lt1"/>
                </a:solidFill>
                <a:effectLst>
                  <a:outerShdw blurRad="38100" dist="38100" dir="2700000" algn="tl">
                    <a:srgbClr val="000000">
                      <a:alpha val="43137"/>
                    </a:srgbClr>
                  </a:outerShdw>
                </a:effectLst>
              </a:rPr>
              <a:t>NG2B</a:t>
            </a:r>
            <a:br>
              <a:rPr lang="fr-FR">
                <a:solidFill>
                  <a:schemeClr val="lt1"/>
                </a:solidFill>
                <a:effectLst>
                  <a:outerShdw blurRad="38100" dist="38100" dir="2700000" algn="tl">
                    <a:srgbClr val="000000">
                      <a:alpha val="43137"/>
                    </a:srgbClr>
                  </a:outerShdw>
                </a:effectLst>
              </a:rPr>
            </a:br>
            <a:r>
              <a:rPr lang="fr-FR" sz="2800">
                <a:solidFill>
                  <a:schemeClr val="lt1"/>
                </a:solidFill>
                <a:effectLst>
                  <a:outerShdw blurRad="38100" dist="38100" dir="2700000" algn="tl">
                    <a:srgbClr val="000000">
                      <a:alpha val="43137"/>
                    </a:srgbClr>
                  </a:outerShdw>
                </a:effectLst>
              </a:rPr>
              <a:t>Conférence publique</a:t>
            </a:r>
            <a:br>
              <a:rPr lang="fr-FR" sz="2800">
                <a:solidFill>
                  <a:schemeClr val="lt1"/>
                </a:solidFill>
                <a:effectLst>
                  <a:outerShdw blurRad="38100" dist="38100" dir="2700000" algn="tl">
                    <a:srgbClr val="000000">
                      <a:alpha val="43137"/>
                    </a:srgbClr>
                  </a:outerShdw>
                </a:effectLst>
              </a:rPr>
            </a:br>
            <a:r>
              <a:rPr lang="fr-FR" sz="2800">
                <a:solidFill>
                  <a:schemeClr val="lt1"/>
                </a:solidFill>
                <a:effectLst>
                  <a:outerShdw blurRad="38100" dist="38100" dir="2700000" algn="tl">
                    <a:srgbClr val="000000">
                      <a:alpha val="43137"/>
                    </a:srgbClr>
                  </a:outerShdw>
                </a:effectLst>
              </a:rPr>
              <a:t>21 mars 2024</a:t>
            </a:r>
            <a:br>
              <a:rPr lang="fr-FR" sz="2000">
                <a:solidFill>
                  <a:schemeClr val="lt1"/>
                </a:solidFill>
                <a:effectLst>
                  <a:outerShdw blurRad="38100" dist="38100" dir="2700000" algn="tl">
                    <a:srgbClr val="000000">
                      <a:alpha val="43137"/>
                    </a:srgbClr>
                  </a:outerShdw>
                </a:effectLst>
              </a:rPr>
            </a:br>
            <a:endParaRPr lang="fr-FR">
              <a:solidFill>
                <a:schemeClr val="lt1"/>
              </a:solidFill>
              <a:effectLst>
                <a:outerShdw blurRad="38100" dist="38100" dir="2700000" algn="tl">
                  <a:srgbClr val="000000">
                    <a:alpha val="43137"/>
                  </a:srgbClr>
                </a:outerShdw>
              </a:effectLst>
            </a:endParaRPr>
          </a:p>
        </p:txBody>
      </p:sp>
      <p:sp>
        <p:nvSpPr>
          <p:cNvPr id="239" name="Google Shape;239;p34"/>
          <p:cNvSpPr/>
          <p:nvPr/>
        </p:nvSpPr>
        <p:spPr>
          <a:xfrm rot="-5400000" flipH="1">
            <a:off x="593250" y="3993775"/>
            <a:ext cx="556500" cy="1743000"/>
          </a:xfrm>
          <a:prstGeom prst="rect">
            <a:avLst/>
          </a:prstGeom>
          <a:gradFill>
            <a:gsLst>
              <a:gs pos="0">
                <a:srgbClr val="908269">
                  <a:alpha val="49019"/>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Image 3">
            <a:extLst>
              <a:ext uri="{FF2B5EF4-FFF2-40B4-BE49-F238E27FC236}">
                <a16:creationId xmlns:a16="http://schemas.microsoft.com/office/drawing/2014/main" id="{ED655300-3CAC-47BB-8CCD-D8BFEFB72F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6853" y="4080725"/>
            <a:ext cx="852293" cy="1008260"/>
          </a:xfrm>
          <a:prstGeom prst="rect">
            <a:avLst/>
          </a:prstGeom>
        </p:spPr>
      </p:pic>
      <p:sp>
        <p:nvSpPr>
          <p:cNvPr id="9" name="Google Shape;238;p34">
            <a:extLst>
              <a:ext uri="{FF2B5EF4-FFF2-40B4-BE49-F238E27FC236}">
                <a16:creationId xmlns:a16="http://schemas.microsoft.com/office/drawing/2014/main" id="{F054E7AD-8E06-4C5B-A822-F3581AAE0246}"/>
              </a:ext>
            </a:extLst>
          </p:cNvPr>
          <p:cNvSpPr txBox="1">
            <a:spLocks/>
          </p:cNvSpPr>
          <p:nvPr/>
        </p:nvSpPr>
        <p:spPr>
          <a:xfrm>
            <a:off x="2718217" y="4447414"/>
            <a:ext cx="2204651" cy="274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2pPr>
            <a:lvl3pPr marR="0" lvl="2"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3pPr>
            <a:lvl4pPr marR="0" lvl="3"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4pPr>
            <a:lvl5pPr marR="0" lvl="4"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5pPr>
            <a:lvl6pPr marR="0" lvl="5"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6pPr>
            <a:lvl7pPr marR="0" lvl="6"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7pPr>
            <a:lvl8pPr marR="0" lvl="7"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8pPr>
            <a:lvl9pPr marR="0" lvl="8"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9pPr>
          </a:lstStyle>
          <a:p>
            <a:pPr algn="l"/>
            <a:br>
              <a:rPr lang="fr-FR">
                <a:solidFill>
                  <a:schemeClr val="lt1"/>
                </a:solidFill>
                <a:effectLst>
                  <a:outerShdw blurRad="38100" dist="38100" dir="2700000" algn="tl">
                    <a:srgbClr val="000000">
                      <a:alpha val="43137"/>
                    </a:srgbClr>
                  </a:outerShdw>
                </a:effectLst>
              </a:rPr>
            </a:br>
            <a:r>
              <a:rPr lang="fr-FR" sz="1200">
                <a:solidFill>
                  <a:schemeClr val="lt1"/>
                </a:solidFill>
                <a:effectLst>
                  <a:outerShdw blurRad="38100" dist="38100" dir="2700000" algn="tl">
                    <a:srgbClr val="000000">
                      <a:alpha val="43137"/>
                    </a:srgbClr>
                  </a:outerShdw>
                </a:effectLst>
              </a:rPr>
              <a:t>*Normalisation des Granulats pour la confection des Bétons Biosourcés- </a:t>
            </a:r>
            <a:br>
              <a:rPr lang="fr-FR" sz="1200">
                <a:solidFill>
                  <a:schemeClr val="lt1"/>
                </a:solidFill>
                <a:effectLst>
                  <a:outerShdw blurRad="38100" dist="38100" dir="2700000" algn="tl">
                    <a:srgbClr val="000000">
                      <a:alpha val="43137"/>
                    </a:srgbClr>
                  </a:outerShdw>
                </a:effectLst>
              </a:rPr>
            </a:br>
            <a:endParaRPr lang="fr-FR">
              <a:solidFill>
                <a:schemeClr val="lt1"/>
              </a:solidFill>
              <a:effectLst>
                <a:outerShdw blurRad="38100" dist="38100" dir="2700000" algn="tl">
                  <a:srgbClr val="000000">
                    <a:alpha val="43137"/>
                  </a:srgbClr>
                </a:outerShdw>
              </a:effectLst>
            </a:endParaRPr>
          </a:p>
        </p:txBody>
      </p:sp>
      <p:sp>
        <p:nvSpPr>
          <p:cNvPr id="5" name="ZoneTexte 4">
            <a:extLst>
              <a:ext uri="{FF2B5EF4-FFF2-40B4-BE49-F238E27FC236}">
                <a16:creationId xmlns:a16="http://schemas.microsoft.com/office/drawing/2014/main" id="{1A7753C0-38B3-41A0-BEE4-450CDBEE177E}"/>
              </a:ext>
            </a:extLst>
          </p:cNvPr>
          <p:cNvSpPr txBox="1"/>
          <p:nvPr/>
        </p:nvSpPr>
        <p:spPr>
          <a:xfrm>
            <a:off x="5155901" y="1724062"/>
            <a:ext cx="274434" cy="369332"/>
          </a:xfrm>
          <a:prstGeom prst="rect">
            <a:avLst/>
          </a:prstGeom>
          <a:noFill/>
        </p:spPr>
        <p:txBody>
          <a:bodyPr wrap="none" rtlCol="0">
            <a:spAutoFit/>
          </a:bodyPr>
          <a:lstStyle/>
          <a:p>
            <a:r>
              <a:rPr lang="fr-FR" sz="1800">
                <a:solidFill>
                  <a:schemeClr val="lt1"/>
                </a:solidFill>
                <a:effectLst>
                  <a:outerShdw blurRad="38100" dist="38100" dir="2700000" algn="tl">
                    <a:srgbClr val="000000">
                      <a:alpha val="43137"/>
                    </a:srgbClr>
                  </a:outerShdw>
                </a:effectLst>
              </a:rPr>
              <a:t>*</a:t>
            </a:r>
            <a:endParaRPr lang="fr-FR" sz="1800"/>
          </a:p>
        </p:txBody>
      </p:sp>
      <p:pic>
        <p:nvPicPr>
          <p:cNvPr id="12" name="Image 11" descr="Une image contenant Police, texte, Graphique, typographie&#10;&#10;Description générée automatiquement">
            <a:extLst>
              <a:ext uri="{FF2B5EF4-FFF2-40B4-BE49-F238E27FC236}">
                <a16:creationId xmlns:a16="http://schemas.microsoft.com/office/drawing/2014/main" id="{0C958C85-B392-0826-5ECB-7BAB078A4CE5}"/>
              </a:ext>
            </a:extLst>
          </p:cNvPr>
          <p:cNvPicPr>
            <a:picLocks noChangeAspect="1"/>
          </p:cNvPicPr>
          <p:nvPr/>
        </p:nvPicPr>
        <p:blipFill>
          <a:blip r:embed="rId5"/>
          <a:stretch>
            <a:fillRect/>
          </a:stretch>
        </p:blipFill>
        <p:spPr>
          <a:xfrm>
            <a:off x="7478246" y="4389549"/>
            <a:ext cx="1603670" cy="623817"/>
          </a:xfrm>
          <a:prstGeom prst="rect">
            <a:avLst/>
          </a:prstGeom>
        </p:spPr>
      </p:pic>
      <p:pic>
        <p:nvPicPr>
          <p:cNvPr id="4" name="Image 3">
            <a:extLst>
              <a:ext uri="{FF2B5EF4-FFF2-40B4-BE49-F238E27FC236}">
                <a16:creationId xmlns:a16="http://schemas.microsoft.com/office/drawing/2014/main" id="{5F009F39-99E7-E139-CE69-C9DC58ECCD88}"/>
              </a:ext>
            </a:extLst>
          </p:cNvPr>
          <p:cNvPicPr>
            <a:picLocks noChangeAspect="1"/>
          </p:cNvPicPr>
          <p:nvPr/>
        </p:nvPicPr>
        <p:blipFill>
          <a:blip r:embed="rId6"/>
          <a:stretch>
            <a:fillRect/>
          </a:stretch>
        </p:blipFill>
        <p:spPr>
          <a:xfrm>
            <a:off x="104902" y="4093206"/>
            <a:ext cx="1091279" cy="987638"/>
          </a:xfrm>
          <a:prstGeom prst="rect">
            <a:avLst/>
          </a:prstGeom>
        </p:spPr>
      </p:pic>
    </p:spTree>
    <p:extLst>
      <p:ext uri="{BB962C8B-B14F-4D97-AF65-F5344CB8AC3E}">
        <p14:creationId xmlns:p14="http://schemas.microsoft.com/office/powerpoint/2010/main" val="215301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4613871"/>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p>
          <a:p>
            <a:pPr algn="ctr"/>
            <a:endParaRPr lang="fr-FR">
              <a:cs typeface="Arial"/>
            </a:endParaRP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497058"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Pour de nombreuses utilisations</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158878" y="4453445"/>
            <a:ext cx="2804638" cy="23168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271145" lvl="1" indent="-9525">
              <a:tabLst>
                <a:tab pos="358775" algn="l"/>
              </a:tabLst>
              <a:defRPr/>
            </a:pPr>
            <a:endParaRPr lang="fr-FR" sz="1100" b="1">
              <a:latin typeface="Calibri"/>
              <a:cs typeface="Calibri"/>
            </a:endParaRPr>
          </a:p>
          <a:p>
            <a:pPr marL="271145" lvl="1" indent="-9525">
              <a:tabLst>
                <a:tab pos="358775" algn="l"/>
              </a:tabLst>
              <a:defRPr/>
            </a:pPr>
            <a:endParaRPr lang="fr-FR" sz="1100" b="1">
              <a:latin typeface="Calibri"/>
              <a:cs typeface="Calibri"/>
            </a:endParaRPr>
          </a:p>
          <a:p>
            <a:pPr marL="271145" lvl="1" indent="-9525">
              <a:tabLst>
                <a:tab pos="358775" algn="l"/>
              </a:tabLst>
              <a:defRPr/>
            </a:pPr>
            <a:endParaRPr lang="fr-FR" sz="1100" b="1">
              <a:latin typeface="Calibri"/>
              <a:cs typeface="Calibri"/>
            </a:endParaRPr>
          </a:p>
          <a:p>
            <a:pPr marL="271145" lvl="1" indent="-9525">
              <a:tabLst>
                <a:tab pos="358775" algn="l"/>
              </a:tabLst>
              <a:defRPr/>
            </a:pPr>
            <a:endParaRPr lang="fr-FR" sz="1100" b="1">
              <a:latin typeface="Calibri"/>
              <a:cs typeface="Calibri"/>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r>
              <a:rPr lang="fr-FR" sz="800">
                <a:latin typeface="Calibri"/>
                <a:cs typeface="Calibri"/>
              </a:rPr>
              <a:t>Source : </a:t>
            </a:r>
            <a:endParaRPr lang="fr-FR" sz="800">
              <a:latin typeface="Calibri" panose="020F0502020204030204" pitchFamily="34" charset="0"/>
              <a:cs typeface="Calibri" panose="020F0502020204030204" pitchFamily="34" charset="0"/>
            </a:endParaRPr>
          </a:p>
          <a:p>
            <a:pPr marL="271145" lvl="1" indent="-9525">
              <a:tabLst>
                <a:tab pos="358775" algn="l"/>
              </a:tabLst>
              <a:defRPr/>
            </a:pPr>
            <a:r>
              <a:rPr lang="fr-FR" sz="800" err="1">
                <a:latin typeface="Calibri"/>
                <a:cs typeface="Calibri"/>
              </a:rPr>
              <a:t>Cenc</a:t>
            </a:r>
            <a:r>
              <a:rPr lang="fr-FR" sz="800">
                <a:latin typeface="Calibri"/>
                <a:cs typeface="Calibri"/>
              </a:rPr>
              <a:t>, </a:t>
            </a:r>
            <a:r>
              <a:rPr lang="fr-FR" sz="800" err="1">
                <a:latin typeface="Calibri"/>
                <a:cs typeface="Calibri"/>
              </a:rPr>
              <a:t>Chanvra</a:t>
            </a:r>
            <a:r>
              <a:rPr lang="fr-FR" sz="800">
                <a:latin typeface="Calibri"/>
                <a:cs typeface="Calibri"/>
              </a:rPr>
              <a:t>, </a:t>
            </a:r>
            <a:r>
              <a:rPr lang="fr-FR" sz="800" err="1">
                <a:latin typeface="Calibri"/>
                <a:cs typeface="Calibri"/>
              </a:rPr>
              <a:t>Mnbc</a:t>
            </a:r>
            <a:r>
              <a:rPr lang="fr-FR" sz="800">
                <a:latin typeface="Calibri"/>
                <a:cs typeface="Calibri"/>
              </a:rPr>
              <a:t>, </a:t>
            </a:r>
            <a:r>
              <a:rPr lang="fr-FR" sz="800" err="1">
                <a:latin typeface="Calibri"/>
                <a:cs typeface="Calibri"/>
              </a:rPr>
              <a:t>Akta</a:t>
            </a:r>
            <a:r>
              <a:rPr lang="fr-FR" sz="800">
                <a:latin typeface="Calibri"/>
                <a:cs typeface="Calibri"/>
              </a:rPr>
              <a:t>, Sika</a:t>
            </a:r>
            <a:endParaRPr lang="fr-FR" sz="800">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p:txBody>
      </p:sp>
      <p:pic>
        <p:nvPicPr>
          <p:cNvPr id="4" name="Image 4" descr="Une image contenant bâtiment, matériau de construction, pierre, extérieur&#10;&#10;Description générée automatiquement">
            <a:extLst>
              <a:ext uri="{FF2B5EF4-FFF2-40B4-BE49-F238E27FC236}">
                <a16:creationId xmlns:a16="http://schemas.microsoft.com/office/drawing/2014/main" id="{D070F7B0-F71C-4E69-8A2C-6D855DD46A7E}"/>
              </a:ext>
            </a:extLst>
          </p:cNvPr>
          <p:cNvPicPr>
            <a:picLocks noChangeAspect="1"/>
          </p:cNvPicPr>
          <p:nvPr/>
        </p:nvPicPr>
        <p:blipFill>
          <a:blip r:embed="rId3"/>
          <a:stretch>
            <a:fillRect/>
          </a:stretch>
        </p:blipFill>
        <p:spPr>
          <a:xfrm>
            <a:off x="5763127" y="1980197"/>
            <a:ext cx="2076951" cy="1566612"/>
          </a:xfrm>
          <a:prstGeom prst="rect">
            <a:avLst/>
          </a:prstGeom>
        </p:spPr>
      </p:pic>
      <p:pic>
        <p:nvPicPr>
          <p:cNvPr id="6" name="Image 6" descr="Une image contenant bâtiment, extérieur&#10;&#10;Description générée automatiquement">
            <a:extLst>
              <a:ext uri="{FF2B5EF4-FFF2-40B4-BE49-F238E27FC236}">
                <a16:creationId xmlns:a16="http://schemas.microsoft.com/office/drawing/2014/main" id="{6748B455-1E2B-49F6-AD6E-22DD1EA56DE9}"/>
              </a:ext>
            </a:extLst>
          </p:cNvPr>
          <p:cNvPicPr>
            <a:picLocks noChangeAspect="1"/>
          </p:cNvPicPr>
          <p:nvPr/>
        </p:nvPicPr>
        <p:blipFill>
          <a:blip r:embed="rId4"/>
          <a:stretch>
            <a:fillRect/>
          </a:stretch>
        </p:blipFill>
        <p:spPr>
          <a:xfrm>
            <a:off x="5763127" y="3598192"/>
            <a:ext cx="2091141" cy="1395162"/>
          </a:xfrm>
          <a:prstGeom prst="rect">
            <a:avLst/>
          </a:prstGeom>
        </p:spPr>
      </p:pic>
      <p:pic>
        <p:nvPicPr>
          <p:cNvPr id="7" name="Image 8" descr="Une image contenant ciel, extérieur, transport, pelle électrique&#10;&#10;Description générée automatiquement">
            <a:extLst>
              <a:ext uri="{FF2B5EF4-FFF2-40B4-BE49-F238E27FC236}">
                <a16:creationId xmlns:a16="http://schemas.microsoft.com/office/drawing/2014/main" id="{DBF44073-01B5-4D8F-BDD2-A19BD06F00DF}"/>
              </a:ext>
            </a:extLst>
          </p:cNvPr>
          <p:cNvPicPr>
            <a:picLocks noChangeAspect="1"/>
          </p:cNvPicPr>
          <p:nvPr/>
        </p:nvPicPr>
        <p:blipFill>
          <a:blip r:embed="rId5"/>
          <a:stretch>
            <a:fillRect/>
          </a:stretch>
        </p:blipFill>
        <p:spPr>
          <a:xfrm>
            <a:off x="4193005" y="2697094"/>
            <a:ext cx="1525003" cy="2281458"/>
          </a:xfrm>
          <a:prstGeom prst="rect">
            <a:avLst/>
          </a:prstGeom>
        </p:spPr>
      </p:pic>
      <p:pic>
        <p:nvPicPr>
          <p:cNvPr id="9" name="Image 21" descr="Une image contenant texte&#10;&#10;Description générée automatiquement">
            <a:extLst>
              <a:ext uri="{FF2B5EF4-FFF2-40B4-BE49-F238E27FC236}">
                <a16:creationId xmlns:a16="http://schemas.microsoft.com/office/drawing/2014/main" id="{515E3A2B-BD2D-4DA8-9AD2-39D9A7AE6487}"/>
              </a:ext>
            </a:extLst>
          </p:cNvPr>
          <p:cNvPicPr>
            <a:picLocks noChangeAspect="1"/>
          </p:cNvPicPr>
          <p:nvPr/>
        </p:nvPicPr>
        <p:blipFill>
          <a:blip r:embed="rId6"/>
          <a:stretch>
            <a:fillRect/>
          </a:stretch>
        </p:blipFill>
        <p:spPr>
          <a:xfrm>
            <a:off x="4190497" y="518416"/>
            <a:ext cx="1519990" cy="2211695"/>
          </a:xfrm>
          <a:prstGeom prst="rect">
            <a:avLst/>
          </a:prstGeom>
        </p:spPr>
      </p:pic>
      <p:pic>
        <p:nvPicPr>
          <p:cNvPr id="18" name="Image 18" descr="Une image contenant personne, extérieur, homme&#10;&#10;Description générée automatiquement">
            <a:extLst>
              <a:ext uri="{FF2B5EF4-FFF2-40B4-BE49-F238E27FC236}">
                <a16:creationId xmlns:a16="http://schemas.microsoft.com/office/drawing/2014/main" id="{C0B4C862-2B0F-4114-842F-0E9C38F95D09}"/>
              </a:ext>
            </a:extLst>
          </p:cNvPr>
          <p:cNvPicPr>
            <a:picLocks noChangeAspect="1"/>
          </p:cNvPicPr>
          <p:nvPr/>
        </p:nvPicPr>
        <p:blipFill>
          <a:blip r:embed="rId7"/>
          <a:stretch>
            <a:fillRect/>
          </a:stretch>
        </p:blipFill>
        <p:spPr>
          <a:xfrm>
            <a:off x="5970678" y="509038"/>
            <a:ext cx="1733550" cy="1437247"/>
          </a:xfrm>
          <a:prstGeom prst="rect">
            <a:avLst/>
          </a:prstGeom>
        </p:spPr>
      </p:pic>
      <p:sp>
        <p:nvSpPr>
          <p:cNvPr id="3" name="ZoneTexte 2">
            <a:extLst>
              <a:ext uri="{FF2B5EF4-FFF2-40B4-BE49-F238E27FC236}">
                <a16:creationId xmlns:a16="http://schemas.microsoft.com/office/drawing/2014/main" id="{DD43D234-4389-9F7D-3073-F48E9E52AFD7}"/>
              </a:ext>
            </a:extLst>
          </p:cNvPr>
          <p:cNvSpPr txBox="1"/>
          <p:nvPr/>
        </p:nvSpPr>
        <p:spPr>
          <a:xfrm>
            <a:off x="2333031" y="1879252"/>
            <a:ext cx="1791123" cy="1384995"/>
          </a:xfrm>
          <a:prstGeom prst="rect">
            <a:avLst/>
          </a:prstGeom>
          <a:noFill/>
        </p:spPr>
        <p:txBody>
          <a:bodyPr wrap="square">
            <a:spAutoFit/>
          </a:bodyPr>
          <a:lstStyle/>
          <a:p>
            <a:r>
              <a:rPr lang="fr-FR"/>
              <a:t>Mise en œuvre :</a:t>
            </a:r>
          </a:p>
          <a:p>
            <a:r>
              <a:rPr lang="fr-FR"/>
              <a:t>- sur chantier,</a:t>
            </a:r>
          </a:p>
          <a:p>
            <a:r>
              <a:rPr lang="fr-FR"/>
              <a:t>- blocs à maçonner,</a:t>
            </a:r>
          </a:p>
          <a:p>
            <a:r>
              <a:rPr lang="fr-FR"/>
              <a:t>- éléments de parois,</a:t>
            </a:r>
          </a:p>
          <a:p>
            <a:r>
              <a:rPr lang="fr-FR"/>
              <a:t>- modulaire</a:t>
            </a:r>
          </a:p>
        </p:txBody>
      </p:sp>
    </p:spTree>
    <p:extLst>
      <p:ext uri="{BB962C8B-B14F-4D97-AF65-F5344CB8AC3E}">
        <p14:creationId xmlns:p14="http://schemas.microsoft.com/office/powerpoint/2010/main" val="685944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4613871"/>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4236674"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164792" y="514784"/>
            <a:ext cx="4064776"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Diversité  de l’offre sur le territoire</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578141" y="1099680"/>
            <a:ext cx="1708155"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endParaRPr lang="fr-FR" sz="1200" b="1">
              <a:solidFill>
                <a:schemeClr val="tx1"/>
              </a:solidFill>
            </a:endParaRPr>
          </a:p>
        </p:txBody>
      </p:sp>
      <p:pic>
        <p:nvPicPr>
          <p:cNvPr id="2" name="Image 2">
            <a:extLst>
              <a:ext uri="{FF2B5EF4-FFF2-40B4-BE49-F238E27FC236}">
                <a16:creationId xmlns:a16="http://schemas.microsoft.com/office/drawing/2014/main" id="{2AE7DCA2-AD75-4824-853A-2BC0EAF99357}"/>
              </a:ext>
            </a:extLst>
          </p:cNvPr>
          <p:cNvPicPr>
            <a:picLocks noChangeAspect="1"/>
          </p:cNvPicPr>
          <p:nvPr/>
        </p:nvPicPr>
        <p:blipFill>
          <a:blip r:embed="rId3"/>
          <a:stretch>
            <a:fillRect/>
          </a:stretch>
        </p:blipFill>
        <p:spPr>
          <a:xfrm>
            <a:off x="161746" y="1134655"/>
            <a:ext cx="7717623" cy="1281871"/>
          </a:xfrm>
          <a:prstGeom prst="rect">
            <a:avLst/>
          </a:prstGeom>
        </p:spPr>
      </p:pic>
      <p:sp>
        <p:nvSpPr>
          <p:cNvPr id="6" name="ZoneTexte 5">
            <a:extLst>
              <a:ext uri="{FF2B5EF4-FFF2-40B4-BE49-F238E27FC236}">
                <a16:creationId xmlns:a16="http://schemas.microsoft.com/office/drawing/2014/main" id="{7662D7D5-7A18-86BA-6825-3C06BE290697}"/>
              </a:ext>
            </a:extLst>
          </p:cNvPr>
          <p:cNvSpPr txBox="1"/>
          <p:nvPr/>
        </p:nvSpPr>
        <p:spPr>
          <a:xfrm>
            <a:off x="4229567" y="2565763"/>
            <a:ext cx="3642077" cy="2246769"/>
          </a:xfrm>
          <a:prstGeom prst="rect">
            <a:avLst/>
          </a:prstGeom>
          <a:noFill/>
        </p:spPr>
        <p:txBody>
          <a:bodyPr wrap="square" rtlCol="0">
            <a:spAutoFit/>
          </a:bodyPr>
          <a:lstStyle/>
          <a:p>
            <a:r>
              <a:rPr lang="fr-FR"/>
              <a:t>Opportunités de </a:t>
            </a:r>
            <a:r>
              <a:rPr lang="fr-FR" err="1"/>
              <a:t>co</a:t>
            </a:r>
            <a:r>
              <a:rPr lang="fr-FR"/>
              <a:t> produits agricoles présentant d’importants volumes mobilisables, sans: </a:t>
            </a:r>
          </a:p>
          <a:p>
            <a:pPr marL="285750" indent="-285750">
              <a:buFontTx/>
              <a:buChar char="-"/>
            </a:pPr>
            <a:r>
              <a:rPr lang="fr-FR"/>
              <a:t>Contrarier les équilibres agronomiques,</a:t>
            </a:r>
          </a:p>
          <a:p>
            <a:pPr marL="285750" indent="-285750">
              <a:buFontTx/>
              <a:buChar char="-"/>
            </a:pPr>
            <a:r>
              <a:rPr lang="fr-FR"/>
              <a:t>Concurrencer les débouchés alimentaires.</a:t>
            </a:r>
          </a:p>
          <a:p>
            <a:endParaRPr lang="fr-FR"/>
          </a:p>
          <a:p>
            <a:r>
              <a:rPr lang="fr-FR"/>
              <a:t>Aussi des bioressources d’origine naturelle comme le roseau ou le bois.</a:t>
            </a:r>
          </a:p>
          <a:p>
            <a:endParaRPr lang="fr-FR"/>
          </a:p>
        </p:txBody>
      </p:sp>
      <p:pic>
        <p:nvPicPr>
          <p:cNvPr id="4" name="Image 3">
            <a:extLst>
              <a:ext uri="{FF2B5EF4-FFF2-40B4-BE49-F238E27FC236}">
                <a16:creationId xmlns:a16="http://schemas.microsoft.com/office/drawing/2014/main" id="{A3B70CB4-A666-B58A-0786-961DD9F0BC85}"/>
              </a:ext>
            </a:extLst>
          </p:cNvPr>
          <p:cNvPicPr>
            <a:picLocks noChangeAspect="1"/>
          </p:cNvPicPr>
          <p:nvPr/>
        </p:nvPicPr>
        <p:blipFill>
          <a:blip r:embed="rId4"/>
          <a:stretch>
            <a:fillRect/>
          </a:stretch>
        </p:blipFill>
        <p:spPr>
          <a:xfrm>
            <a:off x="-1" y="2405317"/>
            <a:ext cx="3563486" cy="2745078"/>
          </a:xfrm>
          <a:prstGeom prst="rect">
            <a:avLst/>
          </a:prstGeom>
        </p:spPr>
      </p:pic>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1895546" y="4861070"/>
            <a:ext cx="3343603" cy="495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0" lvl="1" indent="-195580">
              <a:buSzTx/>
              <a:tabLst>
                <a:tab pos="358775" algn="l"/>
              </a:tabLst>
              <a:defRPr/>
            </a:pPr>
            <a:r>
              <a:rPr lang="fr-FR" sz="800">
                <a:latin typeface="Calibri"/>
                <a:cs typeface="Calibri"/>
              </a:rPr>
              <a:t>Source : Construction 21 France- Article Hélène Lenormand </a:t>
            </a:r>
            <a:r>
              <a:rPr lang="fr-FR" sz="800" err="1">
                <a:latin typeface="Calibri"/>
                <a:cs typeface="Calibri"/>
              </a:rPr>
              <a:t>UniLaSalle</a:t>
            </a:r>
            <a:endParaRPr lang="fr-FR" sz="800">
              <a:latin typeface="Calibri" panose="020F0502020204030204" pitchFamily="34" charset="0"/>
              <a:cs typeface="Calibri" panose="020F0502020204030204" pitchFamily="34" charset="0"/>
            </a:endParaRPr>
          </a:p>
          <a:p>
            <a:pPr marL="361950" indent="-185420" algn="just">
              <a:buClr>
                <a:srgbClr val="434343"/>
              </a:buClr>
              <a:buFont typeface="Wingdings" panose="05000000000000000000" pitchFamily="2" charset="2"/>
              <a:buChar char="§"/>
              <a:tabLst>
                <a:tab pos="358775" algn="l"/>
              </a:tabLst>
              <a:defRPr/>
            </a:pPr>
            <a:endParaRPr lang="fr-FR" sz="11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2677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4613871"/>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p>
          <a:p>
            <a:pPr algn="ctr"/>
            <a:endParaRPr lang="fr-FR">
              <a:cs typeface="Arial"/>
            </a:endParaRP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Assurance et Evaluation technique</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387986" y="1237966"/>
            <a:ext cx="5341156" cy="34776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271145" lvl="1" indent="-9525">
              <a:tabLst>
                <a:tab pos="358775" algn="l"/>
              </a:tabLst>
              <a:defRPr/>
            </a:pPr>
            <a:endParaRPr lang="fr-FR" sz="1100" b="1">
              <a:latin typeface="Calibri"/>
              <a:cs typeface="Calibri"/>
            </a:endParaRPr>
          </a:p>
          <a:p>
            <a:pPr marL="271145" lvl="1" indent="-9525">
              <a:tabLst>
                <a:tab pos="358775" algn="l"/>
              </a:tabLst>
              <a:defRPr/>
            </a:pPr>
            <a:endParaRPr lang="fr-FR" sz="1100" b="1">
              <a:latin typeface="Calibri"/>
              <a:cs typeface="Calibri"/>
            </a:endParaRPr>
          </a:p>
          <a:p>
            <a:pPr marL="271145" lvl="1" indent="-9525">
              <a:tabLst>
                <a:tab pos="358775" algn="l"/>
              </a:tabLst>
              <a:defRPr/>
            </a:pPr>
            <a:endParaRPr lang="fr-FR" sz="1100" b="1">
              <a:latin typeface="Calibri"/>
              <a:cs typeface="Calibri"/>
            </a:endParaRPr>
          </a:p>
          <a:p>
            <a:pPr marL="271145" lvl="1" indent="-9525">
              <a:tabLst>
                <a:tab pos="358775" algn="l"/>
              </a:tabLst>
              <a:defRPr/>
            </a:pPr>
            <a:endParaRPr lang="fr-FR" sz="1100" b="1">
              <a:latin typeface="Calibri"/>
              <a:cs typeface="Calibri"/>
            </a:endParaRPr>
          </a:p>
          <a:p>
            <a:pPr marL="271145" lvl="1" indent="-9525">
              <a:tabLst>
                <a:tab pos="358775" algn="l"/>
              </a:tabLst>
              <a:defRPr/>
            </a:pPr>
            <a:endParaRPr lang="fr-FR" sz="1100" b="1">
              <a:latin typeface="Calibri"/>
              <a:cs typeface="Calibri"/>
            </a:endParaRPr>
          </a:p>
          <a:p>
            <a:pPr marL="271145" lvl="1" indent="-9525">
              <a:tabLst>
                <a:tab pos="358775" algn="l"/>
              </a:tabLst>
              <a:defRPr/>
            </a:pPr>
            <a:r>
              <a:rPr lang="fr-FR" sz="1400">
                <a:latin typeface="Arial"/>
                <a:cs typeface="Arial"/>
                <a:sym typeface="Arial"/>
              </a:rPr>
              <a:t>- </a:t>
            </a:r>
            <a:r>
              <a:rPr lang="fr-FR" sz="1400" b="1">
                <a:latin typeface="Arial"/>
                <a:cs typeface="Arial"/>
                <a:sym typeface="Arial"/>
              </a:rPr>
              <a:t>Nécessité de qualifier le granulat pour : </a:t>
            </a:r>
          </a:p>
          <a:p>
            <a:pPr marL="271145" lvl="1" indent="-9525">
              <a:tabLst>
                <a:tab pos="358775" algn="l"/>
              </a:tabLst>
              <a:defRPr/>
            </a:pPr>
            <a:endParaRPr lang="fr-FR" sz="1400">
              <a:latin typeface="Arial"/>
              <a:cs typeface="Arial"/>
              <a:sym typeface="Arial"/>
            </a:endParaRPr>
          </a:p>
          <a:p>
            <a:pPr marL="347345" indent="-171450">
              <a:buFont typeface="Arial,Sans-Serif"/>
              <a:buChar char="•"/>
              <a:tabLst>
                <a:tab pos="358775" algn="l"/>
              </a:tabLst>
              <a:defRPr/>
            </a:pPr>
            <a:r>
              <a:rPr lang="fr-FR" sz="1400">
                <a:latin typeface="Arial"/>
                <a:cs typeface="Arial"/>
                <a:sym typeface="Arial"/>
              </a:rPr>
              <a:t>Sécuriser la filière du fournisseur de matière première à l'utilisateur,</a:t>
            </a:r>
            <a:endParaRPr lang="en-US" sz="1400">
              <a:latin typeface="Arial"/>
              <a:cs typeface="Arial"/>
              <a:sym typeface="Arial"/>
            </a:endParaRPr>
          </a:p>
          <a:p>
            <a:pPr marL="347345" indent="-171450">
              <a:buFont typeface="Arial,Sans-Serif"/>
              <a:buChar char="•"/>
              <a:tabLst>
                <a:tab pos="358775" algn="l"/>
              </a:tabLst>
              <a:defRPr/>
            </a:pPr>
            <a:r>
              <a:rPr lang="fr-FR" sz="1400">
                <a:latin typeface="Arial"/>
                <a:cs typeface="Arial"/>
                <a:sym typeface="Arial"/>
              </a:rPr>
              <a:t>Eviter les erreurs et les malfaçons de la conception à la mise en œuvre,</a:t>
            </a:r>
            <a:endParaRPr lang="en-US" sz="1400">
              <a:latin typeface="Arial"/>
              <a:cs typeface="Arial"/>
              <a:sym typeface="Arial"/>
            </a:endParaRPr>
          </a:p>
          <a:p>
            <a:pPr marL="347345" indent="-171450">
              <a:buFont typeface="Arial,Sans-Serif"/>
              <a:buChar char="•"/>
              <a:tabLst>
                <a:tab pos="358775" algn="l"/>
              </a:tabLst>
              <a:defRPr/>
            </a:pPr>
            <a:r>
              <a:rPr lang="fr-FR" sz="1400">
                <a:latin typeface="Arial"/>
                <a:cs typeface="Arial"/>
                <a:sym typeface="Arial"/>
              </a:rPr>
              <a:t>Faciliter l'assurabilité de l'ouvrage.</a:t>
            </a:r>
            <a:endParaRPr lang="en-US" sz="1400">
              <a:latin typeface="Arial"/>
              <a:cs typeface="Arial"/>
              <a:sym typeface="Arial"/>
            </a:endParaRPr>
          </a:p>
          <a:p>
            <a:pPr marL="175895" indent="0">
              <a:tabLst>
                <a:tab pos="358775" algn="l"/>
              </a:tabLst>
              <a:defRPr/>
            </a:pPr>
            <a:endParaRPr lang="fr-FR" sz="1400">
              <a:latin typeface="Arial"/>
              <a:cs typeface="Arial"/>
              <a:sym typeface="Arial"/>
            </a:endParaRPr>
          </a:p>
          <a:p>
            <a:pPr marL="175895" indent="0">
              <a:tabLst>
                <a:tab pos="358775" algn="l"/>
              </a:tabLst>
              <a:defRPr/>
            </a:pPr>
            <a:r>
              <a:rPr lang="fr-FR" sz="1400">
                <a:latin typeface="Arial"/>
                <a:cs typeface="Arial"/>
                <a:sym typeface="Arial"/>
              </a:rPr>
              <a:t>- Le granulat de chanvre, un cadre réglementaire définit depuis 2009, révisé en 2012 avec :</a:t>
            </a:r>
          </a:p>
          <a:p>
            <a:pPr marL="175895" indent="0">
              <a:tabLst>
                <a:tab pos="358775" algn="l"/>
              </a:tabLst>
              <a:defRPr/>
            </a:pPr>
            <a:endParaRPr lang="fr-FR" sz="1400">
              <a:latin typeface="Arial"/>
              <a:cs typeface="Arial"/>
              <a:sym typeface="Arial"/>
            </a:endParaRPr>
          </a:p>
          <a:p>
            <a:pPr marL="347345" indent="-171450">
              <a:buFont typeface="Arial,Sans-Serif"/>
              <a:buChar char="•"/>
              <a:tabLst>
                <a:tab pos="358775" algn="l"/>
              </a:tabLst>
              <a:defRPr/>
            </a:pPr>
            <a:r>
              <a:rPr lang="fr-FR" sz="1400">
                <a:latin typeface="Arial"/>
                <a:cs typeface="Arial"/>
                <a:sym typeface="Arial"/>
              </a:rPr>
              <a:t>Les règles professionnelles d'exécution,</a:t>
            </a:r>
            <a:endParaRPr lang="en-US" sz="1400">
              <a:latin typeface="Arial"/>
              <a:cs typeface="Arial"/>
              <a:sym typeface="Arial"/>
            </a:endParaRPr>
          </a:p>
          <a:p>
            <a:pPr marL="347345" indent="-171450">
              <a:buFont typeface="Arial,Sans-Serif"/>
              <a:buChar char="•"/>
              <a:tabLst>
                <a:tab pos="358775" algn="l"/>
              </a:tabLst>
              <a:defRPr/>
            </a:pPr>
            <a:r>
              <a:rPr lang="fr-FR" sz="1400">
                <a:latin typeface="Arial"/>
                <a:cs typeface="Arial"/>
                <a:sym typeface="Arial"/>
              </a:rPr>
              <a:t>le label chanvre bâtiment.</a:t>
            </a:r>
            <a:endParaRPr lang="en-US" sz="1400">
              <a:latin typeface="Arial"/>
              <a:cs typeface="Arial"/>
              <a:sym typeface="Arial"/>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a:p>
            <a:pPr marL="271145" lvl="1" indent="-9525">
              <a:tabLst>
                <a:tab pos="358775" algn="l"/>
              </a:tabLst>
              <a:defRPr/>
            </a:pPr>
            <a:endParaRPr lang="fr-FR" sz="1100" b="1">
              <a:latin typeface="Calibri" panose="020F0502020204030204" pitchFamily="34" charset="0"/>
              <a:cs typeface="Calibri" panose="020F0502020204030204" pitchFamily="34" charset="0"/>
            </a:endParaRPr>
          </a:p>
        </p:txBody>
      </p:sp>
      <p:pic>
        <p:nvPicPr>
          <p:cNvPr id="1026" name="Picture 2" descr="Image sur Construire en chanvre - Règles professionnelles d'exécution Edition 2012">
            <a:extLst>
              <a:ext uri="{FF2B5EF4-FFF2-40B4-BE49-F238E27FC236}">
                <a16:creationId xmlns:a16="http://schemas.microsoft.com/office/drawing/2014/main" id="{005826EB-0141-42D7-968E-CF884CD7D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5" y="1237966"/>
            <a:ext cx="2025446" cy="19002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bel Granulat Chanvre Bâ ment">
            <a:extLst>
              <a:ext uri="{FF2B5EF4-FFF2-40B4-BE49-F238E27FC236}">
                <a16:creationId xmlns:a16="http://schemas.microsoft.com/office/drawing/2014/main" id="{C1B0FD0A-5211-41ED-ABFD-94D9F387F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5" y="3236613"/>
            <a:ext cx="1878807" cy="187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996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4328122"/>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0"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fr-FR" sz="20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endParaRPr lang="fr-FR" sz="1200" b="1">
              <a:solidFill>
                <a:schemeClr val="tx1"/>
              </a:solidFill>
            </a:endParaRPr>
          </a:p>
        </p:txBody>
      </p:sp>
      <p:sp>
        <p:nvSpPr>
          <p:cNvPr id="2" name="Google Shape;425;p43">
            <a:extLst>
              <a:ext uri="{FF2B5EF4-FFF2-40B4-BE49-F238E27FC236}">
                <a16:creationId xmlns:a16="http://schemas.microsoft.com/office/drawing/2014/main" id="{88FB9D84-3D9B-4146-BB4D-0FA5A3FF537E}"/>
              </a:ext>
            </a:extLst>
          </p:cNvPr>
          <p:cNvSpPr txBox="1">
            <a:spLocks/>
          </p:cNvSpPr>
          <p:nvPr/>
        </p:nvSpPr>
        <p:spPr>
          <a:xfrm>
            <a:off x="2333031" y="1337179"/>
            <a:ext cx="5118228" cy="22423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algn="just">
              <a:spcAft>
                <a:spcPts val="450"/>
              </a:spcAft>
              <a:buFontTx/>
              <a:buChar char="-"/>
            </a:pPr>
            <a:r>
              <a:rPr lang="fr-FR" sz="1400">
                <a:latin typeface="Work Sans SemiBold" panose="00000700000000000000" pitchFamily="50" charset="0"/>
                <a:cs typeface="Leelawadee" panose="020B0502040204020203" pitchFamily="34" charset="-34"/>
              </a:rPr>
              <a:t>Objectif :  </a:t>
            </a:r>
            <a:r>
              <a:rPr lang="fr-FR" sz="1400">
                <a:latin typeface="Arial"/>
                <a:cs typeface="Arial"/>
              </a:rPr>
              <a:t>permettre une massification des matériaux en échappant aux restrictions existant dans les Règles Professionnelles de la construction chanvre (diversification de la ressource, obligation de vérifier le bon fonctionnement de chacune des solutions ...),</a:t>
            </a:r>
          </a:p>
          <a:p>
            <a:pPr algn="just">
              <a:spcAft>
                <a:spcPts val="450"/>
              </a:spcAft>
              <a:buFontTx/>
              <a:buChar char="-"/>
            </a:pPr>
            <a:r>
              <a:rPr lang="fr-FR" sz="1400">
                <a:latin typeface="Work Sans SemiBold" panose="00000700000000000000" pitchFamily="50" charset="0"/>
                <a:cs typeface="Leelawadee" panose="020B0502040204020203" pitchFamily="34" charset="-34"/>
              </a:rPr>
              <a:t>Étape 1 : </a:t>
            </a:r>
            <a:r>
              <a:rPr lang="fr-FR" sz="1400">
                <a:latin typeface="Arial"/>
                <a:cs typeface="Arial"/>
              </a:rPr>
              <a:t>Normalisation des granulats végétaux  (prénorme) : Programme NG2B, </a:t>
            </a:r>
          </a:p>
          <a:p>
            <a:pPr algn="just">
              <a:spcAft>
                <a:spcPts val="450"/>
              </a:spcAft>
              <a:buFontTx/>
              <a:buChar char="-"/>
            </a:pPr>
            <a:r>
              <a:rPr lang="fr-FR" sz="1400" b="1">
                <a:latin typeface="Arial"/>
                <a:cs typeface="Arial"/>
              </a:rPr>
              <a:t>A terme : </a:t>
            </a:r>
            <a:r>
              <a:rPr lang="fr-FR" sz="1400">
                <a:latin typeface="Arial"/>
                <a:cs typeface="Arial"/>
              </a:rPr>
              <a:t>Normalisation des mortiers et bétons (norme produit) et Normalisation de la mise en œuvre (norme d’application DTU ou RAGE)</a:t>
            </a:r>
            <a:endParaRPr lang="fr-FR" sz="1400">
              <a:latin typeface="Work Sans SemiBold" panose="00000700000000000000" pitchFamily="50" charset="0"/>
              <a:cs typeface="Leelawadee" panose="020B0502040204020203" pitchFamily="34" charset="-34"/>
            </a:endParaRPr>
          </a:p>
        </p:txBody>
      </p:sp>
      <p:pic>
        <p:nvPicPr>
          <p:cNvPr id="4" name="Image 3" descr="Une image contenant alimentation, table, différent, gril&#10;&#10;Description générée automatiquement">
            <a:extLst>
              <a:ext uri="{FF2B5EF4-FFF2-40B4-BE49-F238E27FC236}">
                <a16:creationId xmlns:a16="http://schemas.microsoft.com/office/drawing/2014/main" id="{3EA1056E-5F1A-D848-32F2-E55B452B88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13" y="1337179"/>
            <a:ext cx="2254435" cy="2254435"/>
          </a:xfrm>
          <a:prstGeom prst="rect">
            <a:avLst/>
          </a:prstGeom>
        </p:spPr>
      </p:pic>
    </p:spTree>
    <p:extLst>
      <p:ext uri="{BB962C8B-B14F-4D97-AF65-F5344CB8AC3E}">
        <p14:creationId xmlns:p14="http://schemas.microsoft.com/office/powerpoint/2010/main" val="3047592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3" name="Image 2" descr="Une image contenant plante, vert, légume&#10;&#10;Description générée automatiquement">
            <a:extLst>
              <a:ext uri="{FF2B5EF4-FFF2-40B4-BE49-F238E27FC236}">
                <a16:creationId xmlns:a16="http://schemas.microsoft.com/office/drawing/2014/main" id="{30E2B488-1749-402C-97BB-8FCC322F5E07}"/>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3981442" y="0"/>
            <a:ext cx="5162558" cy="5143500"/>
          </a:xfrm>
          <a:prstGeom prst="rect">
            <a:avLst/>
          </a:prstGeom>
        </p:spPr>
      </p:pic>
      <p:sp>
        <p:nvSpPr>
          <p:cNvPr id="573" name="Google Shape;573;p49"/>
          <p:cNvSpPr/>
          <p:nvPr/>
        </p:nvSpPr>
        <p:spPr>
          <a:xfrm rot="5400000">
            <a:off x="1143125" y="228022"/>
            <a:ext cx="3358800" cy="5026500"/>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9"/>
          <p:cNvSpPr txBox="1">
            <a:spLocks noGrp="1"/>
          </p:cNvSpPr>
          <p:nvPr>
            <p:ph type="ctrTitle"/>
          </p:nvPr>
        </p:nvSpPr>
        <p:spPr>
          <a:xfrm>
            <a:off x="309275" y="2393938"/>
            <a:ext cx="3482332" cy="69466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fr-FR" sz="3000">
                <a:solidFill>
                  <a:schemeClr val="lt1"/>
                </a:solidFill>
              </a:rPr>
              <a:t>MERCI DE VOTRE ATTENTION</a:t>
            </a:r>
          </a:p>
        </p:txBody>
      </p:sp>
      <p:sp>
        <p:nvSpPr>
          <p:cNvPr id="20" name="Google Shape;601;p51">
            <a:extLst>
              <a:ext uri="{FF2B5EF4-FFF2-40B4-BE49-F238E27FC236}">
                <a16:creationId xmlns:a16="http://schemas.microsoft.com/office/drawing/2014/main" id="{9DB1B4FF-2644-47B1-A636-66F01E7409DF}"/>
              </a:ext>
            </a:extLst>
          </p:cNvPr>
          <p:cNvSpPr txBox="1">
            <a:spLocks/>
          </p:cNvSpPr>
          <p:nvPr/>
        </p:nvSpPr>
        <p:spPr>
          <a:xfrm>
            <a:off x="7085553" y="4300537"/>
            <a:ext cx="2058447" cy="77221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9pPr>
          </a:lstStyle>
          <a:p>
            <a:pPr marL="0" indent="0">
              <a:spcBef>
                <a:spcPts val="300"/>
              </a:spcBef>
            </a:pPr>
            <a:r>
              <a:rPr lang="en-US" sz="800">
                <a:solidFill>
                  <a:schemeClr val="bg1"/>
                </a:solidFill>
              </a:rPr>
              <a:t>Credit</a:t>
            </a:r>
          </a:p>
          <a:p>
            <a:pPr marL="241300" indent="-203200">
              <a:spcBef>
                <a:spcPts val="300"/>
              </a:spcBef>
              <a:buClr>
                <a:schemeClr val="lt1"/>
              </a:buClr>
              <a:buFont typeface="Catamaran Thin"/>
              <a:buChar char="⎯"/>
            </a:pPr>
            <a:r>
              <a:rPr lang="en-US" sz="800">
                <a:solidFill>
                  <a:schemeClr val="bg1"/>
                </a:solidFill>
              </a:rPr>
              <a:t>Presentation template by </a:t>
            </a:r>
            <a:r>
              <a:rPr lang="en-US" sz="800" err="1">
                <a:solidFill>
                  <a:schemeClr val="bg1"/>
                </a:solidFill>
                <a:highlight>
                  <a:schemeClr val="dk1"/>
                </a:highlight>
                <a:uFill>
                  <a:noFill/>
                </a:uFill>
                <a:hlinkClick r:id="rId4">
                  <a:extLst>
                    <a:ext uri="{A12FA001-AC4F-418D-AE19-62706E023703}">
                      <ahyp:hlinkClr xmlns:ahyp="http://schemas.microsoft.com/office/drawing/2018/hyperlinkcolor" val="tx"/>
                    </a:ext>
                  </a:extLst>
                </a:hlinkClick>
              </a:rPr>
              <a:t>Slidesgo</a:t>
            </a:r>
            <a:endParaRPr lang="en-US" sz="800">
              <a:solidFill>
                <a:schemeClr val="bg1"/>
              </a:solidFill>
              <a:highlight>
                <a:schemeClr val="dk1"/>
              </a:highlight>
            </a:endParaRPr>
          </a:p>
          <a:p>
            <a:pPr marL="241300" indent="-203200">
              <a:buClr>
                <a:schemeClr val="lt1"/>
              </a:buClr>
              <a:buFont typeface="Catamaran Thin"/>
              <a:buChar char="⎯"/>
            </a:pPr>
            <a:r>
              <a:rPr lang="en-US" sz="800">
                <a:solidFill>
                  <a:schemeClr val="bg1"/>
                </a:solidFill>
              </a:rPr>
              <a:t>Icons by </a:t>
            </a:r>
            <a:r>
              <a:rPr lang="en-US" sz="800" err="1">
                <a:solidFill>
                  <a:schemeClr val="bg1"/>
                </a:solidFill>
                <a:highlight>
                  <a:schemeClr val="dk1"/>
                </a:highlight>
                <a:uFill>
                  <a:noFill/>
                </a:uFill>
                <a:hlinkClick r:id="rId5">
                  <a:extLst>
                    <a:ext uri="{A12FA001-AC4F-418D-AE19-62706E023703}">
                      <ahyp:hlinkClr xmlns:ahyp="http://schemas.microsoft.com/office/drawing/2018/hyperlinkcolor" val="tx"/>
                    </a:ext>
                  </a:extLst>
                </a:hlinkClick>
              </a:rPr>
              <a:t>Flaticon</a:t>
            </a:r>
            <a:endParaRPr lang="en-US" sz="800">
              <a:solidFill>
                <a:schemeClr val="bg1"/>
              </a:solidFill>
              <a:highlight>
                <a:schemeClr val="dk1"/>
              </a:highlight>
            </a:endParaRPr>
          </a:p>
          <a:p>
            <a:pPr marL="241300" indent="-203200">
              <a:buClr>
                <a:schemeClr val="lt1"/>
              </a:buClr>
              <a:buFont typeface="Catamaran Thin"/>
              <a:buChar char="⎯"/>
            </a:pPr>
            <a:r>
              <a:rPr lang="en-US" sz="800">
                <a:solidFill>
                  <a:schemeClr val="bg1"/>
                </a:solidFill>
              </a:rPr>
              <a:t>Infographics by </a:t>
            </a:r>
            <a:r>
              <a:rPr lang="en-US" sz="800" err="1">
                <a:solidFill>
                  <a:schemeClr val="bg1"/>
                </a:solidFill>
                <a:highlight>
                  <a:schemeClr val="dk1"/>
                </a:highlight>
                <a:uFill>
                  <a:noFill/>
                </a:uFill>
                <a:hlinkClick r:id="rId6">
                  <a:extLst>
                    <a:ext uri="{A12FA001-AC4F-418D-AE19-62706E023703}">
                      <ahyp:hlinkClr xmlns:ahyp="http://schemas.microsoft.com/office/drawing/2018/hyperlinkcolor" val="tx"/>
                    </a:ext>
                  </a:extLst>
                </a:hlinkClick>
              </a:rPr>
              <a:t>Freepik</a:t>
            </a:r>
            <a:endParaRPr lang="en-US" sz="800">
              <a:solidFill>
                <a:schemeClr val="bg1"/>
              </a:solidFill>
              <a:highlight>
                <a:schemeClr val="dk1"/>
              </a:highlight>
            </a:endParaRPr>
          </a:p>
          <a:p>
            <a:pPr marL="241300" indent="-203200">
              <a:buClr>
                <a:schemeClr val="lt1"/>
              </a:buClr>
              <a:buFont typeface="Catamaran Thin"/>
              <a:buChar char="⎯"/>
            </a:pPr>
            <a:r>
              <a:rPr lang="en-US" sz="800">
                <a:solidFill>
                  <a:schemeClr val="bg1"/>
                </a:solidFill>
              </a:rPr>
              <a:t>Images created by </a:t>
            </a:r>
            <a:r>
              <a:rPr lang="en-US" sz="800" err="1">
                <a:solidFill>
                  <a:schemeClr val="bg1"/>
                </a:solidFill>
                <a:highlight>
                  <a:schemeClr val="dk1"/>
                </a:highlight>
                <a:uFill>
                  <a:noFill/>
                </a:uFill>
                <a:hlinkClick r:id="rId6">
                  <a:extLst>
                    <a:ext uri="{A12FA001-AC4F-418D-AE19-62706E023703}">
                      <ahyp:hlinkClr xmlns:ahyp="http://schemas.microsoft.com/office/drawing/2018/hyperlinkcolor" val="tx"/>
                    </a:ext>
                  </a:extLst>
                </a:hlinkClick>
              </a:rPr>
              <a:t>Freepik</a:t>
            </a:r>
            <a:endParaRPr lang="en-US" sz="800">
              <a:solidFill>
                <a:schemeClr val="bg1"/>
              </a:solidFill>
            </a:endParaRPr>
          </a:p>
        </p:txBody>
      </p:sp>
    </p:spTree>
    <p:extLst>
      <p:ext uri="{BB962C8B-B14F-4D97-AF65-F5344CB8AC3E}">
        <p14:creationId xmlns:p14="http://schemas.microsoft.com/office/powerpoint/2010/main" val="2784869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28860"/>
            <a:ext cx="5538614" cy="4027060"/>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2" y="501549"/>
            <a:ext cx="4599281"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09" y="587580"/>
            <a:ext cx="4599281" cy="447539"/>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fr-FR" sz="1800">
                <a:solidFill>
                  <a:schemeClr val="lt1"/>
                </a:solidFill>
              </a:rPr>
              <a:t>Carte d’identité des granulats végétaux</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226133" y="1719526"/>
            <a:ext cx="5752410" cy="29922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6212" indent="0">
              <a:spcAft>
                <a:spcPts val="0"/>
              </a:spcAft>
              <a:buClr>
                <a:schemeClr val="tx1"/>
              </a:buClr>
            </a:pPr>
            <a:r>
              <a:rPr lang="fr-FR" sz="3600" b="1">
                <a:latin typeface="Livvic"/>
                <a:sym typeface="Livvic"/>
              </a:rPr>
              <a:t>Anissa BEN YAHMED</a:t>
            </a:r>
          </a:p>
          <a:p>
            <a:pPr marL="176212" indent="0">
              <a:spcAft>
                <a:spcPts val="0"/>
              </a:spcAft>
              <a:buClr>
                <a:schemeClr val="tx1"/>
              </a:buClr>
            </a:pPr>
            <a:r>
              <a:rPr lang="fr-FR" sz="1800" b="1">
                <a:latin typeface="Livvic"/>
              </a:rPr>
              <a:t>Responsable d'études "Performance des bâtiments et matériaux au CEREMA</a:t>
            </a:r>
          </a:p>
          <a:p>
            <a:pPr marL="176212" indent="0">
              <a:buClr>
                <a:schemeClr val="tx1"/>
              </a:buClr>
            </a:pPr>
            <a:r>
              <a:rPr lang="fr-FR" sz="3600" b="1">
                <a:latin typeface="Livvic"/>
                <a:sym typeface="Livvic"/>
              </a:rPr>
              <a:t>Stéphane HANS</a:t>
            </a:r>
          </a:p>
          <a:p>
            <a:pPr marL="176212" indent="0">
              <a:spcAft>
                <a:spcPts val="0"/>
              </a:spcAft>
              <a:buClr>
                <a:schemeClr val="tx1"/>
              </a:buClr>
            </a:pPr>
            <a:r>
              <a:rPr lang="fr-FR" sz="1800" b="1">
                <a:latin typeface="Livvic"/>
                <a:sym typeface="Livvic"/>
              </a:rPr>
              <a:t>Enseignant- chercheur à l’ENTPE</a:t>
            </a:r>
          </a:p>
          <a:p>
            <a:pPr marL="176212" indent="0">
              <a:buClr>
                <a:schemeClr val="tx1"/>
              </a:buClr>
            </a:pPr>
            <a:r>
              <a:rPr lang="fr-FR" sz="3600" b="1" err="1">
                <a:latin typeface="Livvic"/>
                <a:sym typeface="Livvic"/>
              </a:rPr>
              <a:t>Boubker</a:t>
            </a:r>
            <a:r>
              <a:rPr lang="fr-FR" sz="3600" b="1">
                <a:latin typeface="Livvic"/>
                <a:sym typeface="Livvic"/>
              </a:rPr>
              <a:t> LAIDOUDI</a:t>
            </a:r>
          </a:p>
          <a:p>
            <a:pPr marL="176212" indent="0">
              <a:buClr>
                <a:schemeClr val="tx1"/>
              </a:buClr>
            </a:pPr>
            <a:r>
              <a:rPr lang="fr-FR" sz="1800" b="1">
                <a:latin typeface="Livvic"/>
              </a:rPr>
              <a:t>Responsable R&amp;D et Essais Bâtiment chez FRD-CODEM</a:t>
            </a:r>
            <a:endParaRPr lang="fr-FR" sz="1800" b="1">
              <a:latin typeface="Livvic"/>
              <a:sym typeface="Livvic"/>
            </a:endParaRPr>
          </a:p>
          <a:p>
            <a:pPr marL="176212" indent="0">
              <a:spcAft>
                <a:spcPts val="0"/>
              </a:spcAft>
              <a:buClr>
                <a:schemeClr val="tx1"/>
              </a:buClr>
            </a:pPr>
            <a:endParaRPr lang="fr-FR" sz="1800" b="1">
              <a:latin typeface="Livvic"/>
              <a:sym typeface="Livvic"/>
            </a:endParaRPr>
          </a:p>
          <a:p>
            <a:pPr marL="176212" indent="0">
              <a:spcAft>
                <a:spcPts val="0"/>
              </a:spcAft>
              <a:buClr>
                <a:schemeClr val="tx1"/>
              </a:buClr>
            </a:pPr>
            <a:r>
              <a:rPr lang="fr-FR" sz="3600" b="1">
                <a:latin typeface="Livvic"/>
                <a:sym typeface="Livvic"/>
              </a:rPr>
              <a:t> </a:t>
            </a:r>
            <a:endParaRPr lang="fr-FR" sz="1800" b="1">
              <a:latin typeface="Livvic"/>
              <a:sym typeface="Livvic"/>
            </a:endParaRPr>
          </a:p>
        </p:txBody>
      </p:sp>
    </p:spTree>
    <p:extLst>
      <p:ext uri="{BB962C8B-B14F-4D97-AF65-F5344CB8AC3E}">
        <p14:creationId xmlns:p14="http://schemas.microsoft.com/office/powerpoint/2010/main" val="2085591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3" name="Image 2" descr="Une image contenant alimentation, gril, plusieurs, différent&#10;&#10;Description générée automatiquement">
            <a:extLst>
              <a:ext uri="{FF2B5EF4-FFF2-40B4-BE49-F238E27FC236}">
                <a16:creationId xmlns:a16="http://schemas.microsoft.com/office/drawing/2014/main" id="{AD8B267A-43BD-4C33-B546-0AE3C5937D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39"/>
          <a:stretch/>
        </p:blipFill>
        <p:spPr>
          <a:xfrm>
            <a:off x="0" y="0"/>
            <a:ext cx="9260114" cy="5143500"/>
          </a:xfrm>
          <a:prstGeom prst="rect">
            <a:avLst/>
          </a:prstGeom>
        </p:spPr>
      </p:pic>
      <p:sp>
        <p:nvSpPr>
          <p:cNvPr id="237" name="Google Shape;237;p34"/>
          <p:cNvSpPr/>
          <p:nvPr/>
        </p:nvSpPr>
        <p:spPr>
          <a:xfrm rot="16200000" flipH="1">
            <a:off x="2578781" y="-602943"/>
            <a:ext cx="3970562" cy="6174875"/>
          </a:xfrm>
          <a:prstGeom prst="rect">
            <a:avLst/>
          </a:prstGeom>
          <a:gradFill>
            <a:gsLst>
              <a:gs pos="0">
                <a:srgbClr val="908269">
                  <a:alpha val="49019"/>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34"/>
          <p:cNvSpPr txBox="1">
            <a:spLocks noGrp="1"/>
          </p:cNvSpPr>
          <p:nvPr>
            <p:ph type="title"/>
          </p:nvPr>
        </p:nvSpPr>
        <p:spPr>
          <a:xfrm>
            <a:off x="1914948" y="1282817"/>
            <a:ext cx="5512538" cy="2401146"/>
          </a:xfrm>
          <a:prstGeom prst="rect">
            <a:avLst/>
          </a:prstGeom>
        </p:spPr>
        <p:txBody>
          <a:bodyPr spcFirstLastPara="1" wrap="square" lIns="91425" tIns="91425" rIns="91425" bIns="91425" anchor="ctr" anchorCtr="0">
            <a:noAutofit/>
          </a:bodyPr>
          <a:lstStyle/>
          <a:p>
            <a:r>
              <a:rPr lang="fr-FR" dirty="0">
                <a:solidFill>
                  <a:schemeClr val="lt1"/>
                </a:solidFill>
                <a:effectLst>
                  <a:outerShdw blurRad="38100" dist="38100" dir="2700000" algn="tl">
                    <a:srgbClr val="000000">
                      <a:alpha val="43137"/>
                    </a:srgbClr>
                  </a:outerShdw>
                </a:effectLst>
              </a:rPr>
              <a:t>Carte d’identité des granulats végétaux et protocoles de mesures associés</a:t>
            </a:r>
            <a:endParaRPr lang="fr-FR" dirty="0">
              <a:solidFill>
                <a:schemeClr val="lt1"/>
              </a:solidFill>
              <a:effectLst>
                <a:outerShdw blurRad="38100" dist="38100" dir="2700000" algn="tl">
                  <a:srgbClr val="000000">
                    <a:alpha val="43137"/>
                  </a:srgbClr>
                </a:outerShdw>
              </a:effectLst>
              <a:cs typeface="Calibri"/>
            </a:endParaRPr>
          </a:p>
        </p:txBody>
      </p:sp>
      <p:sp>
        <p:nvSpPr>
          <p:cNvPr id="239" name="Google Shape;239;p34"/>
          <p:cNvSpPr/>
          <p:nvPr/>
        </p:nvSpPr>
        <p:spPr>
          <a:xfrm rot="-5400000" flipH="1">
            <a:off x="593250" y="3993775"/>
            <a:ext cx="556500" cy="1743000"/>
          </a:xfrm>
          <a:prstGeom prst="rect">
            <a:avLst/>
          </a:prstGeom>
          <a:gradFill>
            <a:gsLst>
              <a:gs pos="0">
                <a:srgbClr val="908269">
                  <a:alpha val="49019"/>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34"/>
          <p:cNvSpPr/>
          <p:nvPr/>
        </p:nvSpPr>
        <p:spPr>
          <a:xfrm rot="-5400000" flipH="1">
            <a:off x="8279175" y="74250"/>
            <a:ext cx="939000" cy="790500"/>
          </a:xfrm>
          <a:prstGeom prst="rect">
            <a:avLst/>
          </a:prstGeom>
          <a:gradFill>
            <a:gsLst>
              <a:gs pos="0">
                <a:srgbClr val="908269">
                  <a:alpha val="49019"/>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38;p34">
            <a:extLst>
              <a:ext uri="{FF2B5EF4-FFF2-40B4-BE49-F238E27FC236}">
                <a16:creationId xmlns:a16="http://schemas.microsoft.com/office/drawing/2014/main" id="{F054E7AD-8E06-4C5B-A822-F3581AAE0246}"/>
              </a:ext>
            </a:extLst>
          </p:cNvPr>
          <p:cNvSpPr txBox="1">
            <a:spLocks/>
          </p:cNvSpPr>
          <p:nvPr/>
        </p:nvSpPr>
        <p:spPr>
          <a:xfrm>
            <a:off x="4159250" y="4765265"/>
            <a:ext cx="5244404" cy="274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2pPr>
            <a:lvl3pPr marR="0" lvl="2"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3pPr>
            <a:lvl4pPr marR="0" lvl="3"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4pPr>
            <a:lvl5pPr marR="0" lvl="4"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5pPr>
            <a:lvl6pPr marR="0" lvl="5"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6pPr>
            <a:lvl7pPr marR="0" lvl="6"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7pPr>
            <a:lvl8pPr marR="0" lvl="7"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8pPr>
            <a:lvl9pPr marR="0" lvl="8"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9pPr>
          </a:lstStyle>
          <a:p>
            <a:pPr marL="0" marR="0" lvl="0" indent="0" algn="l" defTabSz="914400" rtl="0" eaLnBrk="1" fontAlgn="auto" latinLnBrk="0" hangingPunct="1">
              <a:lnSpc>
                <a:spcPct val="100000"/>
              </a:lnSpc>
              <a:spcBef>
                <a:spcPts val="0"/>
              </a:spcBef>
              <a:spcAft>
                <a:spcPts val="0"/>
              </a:spcAft>
              <a:buClr>
                <a:srgbClr val="434343"/>
              </a:buClr>
              <a:buSzPts val="2800"/>
              <a:buFont typeface="Livvic"/>
              <a:buNone/>
              <a:tabLst/>
              <a:defRPr/>
            </a:pPr>
            <a:br>
              <a:rPr kumimoji="0" lang="fr-FR" sz="3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Livvic"/>
                <a:sym typeface="Livvic"/>
              </a:rPr>
            </a:br>
            <a:endParaRPr kumimoji="0" lang="fr-FR" sz="3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Livvic"/>
              <a:sym typeface="Livvic"/>
            </a:endParaRPr>
          </a:p>
        </p:txBody>
      </p:sp>
    </p:spTree>
    <p:extLst>
      <p:ext uri="{BB962C8B-B14F-4D97-AF65-F5344CB8AC3E}">
        <p14:creationId xmlns:p14="http://schemas.microsoft.com/office/powerpoint/2010/main" val="876785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3899466"/>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222995" y="1178171"/>
            <a:ext cx="5752409" cy="30485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347662" indent="-171450" algn="just">
              <a:spcAft>
                <a:spcPts val="0"/>
              </a:spcAft>
              <a:buClr>
                <a:schemeClr val="tx1"/>
              </a:buClr>
            </a:pPr>
            <a:endParaRPr lang="fr-FR" sz="1100" dirty="0">
              <a:latin typeface="Calibri" panose="020F0502020204030204" pitchFamily="34" charset="0"/>
              <a:ea typeface="Times New Roman" panose="02020603050405020304" pitchFamily="18" charset="0"/>
            </a:endParaRPr>
          </a:p>
          <a:p>
            <a:pPr marL="347662" indent="-171450" algn="just">
              <a:spcAft>
                <a:spcPts val="0"/>
              </a:spcAft>
              <a:buClr>
                <a:schemeClr val="tx1"/>
              </a:buClr>
            </a:pPr>
            <a:r>
              <a:rPr lang="fr-FR" sz="1100" b="1" dirty="0">
                <a:latin typeface="Calibri" panose="020F0502020204030204" pitchFamily="34" charset="0"/>
                <a:ea typeface="Times New Roman" panose="02020603050405020304" pitchFamily="18" charset="0"/>
              </a:rPr>
              <a:t>1 référentiel commun de caractérisation des granulats végétaux : </a:t>
            </a:r>
          </a:p>
          <a:p>
            <a:pPr marL="804862" lvl="1" indent="-171450" algn="just">
              <a:buClr>
                <a:schemeClr val="tx1"/>
              </a:buClr>
              <a:buFont typeface="Arial" panose="020B0604020202020204" pitchFamily="34" charset="0"/>
              <a:buChar char="•"/>
            </a:pPr>
            <a:r>
              <a:rPr lang="fr-FR" sz="1100" dirty="0">
                <a:latin typeface="Calibri" panose="020F0502020204030204" pitchFamily="34" charset="0"/>
                <a:ea typeface="Times New Roman" panose="02020603050405020304" pitchFamily="18" charset="0"/>
              </a:rPr>
              <a:t>Les producteurs de granulats végétaux</a:t>
            </a:r>
          </a:p>
          <a:p>
            <a:pPr marL="804862" lvl="1" indent="-171450" algn="just">
              <a:buClr>
                <a:schemeClr val="tx1"/>
              </a:buClr>
              <a:buFont typeface="Arial" panose="020B0604020202020204" pitchFamily="34" charset="0"/>
              <a:buChar char="•"/>
            </a:pPr>
            <a:r>
              <a:rPr lang="fr-FR" sz="1100" dirty="0">
                <a:latin typeface="Calibri" panose="020F0502020204030204" pitchFamily="34" charset="0"/>
                <a:ea typeface="Times New Roman" panose="02020603050405020304" pitchFamily="18" charset="0"/>
              </a:rPr>
              <a:t>Les producteurs de liants</a:t>
            </a:r>
          </a:p>
          <a:p>
            <a:pPr marL="804862" lvl="1" indent="-171450" algn="just">
              <a:buClr>
                <a:schemeClr val="tx1"/>
              </a:buClr>
            </a:pPr>
            <a:endParaRPr lang="fr-FR" sz="1100" dirty="0">
              <a:latin typeface="Calibri" panose="020F0502020204030204" pitchFamily="34" charset="0"/>
              <a:ea typeface="Times New Roman" panose="02020603050405020304" pitchFamily="18" charset="0"/>
            </a:endParaRPr>
          </a:p>
          <a:p>
            <a:pPr marL="804862" lvl="1" indent="-171450" algn="just">
              <a:buClr>
                <a:schemeClr val="tx1"/>
              </a:buClr>
            </a:pPr>
            <a:endParaRPr lang="fr-FR" sz="1100" dirty="0">
              <a:latin typeface="Calibri" panose="020F0502020204030204" pitchFamily="34" charset="0"/>
              <a:ea typeface="Times New Roman" panose="02020603050405020304" pitchFamily="18" charset="0"/>
            </a:endParaRPr>
          </a:p>
          <a:p>
            <a:pPr marL="804862" lvl="1" indent="-171450" algn="just">
              <a:buClr>
                <a:schemeClr val="tx1"/>
              </a:buClr>
            </a:pPr>
            <a:endParaRPr lang="fr-FR" sz="1100" dirty="0">
              <a:latin typeface="Calibri" panose="020F0502020204030204" pitchFamily="34" charset="0"/>
              <a:ea typeface="Times New Roman" panose="02020603050405020304" pitchFamily="18" charset="0"/>
            </a:endParaRPr>
          </a:p>
          <a:p>
            <a:pPr marL="347662" indent="-171450" algn="ctr">
              <a:buClr>
                <a:schemeClr val="tx1"/>
              </a:buClr>
            </a:pPr>
            <a:r>
              <a:rPr lang="fr-FR" sz="1100" b="1" dirty="0">
                <a:solidFill>
                  <a:schemeClr val="accent4">
                    <a:lumMod val="50000"/>
                  </a:schemeClr>
                </a:solidFill>
                <a:latin typeface="Calibri" panose="020F0502020204030204" pitchFamily="34" charset="0"/>
                <a:ea typeface="Times New Roman" panose="02020603050405020304" pitchFamily="18" charset="0"/>
              </a:rPr>
              <a:t>Caractéristiques stables et maîtrisées des granulats végétaux</a:t>
            </a:r>
            <a:br>
              <a:rPr lang="fr-FR" sz="1100" dirty="0">
                <a:latin typeface="Calibri" panose="020F0502020204030204" pitchFamily="34" charset="0"/>
                <a:ea typeface="Times New Roman" panose="02020603050405020304" pitchFamily="18" charset="0"/>
              </a:rPr>
            </a:br>
            <a:endParaRPr lang="fr-FR" sz="1100" dirty="0">
              <a:latin typeface="Calibri" panose="020F0502020204030204" pitchFamily="34" charset="0"/>
              <a:ea typeface="Times New Roman" panose="02020603050405020304" pitchFamily="18" charset="0"/>
            </a:endParaRPr>
          </a:p>
          <a:p>
            <a:pPr marL="347662" indent="-171450" algn="ctr">
              <a:buClr>
                <a:schemeClr val="tx1"/>
              </a:buClr>
            </a:pPr>
            <a:endParaRPr lang="fr-FR" sz="1100" dirty="0">
              <a:latin typeface="Calibri" panose="020F0502020204030204" pitchFamily="34" charset="0"/>
              <a:ea typeface="Times New Roman" panose="02020603050405020304" pitchFamily="18" charset="0"/>
            </a:endParaRPr>
          </a:p>
          <a:p>
            <a:pPr marL="347662" indent="-171450" algn="ctr">
              <a:buClr>
                <a:schemeClr val="tx1"/>
              </a:buClr>
            </a:pPr>
            <a:endParaRPr lang="fr-FR" sz="1100" dirty="0">
              <a:latin typeface="Calibri" panose="020F0502020204030204" pitchFamily="34" charset="0"/>
              <a:ea typeface="Times New Roman" panose="02020603050405020304" pitchFamily="18" charset="0"/>
            </a:endParaRPr>
          </a:p>
          <a:p>
            <a:pPr marL="347662" indent="-171450" algn="ctr">
              <a:buClr>
                <a:schemeClr val="tx1"/>
              </a:buClr>
            </a:pPr>
            <a:endParaRPr lang="fr-FR" sz="1100" dirty="0">
              <a:latin typeface="Calibri" panose="020F0502020204030204" pitchFamily="34" charset="0"/>
              <a:ea typeface="Times New Roman" panose="02020603050405020304" pitchFamily="18" charset="0"/>
            </a:endParaRPr>
          </a:p>
          <a:p>
            <a:pPr marL="347662" indent="-171450" algn="ctr">
              <a:buClr>
                <a:schemeClr val="tx1"/>
              </a:buClr>
            </a:pPr>
            <a:r>
              <a:rPr lang="fr-FR" sz="1100" b="1" dirty="0">
                <a:solidFill>
                  <a:schemeClr val="accent4">
                    <a:lumMod val="50000"/>
                  </a:schemeClr>
                </a:solidFill>
                <a:latin typeface="Calibri" panose="020F0502020204030204" pitchFamily="34" charset="0"/>
                <a:ea typeface="Times New Roman" panose="02020603050405020304" pitchFamily="18" charset="0"/>
              </a:rPr>
              <a:t>Performances stables et maîtrisées des bétons de granulats végétaux</a:t>
            </a:r>
          </a:p>
          <a:p>
            <a:pPr marL="804862" lvl="1" indent="-171450" algn="just">
              <a:buClr>
                <a:schemeClr val="tx1"/>
              </a:buClr>
            </a:pPr>
            <a:endParaRPr lang="fr-FR" sz="1100" dirty="0">
              <a:latin typeface="Calibri" panose="020F0502020204030204" pitchFamily="34" charset="0"/>
              <a:ea typeface="Times New Roman" panose="02020603050405020304" pitchFamily="18" charset="0"/>
            </a:endParaRPr>
          </a:p>
          <a:p>
            <a:pPr marL="804862" lvl="1" indent="-171450" algn="just">
              <a:buClr>
                <a:schemeClr val="tx1"/>
              </a:buClr>
            </a:pPr>
            <a:endParaRPr lang="fr-FR" sz="1100" b="1" dirty="0">
              <a:effectLst/>
              <a:latin typeface="Calibri" panose="020F0502020204030204" pitchFamily="34" charset="0"/>
              <a:ea typeface="Times New Roman" panose="02020603050405020304" pitchFamily="18" charset="0"/>
            </a:endParaRPr>
          </a:p>
          <a:p>
            <a:pPr marL="347662" indent="-171450" algn="just">
              <a:spcAft>
                <a:spcPts val="0"/>
              </a:spcAft>
              <a:buClr>
                <a:schemeClr val="tx1"/>
              </a:buClr>
              <a:buFont typeface="Arial" panose="020B0604020202020204" pitchFamily="34" charset="0"/>
              <a:buChar char="•"/>
            </a:pPr>
            <a:endParaRPr lang="fr-FR" sz="1100" dirty="0">
              <a:effectLst/>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dirty="0">
              <a:effectLst/>
              <a:latin typeface="Calibri" panose="020F0502020204030204" pitchFamily="34" charset="0"/>
              <a:ea typeface="Times New Roman" panose="02020603050405020304" pitchFamily="18" charset="0"/>
            </a:endParaRP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LES OBJECTIFS</a:t>
            </a:r>
          </a:p>
        </p:txBody>
      </p:sp>
      <p:sp>
        <p:nvSpPr>
          <p:cNvPr id="8" name="Flèche vers le bas 7"/>
          <p:cNvSpPr/>
          <p:nvPr/>
        </p:nvSpPr>
        <p:spPr>
          <a:xfrm>
            <a:off x="5136205" y="2782114"/>
            <a:ext cx="64850" cy="3631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98843" y="2373551"/>
            <a:ext cx="4656306" cy="31128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921541" y="3226342"/>
            <a:ext cx="4656306" cy="311285"/>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2107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4180698"/>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235965" y="1262476"/>
            <a:ext cx="5752409" cy="30485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347345" indent="-171450" algn="just">
              <a:buClr>
                <a:schemeClr val="tx1"/>
              </a:buClr>
            </a:pPr>
            <a:r>
              <a:rPr lang="fr-FR" sz="1200" b="1" dirty="0">
                <a:latin typeface="Calibri"/>
                <a:ea typeface="Times New Roman" panose="02020603050405020304" pitchFamily="18" charset="0"/>
              </a:rPr>
              <a:t>Sélectionnées  par le Comité Scientifique et Technique de NG2B</a:t>
            </a:r>
            <a:endParaRPr lang="en-US" dirty="0">
              <a:latin typeface="Calibri"/>
            </a:endParaRPr>
          </a:p>
          <a:p>
            <a:pPr marL="347345" indent="-171450" algn="just">
              <a:buClr>
                <a:schemeClr val="tx1"/>
              </a:buClr>
            </a:pPr>
            <a:r>
              <a:rPr lang="fr-FR" sz="1200" b="1" dirty="0">
                <a:latin typeface="Calibri" panose="020F0502020204030204" pitchFamily="34" charset="0"/>
                <a:ea typeface="Times New Roman" panose="02020603050405020304" pitchFamily="18" charset="0"/>
              </a:rPr>
              <a:t>6 </a:t>
            </a:r>
            <a:r>
              <a:rPr lang="fr-FR" sz="1200" b="1" dirty="0">
                <a:effectLst/>
                <a:latin typeface="Calibri" panose="020F0502020204030204" pitchFamily="34" charset="0"/>
                <a:ea typeface="Times New Roman" panose="02020603050405020304" pitchFamily="18" charset="0"/>
              </a:rPr>
              <a:t>caractéristiques physiques clefs :</a:t>
            </a:r>
          </a:p>
          <a:p>
            <a:pPr marL="347345" indent="-171450" algn="just">
              <a:buClr>
                <a:schemeClr val="tx1"/>
              </a:buClr>
            </a:pPr>
            <a:endParaRPr lang="fr-FR" sz="1100" b="1" dirty="0">
              <a:effectLst/>
              <a:latin typeface="Calibri" panose="020F0502020204030204" pitchFamily="34" charset="0"/>
              <a:ea typeface="Times New Roman" panose="02020603050405020304" pitchFamily="18" charset="0"/>
            </a:endParaRPr>
          </a:p>
          <a:p>
            <a:pPr marL="804545" lvl="1" indent="-171450" algn="just">
              <a:buClr>
                <a:schemeClr val="tx1"/>
              </a:buClr>
              <a:buFont typeface="Arial" panose="020B0604020202020204" pitchFamily="34" charset="0"/>
              <a:buChar char="•"/>
            </a:pPr>
            <a:r>
              <a:rPr lang="fr-FR" sz="1100" b="1" dirty="0">
                <a:latin typeface="Calibri" panose="020F0502020204030204" pitchFamily="34" charset="0"/>
                <a:ea typeface="Times New Roman" panose="02020603050405020304" pitchFamily="18" charset="0"/>
              </a:rPr>
              <a:t>La teneur en eau </a:t>
            </a:r>
          </a:p>
          <a:p>
            <a:pPr marL="804545" lvl="1" indent="-171450" algn="just">
              <a:buClr>
                <a:schemeClr val="tx1"/>
              </a:buClr>
            </a:pPr>
            <a:r>
              <a:rPr lang="fr-FR" sz="1100" b="1" dirty="0">
                <a:latin typeface="Calibri" panose="020F0502020204030204" pitchFamily="34" charset="0"/>
                <a:ea typeface="Times New Roman" panose="02020603050405020304" pitchFamily="18" charset="0"/>
              </a:rPr>
              <a:t>      </a:t>
            </a:r>
            <a:r>
              <a:rPr lang="fr-FR" sz="1100" i="1" dirty="0">
                <a:solidFill>
                  <a:schemeClr val="accent2">
                    <a:lumMod val="75000"/>
                    <a:lumOff val="25000"/>
                  </a:schemeClr>
                </a:solidFill>
                <a:latin typeface="Calibri" panose="020F0502020204030204" pitchFamily="34" charset="0"/>
                <a:ea typeface="Times New Roman" panose="02020603050405020304" pitchFamily="18" charset="0"/>
              </a:rPr>
              <a:t>Conservation des propriétés des granulats dans le temps (biodégradabilité)</a:t>
            </a:r>
          </a:p>
          <a:p>
            <a:pPr marL="804545" lvl="1" indent="-171450" algn="just">
              <a:buClr>
                <a:schemeClr val="tx1"/>
              </a:buClr>
            </a:pPr>
            <a:endParaRPr lang="fr-FR" sz="1100" b="1" dirty="0">
              <a:latin typeface="Calibri" panose="020F0502020204030204" pitchFamily="34" charset="0"/>
              <a:ea typeface="Times New Roman" panose="02020603050405020304" pitchFamily="18" charset="0"/>
            </a:endParaRPr>
          </a:p>
          <a:p>
            <a:pPr marL="804545" lvl="1" indent="-171450" algn="just">
              <a:buClr>
                <a:schemeClr val="tx1"/>
              </a:buClr>
              <a:buFont typeface="Arial" panose="020B0604020202020204" pitchFamily="34" charset="0"/>
              <a:buChar char="•"/>
            </a:pPr>
            <a:r>
              <a:rPr lang="fr-FR" sz="1100" b="1" dirty="0">
                <a:latin typeface="Calibri" panose="020F0502020204030204" pitchFamily="34" charset="0"/>
                <a:ea typeface="Times New Roman" panose="02020603050405020304" pitchFamily="18" charset="0"/>
              </a:rPr>
              <a:t>La granularité (dimensions des particules)</a:t>
            </a:r>
          </a:p>
          <a:p>
            <a:pPr marL="804545" lvl="1" indent="-171450" algn="just">
              <a:buClr>
                <a:schemeClr val="tx1"/>
              </a:buClr>
            </a:pPr>
            <a:r>
              <a:rPr lang="fr-FR" sz="1100" dirty="0">
                <a:latin typeface="Calibri" panose="020F0502020204030204" pitchFamily="34" charset="0"/>
                <a:ea typeface="Times New Roman" panose="02020603050405020304" pitchFamily="18" charset="0"/>
              </a:rPr>
              <a:t>     </a:t>
            </a:r>
            <a:r>
              <a:rPr lang="fr-FR" sz="1100" i="1" dirty="0">
                <a:solidFill>
                  <a:schemeClr val="accent2">
                    <a:lumMod val="75000"/>
                    <a:lumOff val="25000"/>
                  </a:schemeClr>
                </a:solidFill>
                <a:latin typeface="Calibri" panose="020F0502020204030204" pitchFamily="34" charset="0"/>
                <a:ea typeface="Times New Roman" panose="02020603050405020304" pitchFamily="18" charset="0"/>
              </a:rPr>
              <a:t>Gamme d’utilisation (enduits, mortier ou béton)</a:t>
            </a:r>
          </a:p>
          <a:p>
            <a:pPr marL="804545" lvl="1" indent="-171450" algn="just">
              <a:buClr>
                <a:schemeClr val="tx1"/>
              </a:buClr>
            </a:pPr>
            <a:endParaRPr lang="fr-FR" sz="1100" b="1" dirty="0">
              <a:latin typeface="Calibri" panose="020F0502020204030204" pitchFamily="34" charset="0"/>
              <a:ea typeface="Times New Roman" panose="02020603050405020304" pitchFamily="18" charset="0"/>
            </a:endParaRPr>
          </a:p>
          <a:p>
            <a:pPr marL="804545" lvl="1" indent="-171450" algn="just">
              <a:buClr>
                <a:schemeClr val="tx1"/>
              </a:buClr>
              <a:buFont typeface="Arial" panose="020B0604020202020204" pitchFamily="34" charset="0"/>
              <a:buChar char="•"/>
            </a:pPr>
            <a:r>
              <a:rPr lang="fr-FR" sz="1100" b="1" dirty="0">
                <a:latin typeface="Calibri" panose="020F0502020204030204" pitchFamily="34" charset="0"/>
                <a:ea typeface="Times New Roman" panose="02020603050405020304" pitchFamily="18" charset="0"/>
              </a:rPr>
              <a:t>Le taux de fines/poussières</a:t>
            </a:r>
          </a:p>
          <a:p>
            <a:pPr marL="804545" lvl="1" indent="-171450" algn="just">
              <a:buClr>
                <a:schemeClr val="tx1"/>
              </a:buClr>
              <a:buFont typeface="Arial" panose="020B0604020202020204" pitchFamily="34" charset="0"/>
              <a:buChar char="•"/>
            </a:pPr>
            <a:r>
              <a:rPr lang="fr-FR" sz="1100" b="1" dirty="0">
                <a:latin typeface="Calibri" panose="020F0502020204030204" pitchFamily="34" charset="0"/>
                <a:ea typeface="Times New Roman" panose="02020603050405020304" pitchFamily="18" charset="0"/>
              </a:rPr>
              <a:t>Le taux de fibres			</a:t>
            </a:r>
          </a:p>
          <a:p>
            <a:pPr marL="804545" lvl="1" indent="-171450" algn="just">
              <a:buClr>
                <a:schemeClr val="tx1"/>
              </a:buClr>
              <a:buFont typeface="Arial" panose="020B0604020202020204" pitchFamily="34" charset="0"/>
              <a:buChar char="•"/>
            </a:pPr>
            <a:r>
              <a:rPr lang="fr-FR" sz="1100" b="1" dirty="0">
                <a:latin typeface="Calibri" panose="020F0502020204030204" pitchFamily="34" charset="0"/>
                <a:ea typeface="Times New Roman" panose="02020603050405020304" pitchFamily="18" charset="0"/>
              </a:rPr>
              <a:t>Le taux d’absorption d’eau liquide</a:t>
            </a:r>
          </a:p>
          <a:p>
            <a:pPr marL="804545" lvl="1" indent="-171450" algn="just">
              <a:buClr>
                <a:schemeClr val="tx1"/>
              </a:buClr>
            </a:pPr>
            <a:endParaRPr lang="fr-FR" sz="1100" b="1" dirty="0">
              <a:latin typeface="Calibri" panose="020F0502020204030204" pitchFamily="34" charset="0"/>
              <a:ea typeface="Times New Roman" panose="02020603050405020304" pitchFamily="18" charset="0"/>
            </a:endParaRPr>
          </a:p>
          <a:p>
            <a:pPr marL="804545" lvl="1" indent="-171450" algn="just">
              <a:buClr>
                <a:schemeClr val="tx1"/>
              </a:buClr>
            </a:pPr>
            <a:endParaRPr lang="fr-FR" sz="1100" b="1" dirty="0">
              <a:latin typeface="Calibri" panose="020F0502020204030204" pitchFamily="34" charset="0"/>
              <a:ea typeface="Times New Roman" panose="02020603050405020304" pitchFamily="18" charset="0"/>
            </a:endParaRPr>
          </a:p>
          <a:p>
            <a:pPr marL="804545" lvl="1" indent="-171450" algn="just">
              <a:buClr>
                <a:schemeClr val="tx1"/>
              </a:buClr>
              <a:buFont typeface="Arial" panose="020B0604020202020204" pitchFamily="34" charset="0"/>
              <a:buChar char="•"/>
            </a:pPr>
            <a:r>
              <a:rPr lang="fr-FR" sz="1100" b="1" dirty="0">
                <a:latin typeface="Calibri" panose="020F0502020204030204" pitchFamily="34" charset="0"/>
                <a:ea typeface="Times New Roman" panose="02020603050405020304" pitchFamily="18" charset="0"/>
              </a:rPr>
              <a:t>La masse volumique apparente</a:t>
            </a:r>
          </a:p>
          <a:p>
            <a:pPr marL="347345" indent="-171450" algn="just">
              <a:spcAft>
                <a:spcPts val="0"/>
              </a:spcAft>
              <a:buClr>
                <a:schemeClr val="tx1"/>
              </a:buClr>
            </a:pPr>
            <a:endParaRPr lang="fr-FR" sz="1100" dirty="0">
              <a:effectLst/>
              <a:latin typeface="Calibri" panose="020F0502020204030204" pitchFamily="34" charset="0"/>
              <a:ea typeface="Times New Roman" panose="02020603050405020304" pitchFamily="18" charset="0"/>
            </a:endParaRPr>
          </a:p>
          <a:p>
            <a:pPr marL="175895" indent="0" algn="just">
              <a:spcAft>
                <a:spcPts val="0"/>
              </a:spcAft>
              <a:buClr>
                <a:schemeClr val="tx1"/>
              </a:buClr>
            </a:pPr>
            <a:endParaRPr lang="fr-FR" sz="1100" dirty="0">
              <a:effectLst/>
              <a:latin typeface="Calibri" panose="020F0502020204030204" pitchFamily="34" charset="0"/>
              <a:ea typeface="Times New Roman" panose="02020603050405020304" pitchFamily="18" charset="0"/>
            </a:endParaRP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LES CARACTERISTIQUES ETUDIEES</a:t>
            </a:r>
          </a:p>
        </p:txBody>
      </p:sp>
      <p:sp>
        <p:nvSpPr>
          <p:cNvPr id="9" name="Rectangle 8"/>
          <p:cNvSpPr/>
          <p:nvPr/>
        </p:nvSpPr>
        <p:spPr>
          <a:xfrm>
            <a:off x="5408581" y="3114294"/>
            <a:ext cx="2075234" cy="600164"/>
          </a:xfrm>
          <a:prstGeom prst="rect">
            <a:avLst/>
          </a:prstGeom>
        </p:spPr>
        <p:txBody>
          <a:bodyPr wrap="square">
            <a:spAutoFit/>
          </a:bodyPr>
          <a:lstStyle/>
          <a:p>
            <a:pPr algn="ctr"/>
            <a:r>
              <a:rPr lang="fr-FR" sz="1100" i="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rPr>
              <a:t>Impact sur la formulation l’homogénéité et l’ouvrabilité des bétons</a:t>
            </a:r>
          </a:p>
        </p:txBody>
      </p:sp>
      <p:sp>
        <p:nvSpPr>
          <p:cNvPr id="10" name="Accolade fermante 9"/>
          <p:cNvSpPr/>
          <p:nvPr/>
        </p:nvSpPr>
        <p:spPr>
          <a:xfrm>
            <a:off x="5201056" y="2905327"/>
            <a:ext cx="149157" cy="97925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2882631" y="4184336"/>
            <a:ext cx="4572000" cy="430887"/>
          </a:xfrm>
          <a:prstGeom prst="rect">
            <a:avLst/>
          </a:prstGeom>
          <a:noFill/>
        </p:spPr>
        <p:style>
          <a:lnRef idx="2">
            <a:schemeClr val="accent5"/>
          </a:lnRef>
          <a:fillRef idx="1">
            <a:schemeClr val="lt1"/>
          </a:fillRef>
          <a:effectRef idx="0">
            <a:schemeClr val="accent5"/>
          </a:effectRef>
          <a:fontRef idx="minor">
            <a:schemeClr val="dk1"/>
          </a:fontRef>
        </p:style>
        <p:txBody>
          <a:bodyPr>
            <a:spAutoFit/>
          </a:bodyPr>
          <a:lstStyle/>
          <a:p>
            <a:pPr algn="ctr"/>
            <a:r>
              <a:rPr lang="fr-FR" sz="1100" b="1" dirty="0">
                <a:solidFill>
                  <a:schemeClr val="accent4">
                    <a:lumMod val="50000"/>
                  </a:schemeClr>
                </a:solidFill>
                <a:latin typeface="Calibri" panose="020F0502020204030204" pitchFamily="34" charset="0"/>
                <a:ea typeface="Times New Roman" panose="02020603050405020304" pitchFamily="18" charset="0"/>
                <a:cs typeface="Catamaran Thin"/>
                <a:sym typeface="Catamaran Thin"/>
              </a:rPr>
              <a:t>Impact sur les propriétés finales des bétons : </a:t>
            </a:r>
            <a:br>
              <a:rPr lang="fr-FR" sz="1100" b="1" dirty="0">
                <a:solidFill>
                  <a:schemeClr val="accent4">
                    <a:lumMod val="50000"/>
                  </a:schemeClr>
                </a:solidFill>
                <a:latin typeface="Calibri" panose="020F0502020204030204" pitchFamily="34" charset="0"/>
                <a:ea typeface="Times New Roman" panose="02020603050405020304" pitchFamily="18" charset="0"/>
                <a:cs typeface="Catamaran Thin"/>
                <a:sym typeface="Catamaran Thin"/>
              </a:rPr>
            </a:br>
            <a:r>
              <a:rPr lang="fr-FR" sz="1100" b="1" dirty="0">
                <a:solidFill>
                  <a:schemeClr val="accent4">
                    <a:lumMod val="50000"/>
                  </a:schemeClr>
                </a:solidFill>
                <a:latin typeface="Calibri" panose="020F0502020204030204" pitchFamily="34" charset="0"/>
                <a:ea typeface="Times New Roman" panose="02020603050405020304" pitchFamily="18" charset="0"/>
                <a:cs typeface="Catamaran Thin"/>
                <a:sym typeface="Catamaran Thin"/>
              </a:rPr>
              <a:t>mécaniques , thermiques et hygrothermiques</a:t>
            </a:r>
          </a:p>
        </p:txBody>
      </p:sp>
    </p:spTree>
    <p:extLst>
      <p:ext uri="{BB962C8B-B14F-4D97-AF65-F5344CB8AC3E}">
        <p14:creationId xmlns:p14="http://schemas.microsoft.com/office/powerpoint/2010/main" val="2262107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8"/>
            <a:ext cx="5538614"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171116" y="1165198"/>
            <a:ext cx="5752409" cy="30485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347662" indent="-171450" algn="just">
              <a:spcAft>
                <a:spcPts val="0"/>
              </a:spcAft>
              <a:buClr>
                <a:schemeClr val="tx1"/>
              </a:buClr>
              <a:buFont typeface="Arial" panose="020B0604020202020204" pitchFamily="34" charset="0"/>
              <a:buChar char="•"/>
            </a:pPr>
            <a:endParaRPr lang="fr-FR" sz="1100" dirty="0">
              <a:latin typeface="Calibri" panose="020F0502020204030204" pitchFamily="34" charset="0"/>
              <a:ea typeface="Times New Roman" panose="02020603050405020304" pitchFamily="18" charset="0"/>
            </a:endParaRPr>
          </a:p>
          <a:p>
            <a:pPr marL="176212" indent="0" algn="just">
              <a:buClr>
                <a:schemeClr val="tx1"/>
              </a:buClr>
            </a:pPr>
            <a:r>
              <a:rPr lang="fr-FR" sz="1200" b="1" dirty="0">
                <a:latin typeface="Calibri" panose="020F0502020204030204" pitchFamily="34" charset="0"/>
                <a:ea typeface="Times New Roman" panose="02020603050405020304" pitchFamily="18" charset="0"/>
              </a:rPr>
              <a:t>Méthode commune à l’ensemble des procédures de caractérisation :</a:t>
            </a:r>
          </a:p>
          <a:p>
            <a:pPr marL="176212" indent="0" algn="just">
              <a:spcAft>
                <a:spcPts val="0"/>
              </a:spcAft>
              <a:buClr>
                <a:schemeClr val="tx1"/>
              </a:buClr>
            </a:pPr>
            <a:endParaRPr lang="fr-FR" sz="1100" dirty="0">
              <a:effectLst/>
              <a:latin typeface="Calibri" panose="020F0502020204030204" pitchFamily="34" charset="0"/>
              <a:ea typeface="Times New Roman" panose="02020603050405020304" pitchFamily="18" charset="0"/>
            </a:endParaRPr>
          </a:p>
          <a:p>
            <a:pPr marL="404812" indent="-228600" algn="just">
              <a:buClr>
                <a:schemeClr val="tx1"/>
              </a:buClr>
              <a:buAutoNum type="arabicPeriod"/>
            </a:pPr>
            <a:r>
              <a:rPr lang="fr-FR" sz="1100" b="1" dirty="0">
                <a:latin typeface="Calibri" panose="020F0502020204030204" pitchFamily="34" charset="0"/>
                <a:ea typeface="Times New Roman" panose="02020603050405020304" pitchFamily="18" charset="0"/>
              </a:rPr>
              <a:t>Echantillonnage par quartage </a:t>
            </a:r>
            <a:r>
              <a:rPr lang="fr-FR" sz="1100" dirty="0">
                <a:latin typeface="Calibri" panose="020F0502020204030204" pitchFamily="34" charset="0"/>
                <a:ea typeface="Times New Roman" panose="02020603050405020304" pitchFamily="18" charset="0"/>
              </a:rPr>
              <a:t>visant à obtenir les volumes d’échantillons à tester</a:t>
            </a:r>
          </a:p>
          <a:p>
            <a:pPr marL="404812" indent="-228600" algn="just">
              <a:buClr>
                <a:schemeClr val="tx1"/>
              </a:buClr>
              <a:buAutoNum type="arabicPeriod"/>
            </a:pPr>
            <a:r>
              <a:rPr lang="fr-FR" sz="1100" dirty="0">
                <a:latin typeface="Calibri" panose="020F0502020204030204" pitchFamily="34" charset="0"/>
                <a:ea typeface="Times New Roman" panose="02020603050405020304" pitchFamily="18" charset="0"/>
              </a:rPr>
              <a:t>Échantillon disposé dans un contenant sur une épaisseur  maximum de 3 cm</a:t>
            </a:r>
          </a:p>
          <a:p>
            <a:pPr marL="404812" indent="-228600" algn="just">
              <a:buClr>
                <a:schemeClr val="tx1"/>
              </a:buClr>
              <a:buAutoNum type="arabicPeriod"/>
            </a:pPr>
            <a:r>
              <a:rPr lang="fr-FR" sz="1100" b="1" dirty="0">
                <a:latin typeface="Calibri" panose="020F0502020204030204" pitchFamily="34" charset="0"/>
                <a:ea typeface="Times New Roman" panose="02020603050405020304" pitchFamily="18" charset="0"/>
              </a:rPr>
              <a:t>Séchage à 60°C </a:t>
            </a:r>
            <a:r>
              <a:rPr lang="fr-FR" sz="1100" dirty="0">
                <a:latin typeface="Calibri" panose="020F0502020204030204" pitchFamily="34" charset="0"/>
                <a:ea typeface="Times New Roman" panose="02020603050405020304" pitchFamily="18" charset="0"/>
              </a:rPr>
              <a:t>(sauf pour la détermination de la teneur en eau à 105°C ! )</a:t>
            </a:r>
          </a:p>
          <a:p>
            <a:pPr marL="404812" indent="-228600" algn="just">
              <a:buClr>
                <a:schemeClr val="tx1"/>
              </a:buClr>
              <a:buAutoNum type="arabicPeriod"/>
            </a:pPr>
            <a:r>
              <a:rPr lang="fr-FR" sz="1100" b="1" dirty="0">
                <a:latin typeface="Calibri" panose="020F0502020204030204" pitchFamily="34" charset="0"/>
                <a:ea typeface="Times New Roman" panose="02020603050405020304" pitchFamily="18" charset="0"/>
              </a:rPr>
              <a:t>Stabilisation de la masse jusqu’à l’atteinte du critère &lt; 0,1% de variation entre deux pesées successives</a:t>
            </a:r>
            <a:r>
              <a:rPr lang="fr-FR" sz="1100" dirty="0">
                <a:latin typeface="Calibri" panose="020F0502020204030204" pitchFamily="34" charset="0"/>
                <a:ea typeface="Times New Roman" panose="02020603050405020304" pitchFamily="18" charset="0"/>
              </a:rPr>
              <a:t> (séchage 24h minimum suivi de pesées séparées d’ 1h).</a:t>
            </a:r>
          </a:p>
          <a:p>
            <a:pPr marL="347662" indent="-171450" algn="just">
              <a:buClr>
                <a:schemeClr val="tx1"/>
              </a:buClr>
            </a:pPr>
            <a:endParaRPr lang="fr-FR" sz="1100" dirty="0">
              <a:effectLst/>
              <a:latin typeface="Calibri" panose="020F0502020204030204" pitchFamily="34" charset="0"/>
              <a:ea typeface="Times New Roman" panose="02020603050405020304" pitchFamily="18" charset="0"/>
            </a:endParaRPr>
          </a:p>
          <a:p>
            <a:pPr marL="176212" indent="0" algn="just">
              <a:spcAft>
                <a:spcPts val="0"/>
              </a:spcAft>
              <a:buClr>
                <a:schemeClr val="tx1"/>
              </a:buClr>
            </a:pPr>
            <a:r>
              <a:rPr lang="fr-FR" sz="1200" b="1" dirty="0">
                <a:effectLst/>
                <a:latin typeface="Calibri" panose="020F0502020204030204" pitchFamily="34" charset="0"/>
                <a:ea typeface="Times New Roman" panose="02020603050405020304" pitchFamily="18" charset="0"/>
              </a:rPr>
              <a:t>Objectifs  :</a:t>
            </a:r>
          </a:p>
          <a:p>
            <a:pPr marL="804862" lvl="1" indent="-171450" algn="just">
              <a:buClr>
                <a:schemeClr val="tx1"/>
              </a:buClr>
            </a:pPr>
            <a:endParaRPr lang="fr-FR" sz="1100" dirty="0">
              <a:latin typeface="Calibri" panose="020F0502020204030204" pitchFamily="34" charset="0"/>
              <a:ea typeface="Times New Roman" panose="02020603050405020304" pitchFamily="18" charset="0"/>
            </a:endParaRPr>
          </a:p>
          <a:p>
            <a:pPr marL="347662" indent="-171450" algn="just">
              <a:buClr>
                <a:schemeClr val="tx1"/>
              </a:buClr>
              <a:buFont typeface="Arial" panose="020B0604020202020204" pitchFamily="34" charset="0"/>
              <a:buChar char="•"/>
            </a:pPr>
            <a:r>
              <a:rPr lang="fr-FR" sz="1100" dirty="0">
                <a:latin typeface="Calibri" panose="020F0502020204030204" pitchFamily="34" charset="0"/>
                <a:ea typeface="Times New Roman" panose="02020603050405020304" pitchFamily="18" charset="0"/>
              </a:rPr>
              <a:t>Obtenir des </a:t>
            </a:r>
            <a:r>
              <a:rPr lang="fr-FR" sz="1100" b="1" dirty="0">
                <a:latin typeface="Calibri" panose="020F0502020204030204" pitchFamily="34" charset="0"/>
                <a:ea typeface="Times New Roman" panose="02020603050405020304" pitchFamily="18" charset="0"/>
              </a:rPr>
              <a:t>échantillons les plus représentatifs possible </a:t>
            </a:r>
          </a:p>
          <a:p>
            <a:pPr marL="347662" indent="-171450" algn="just">
              <a:buClr>
                <a:schemeClr val="tx1"/>
              </a:buClr>
              <a:buFont typeface="Arial" panose="020B0604020202020204" pitchFamily="34" charset="0"/>
              <a:buChar char="•"/>
            </a:pPr>
            <a:r>
              <a:rPr lang="fr-FR" sz="1100" b="1" dirty="0">
                <a:latin typeface="Calibri" panose="020F0502020204030204" pitchFamily="34" charset="0"/>
                <a:ea typeface="Times New Roman" panose="02020603050405020304" pitchFamily="18" charset="0"/>
              </a:rPr>
              <a:t>Qualifier avec une même méthodologie </a:t>
            </a:r>
            <a:r>
              <a:rPr lang="fr-FR" sz="1100" dirty="0">
                <a:latin typeface="Calibri" panose="020F0502020204030204" pitchFamily="34" charset="0"/>
                <a:ea typeface="Times New Roman" panose="02020603050405020304" pitchFamily="18" charset="0"/>
              </a:rPr>
              <a:t>les différents granulats végétaux sans </a:t>
            </a:r>
          </a:p>
          <a:p>
            <a:pPr marL="347662" indent="-171450" algn="just">
              <a:buClr>
                <a:schemeClr val="tx1"/>
              </a:buClr>
              <a:buFont typeface="Arial" panose="020B0604020202020204" pitchFamily="34" charset="0"/>
              <a:buChar char="•"/>
            </a:pPr>
            <a:r>
              <a:rPr lang="fr-FR" sz="1100" b="1" dirty="0">
                <a:latin typeface="Calibri" panose="020F0502020204030204" pitchFamily="34" charset="0"/>
                <a:ea typeface="Times New Roman" panose="02020603050405020304" pitchFamily="18" charset="0"/>
              </a:rPr>
              <a:t>Permettre une comparaison entre matières</a:t>
            </a:r>
            <a:r>
              <a:rPr lang="fr-FR" sz="1100" dirty="0">
                <a:latin typeface="Calibri" panose="020F0502020204030204" pitchFamily="34" charset="0"/>
                <a:ea typeface="Times New Roman" panose="02020603050405020304" pitchFamily="18" charset="0"/>
              </a:rPr>
              <a:t> en évitant les différences de contenu en eau et ainsi éviter les effets de ‘collages’ entre granulats et/ou avec les fines </a:t>
            </a:r>
          </a:p>
          <a:p>
            <a:pPr marL="176212" indent="0" algn="just">
              <a:spcAft>
                <a:spcPts val="0"/>
              </a:spcAft>
              <a:buClr>
                <a:schemeClr val="tx1"/>
              </a:buClr>
            </a:pPr>
            <a:endParaRPr lang="fr-FR" sz="1100" dirty="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dirty="0">
              <a:effectLst/>
              <a:latin typeface="Calibri" panose="020F0502020204030204" pitchFamily="34" charset="0"/>
              <a:ea typeface="Times New Roman" panose="02020603050405020304" pitchFamily="18" charset="0"/>
            </a:endParaRP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METHODE DE PREPARATION DES PRISES D’ESSAI</a:t>
            </a:r>
          </a:p>
        </p:txBody>
      </p:sp>
      <p:sp>
        <p:nvSpPr>
          <p:cNvPr id="8" name="Rectangle 7"/>
          <p:cNvSpPr/>
          <p:nvPr/>
        </p:nvSpPr>
        <p:spPr>
          <a:xfrm>
            <a:off x="2947481" y="4216762"/>
            <a:ext cx="4572000" cy="261610"/>
          </a:xfrm>
          <a:prstGeom prst="rect">
            <a:avLst/>
          </a:prstGeom>
        </p:spPr>
        <p:txBody>
          <a:bodyPr>
            <a:spAutoFit/>
          </a:bodyPr>
          <a:lstStyle/>
          <a:p>
            <a:r>
              <a:rPr lang="fr-FR" sz="1100" b="1" dirty="0">
                <a:solidFill>
                  <a:schemeClr val="accent4">
                    <a:lumMod val="50000"/>
                  </a:schemeClr>
                </a:solidFill>
                <a:latin typeface="Calibri" panose="020F0502020204030204" pitchFamily="34" charset="0"/>
                <a:ea typeface="Times New Roman" panose="02020603050405020304" pitchFamily="18" charset="0"/>
                <a:cs typeface="Catamaran Thin"/>
                <a:sym typeface="Catamaran Thin"/>
              </a:rPr>
              <a:t>Phase importante pour la pertinence et la reproductibilité des résultats</a:t>
            </a:r>
          </a:p>
        </p:txBody>
      </p:sp>
      <p:sp>
        <p:nvSpPr>
          <p:cNvPr id="9" name="Rectangle 8"/>
          <p:cNvSpPr/>
          <p:nvPr/>
        </p:nvSpPr>
        <p:spPr>
          <a:xfrm>
            <a:off x="2798324" y="4199106"/>
            <a:ext cx="4656306" cy="311285"/>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1510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28860"/>
            <a:ext cx="5538614" cy="4027060"/>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fr-FR" sz="2000">
                <a:solidFill>
                  <a:schemeClr val="lt1"/>
                </a:solidFill>
              </a:rPr>
              <a:t>Mot de bienvenue</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333031" y="1222912"/>
            <a:ext cx="5412494" cy="29922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6212" indent="0" algn="just">
              <a:spcAft>
                <a:spcPts val="0"/>
              </a:spcAft>
              <a:buClr>
                <a:schemeClr val="tx1"/>
              </a:buClr>
            </a:pPr>
            <a:r>
              <a:rPr lang="fr-FR" sz="3600" b="1">
                <a:latin typeface="Livvic"/>
                <a:sym typeface="Livvic"/>
              </a:rPr>
              <a:t>Marco CAPPELLARI,</a:t>
            </a:r>
          </a:p>
          <a:p>
            <a:pPr marL="176212" indent="0" algn="just">
              <a:buClr>
                <a:schemeClr val="tx1"/>
              </a:buClr>
            </a:pPr>
            <a:r>
              <a:rPr lang="fr-FR" sz="1800" b="1">
                <a:latin typeface="Livvic"/>
                <a:sym typeface="Livvic"/>
              </a:rPr>
              <a:t>Vice-Président de la Guilde Sable Vert</a:t>
            </a:r>
          </a:p>
          <a:p>
            <a:pPr marL="176212" indent="0" algn="just">
              <a:spcAft>
                <a:spcPts val="0"/>
              </a:spcAft>
              <a:buClr>
                <a:schemeClr val="tx1"/>
              </a:buClr>
            </a:pPr>
            <a:r>
              <a:rPr lang="fr-FR" sz="1800" b="1">
                <a:latin typeface="Livvic"/>
                <a:sym typeface="Livvic"/>
              </a:rPr>
              <a:t>Directeur adjoint Liants Spéciaux chez VICAT</a:t>
            </a:r>
          </a:p>
        </p:txBody>
      </p:sp>
    </p:spTree>
    <p:extLst>
      <p:ext uri="{BB962C8B-B14F-4D97-AF65-F5344CB8AC3E}">
        <p14:creationId xmlns:p14="http://schemas.microsoft.com/office/powerpoint/2010/main" val="587592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132205" y="1158714"/>
            <a:ext cx="5752409" cy="30485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6212" indent="0" algn="just">
              <a:buClr>
                <a:schemeClr val="tx1"/>
              </a:buClr>
            </a:pPr>
            <a:r>
              <a:rPr lang="fr-FR" sz="1400" b="1" dirty="0">
                <a:latin typeface="Calibri" panose="020F0502020204030204" pitchFamily="34" charset="0"/>
                <a:ea typeface="Times New Roman" panose="02020603050405020304" pitchFamily="18" charset="0"/>
                <a:sym typeface="Arial"/>
              </a:rPr>
              <a:t>Le quartage </a:t>
            </a:r>
          </a:p>
          <a:p>
            <a:pPr marL="176212" indent="0" algn="just">
              <a:buClr>
                <a:schemeClr val="tx1"/>
              </a:buClr>
            </a:pPr>
            <a:endParaRPr lang="fr-FR" sz="1100" b="1" dirty="0">
              <a:latin typeface="Calibri" panose="020F0502020204030204" pitchFamily="34" charset="0"/>
              <a:ea typeface="Times New Roman" panose="02020603050405020304" pitchFamily="18" charset="0"/>
            </a:endParaRPr>
          </a:p>
          <a:p>
            <a:pPr marL="176212" indent="0" algn="just">
              <a:buClr>
                <a:schemeClr val="tx1"/>
              </a:buClr>
            </a:pPr>
            <a:endParaRPr lang="fr-FR" sz="1100" b="1" dirty="0">
              <a:latin typeface="Calibri" panose="020F0502020204030204" pitchFamily="34" charset="0"/>
              <a:ea typeface="Times New Roman" panose="02020603050405020304" pitchFamily="18" charset="0"/>
            </a:endParaRPr>
          </a:p>
          <a:p>
            <a:pPr marL="176212" indent="0" algn="just">
              <a:buClr>
                <a:schemeClr val="tx1"/>
              </a:buClr>
            </a:pPr>
            <a:endParaRPr lang="fr-FR" sz="1100" b="1" dirty="0">
              <a:latin typeface="Calibri" panose="020F0502020204030204" pitchFamily="34" charset="0"/>
              <a:ea typeface="Times New Roman" panose="02020603050405020304" pitchFamily="18" charset="0"/>
            </a:endParaRPr>
          </a:p>
          <a:p>
            <a:pPr marL="176212" indent="0" algn="just">
              <a:buClr>
                <a:schemeClr val="tx1"/>
              </a:buClr>
            </a:pPr>
            <a:endParaRPr lang="fr-FR" sz="1100" b="1" dirty="0">
              <a:latin typeface="Calibri" panose="020F0502020204030204" pitchFamily="34" charset="0"/>
              <a:ea typeface="Times New Roman" panose="02020603050405020304" pitchFamily="18" charset="0"/>
            </a:endParaRPr>
          </a:p>
          <a:p>
            <a:pPr marL="176212" indent="0" algn="just">
              <a:buClr>
                <a:schemeClr val="tx1"/>
              </a:buClr>
            </a:pPr>
            <a:endParaRPr lang="fr-FR" sz="1100" b="1" dirty="0">
              <a:latin typeface="Calibri" panose="020F0502020204030204" pitchFamily="34" charset="0"/>
              <a:ea typeface="Times New Roman" panose="02020603050405020304" pitchFamily="18" charset="0"/>
            </a:endParaRPr>
          </a:p>
          <a:p>
            <a:pPr marL="176212" indent="0" algn="just">
              <a:buClr>
                <a:schemeClr val="tx1"/>
              </a:buClr>
            </a:pPr>
            <a:endParaRPr lang="fr-FR" sz="1100" b="1" dirty="0">
              <a:latin typeface="Calibri" panose="020F0502020204030204" pitchFamily="34" charset="0"/>
              <a:ea typeface="Times New Roman" panose="02020603050405020304" pitchFamily="18" charset="0"/>
            </a:endParaRPr>
          </a:p>
          <a:p>
            <a:pPr marL="176212" indent="0" algn="just">
              <a:buClr>
                <a:schemeClr val="tx1"/>
              </a:buClr>
            </a:pPr>
            <a:endParaRPr lang="fr-FR" sz="1100" b="1" dirty="0">
              <a:latin typeface="Calibri" panose="020F0502020204030204" pitchFamily="34" charset="0"/>
              <a:ea typeface="Times New Roman" panose="02020603050405020304" pitchFamily="18" charset="0"/>
            </a:endParaRPr>
          </a:p>
          <a:p>
            <a:pPr marL="176212" indent="0" algn="just">
              <a:buClr>
                <a:schemeClr val="tx1"/>
              </a:buClr>
            </a:pPr>
            <a:endParaRPr lang="fr-FR" sz="1100" b="1" dirty="0">
              <a:latin typeface="Calibri" panose="020F0502020204030204" pitchFamily="34" charset="0"/>
              <a:ea typeface="Times New Roman" panose="02020603050405020304" pitchFamily="18" charset="0"/>
            </a:endParaRPr>
          </a:p>
          <a:p>
            <a:pPr marL="176212" indent="0" algn="just">
              <a:buClr>
                <a:schemeClr val="tx1"/>
              </a:buClr>
            </a:pPr>
            <a:endParaRPr lang="fr-FR" sz="1100" b="1" dirty="0">
              <a:latin typeface="Calibri" panose="020F0502020204030204" pitchFamily="34" charset="0"/>
              <a:ea typeface="Times New Roman" panose="02020603050405020304" pitchFamily="18" charset="0"/>
            </a:endParaRPr>
          </a:p>
          <a:p>
            <a:pPr marL="176212" indent="0" algn="just">
              <a:buClr>
                <a:schemeClr val="tx1"/>
              </a:buClr>
            </a:pPr>
            <a:endParaRPr lang="fr-FR" sz="1100" b="1" dirty="0">
              <a:latin typeface="Calibri" panose="020F0502020204030204" pitchFamily="34" charset="0"/>
              <a:ea typeface="Times New Roman" panose="02020603050405020304" pitchFamily="18" charset="0"/>
            </a:endParaRPr>
          </a:p>
          <a:p>
            <a:pPr marL="176212" indent="0" algn="just">
              <a:buClr>
                <a:schemeClr val="tx1"/>
              </a:buClr>
            </a:pPr>
            <a:endParaRPr lang="fr-FR" sz="1100" b="1" dirty="0">
              <a:latin typeface="Calibri" panose="020F0502020204030204" pitchFamily="34" charset="0"/>
              <a:ea typeface="Times New Roman" panose="02020603050405020304" pitchFamily="18" charset="0"/>
            </a:endParaRPr>
          </a:p>
          <a:p>
            <a:pPr marL="176212" indent="0" algn="just">
              <a:buClr>
                <a:schemeClr val="tx1"/>
              </a:buClr>
            </a:pPr>
            <a:endParaRPr lang="fr-FR" sz="1100" b="1" dirty="0">
              <a:latin typeface="Calibri" panose="020F0502020204030204" pitchFamily="34" charset="0"/>
              <a:ea typeface="Times New Roman" panose="02020603050405020304" pitchFamily="18" charset="0"/>
            </a:endParaRPr>
          </a:p>
          <a:p>
            <a:pPr marL="176212" indent="0" algn="just">
              <a:buClr>
                <a:schemeClr val="tx1"/>
              </a:buClr>
            </a:pPr>
            <a:endParaRPr lang="fr-FR" sz="1100" b="1" dirty="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dirty="0">
              <a:effectLst/>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dirty="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dirty="0">
              <a:effectLst/>
              <a:latin typeface="Calibri" panose="020F0502020204030204" pitchFamily="34" charset="0"/>
              <a:ea typeface="Times New Roman" panose="02020603050405020304" pitchFamily="18" charset="0"/>
            </a:endParaRP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METHODE DE PREPARATION DES PRISES D’ESSAI</a:t>
            </a:r>
          </a:p>
        </p:txBody>
      </p:sp>
      <p:sp>
        <p:nvSpPr>
          <p:cNvPr id="10" name="Triangle 3">
            <a:extLst>
              <a:ext uri="{FF2B5EF4-FFF2-40B4-BE49-F238E27FC236}">
                <a16:creationId xmlns:a16="http://schemas.microsoft.com/office/drawing/2014/main" id="{63DE0D94-9CFE-1442-830F-E733DD89EE00}"/>
              </a:ext>
            </a:extLst>
          </p:cNvPr>
          <p:cNvSpPr/>
          <p:nvPr/>
        </p:nvSpPr>
        <p:spPr>
          <a:xfrm>
            <a:off x="5057474" y="1992938"/>
            <a:ext cx="1061808" cy="874018"/>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iangle 5">
            <a:extLst>
              <a:ext uri="{FF2B5EF4-FFF2-40B4-BE49-F238E27FC236}">
                <a16:creationId xmlns:a16="http://schemas.microsoft.com/office/drawing/2014/main" id="{3ADE3B23-A465-AD43-A157-221D0C829AA3}"/>
              </a:ext>
            </a:extLst>
          </p:cNvPr>
          <p:cNvSpPr/>
          <p:nvPr/>
        </p:nvSpPr>
        <p:spPr>
          <a:xfrm>
            <a:off x="6422690" y="2810026"/>
            <a:ext cx="1638294" cy="546936"/>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Cube 15">
            <a:extLst>
              <a:ext uri="{FF2B5EF4-FFF2-40B4-BE49-F238E27FC236}">
                <a16:creationId xmlns:a16="http://schemas.microsoft.com/office/drawing/2014/main" id="{63EBEA4B-A5FF-2E4D-BED3-0D4F5D82A1C9}"/>
              </a:ext>
            </a:extLst>
          </p:cNvPr>
          <p:cNvSpPr/>
          <p:nvPr/>
        </p:nvSpPr>
        <p:spPr>
          <a:xfrm>
            <a:off x="3011994" y="1913608"/>
            <a:ext cx="904588" cy="970755"/>
          </a:xfrm>
          <a:prstGeom prst="cub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èche courbée vers le haut 17">
            <a:extLst>
              <a:ext uri="{FF2B5EF4-FFF2-40B4-BE49-F238E27FC236}">
                <a16:creationId xmlns:a16="http://schemas.microsoft.com/office/drawing/2014/main" id="{DD7A1E2E-8B05-D849-B9D8-0BCF84BBEA77}"/>
              </a:ext>
            </a:extLst>
          </p:cNvPr>
          <p:cNvSpPr/>
          <p:nvPr/>
        </p:nvSpPr>
        <p:spPr>
          <a:xfrm>
            <a:off x="3172738" y="2553111"/>
            <a:ext cx="291549" cy="30996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Flèche courbée vers le haut 18">
            <a:extLst>
              <a:ext uri="{FF2B5EF4-FFF2-40B4-BE49-F238E27FC236}">
                <a16:creationId xmlns:a16="http://schemas.microsoft.com/office/drawing/2014/main" id="{F37FEAA9-3C4B-F749-90F1-B64FF71064B9}"/>
              </a:ext>
            </a:extLst>
          </p:cNvPr>
          <p:cNvSpPr/>
          <p:nvPr/>
        </p:nvSpPr>
        <p:spPr>
          <a:xfrm rot="10296050">
            <a:off x="3260931" y="2185434"/>
            <a:ext cx="291549" cy="30996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ZoneTexte 19">
            <a:extLst>
              <a:ext uri="{FF2B5EF4-FFF2-40B4-BE49-F238E27FC236}">
                <a16:creationId xmlns:a16="http://schemas.microsoft.com/office/drawing/2014/main" id="{56824A5F-F2D9-4C40-97B6-51DA2F4E3F27}"/>
              </a:ext>
            </a:extLst>
          </p:cNvPr>
          <p:cNvSpPr txBox="1"/>
          <p:nvPr/>
        </p:nvSpPr>
        <p:spPr>
          <a:xfrm>
            <a:off x="2433658" y="1589703"/>
            <a:ext cx="2015202" cy="261610"/>
          </a:xfrm>
          <a:prstGeom prst="rect">
            <a:avLst/>
          </a:prstGeom>
          <a:noFill/>
        </p:spPr>
        <p:txBody>
          <a:bodyPr wrap="none" rtlCol="0">
            <a:spAutoFit/>
          </a:bodyPr>
          <a:lstStyle/>
          <a:p>
            <a:r>
              <a:rPr lang="fr-FR" sz="1100" b="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rPr>
              <a:t>Homogénéiser le volume total</a:t>
            </a:r>
          </a:p>
        </p:txBody>
      </p:sp>
      <p:sp>
        <p:nvSpPr>
          <p:cNvPr id="21" name="ZoneTexte 20">
            <a:extLst>
              <a:ext uri="{FF2B5EF4-FFF2-40B4-BE49-F238E27FC236}">
                <a16:creationId xmlns:a16="http://schemas.microsoft.com/office/drawing/2014/main" id="{883579D1-5A42-9943-B8C6-633EF6CBBB76}"/>
              </a:ext>
            </a:extLst>
          </p:cNvPr>
          <p:cNvSpPr txBox="1"/>
          <p:nvPr/>
        </p:nvSpPr>
        <p:spPr>
          <a:xfrm>
            <a:off x="4919253" y="1621266"/>
            <a:ext cx="1402482" cy="261610"/>
          </a:xfrm>
          <a:prstGeom prst="rect">
            <a:avLst/>
          </a:prstGeom>
          <a:noFill/>
        </p:spPr>
        <p:txBody>
          <a:bodyPr wrap="none" rtlCol="0">
            <a:spAutoFit/>
          </a:bodyPr>
          <a:lstStyle/>
          <a:p>
            <a:r>
              <a:rPr lang="fr-FR" sz="1100" b="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rPr>
              <a:t>Faire un tas conique</a:t>
            </a:r>
          </a:p>
        </p:txBody>
      </p:sp>
      <p:sp>
        <p:nvSpPr>
          <p:cNvPr id="22" name="ZoneTexte 21">
            <a:extLst>
              <a:ext uri="{FF2B5EF4-FFF2-40B4-BE49-F238E27FC236}">
                <a16:creationId xmlns:a16="http://schemas.microsoft.com/office/drawing/2014/main" id="{DD2473DF-AAC0-4747-BF65-25A3DDAB76D1}"/>
              </a:ext>
            </a:extLst>
          </p:cNvPr>
          <p:cNvSpPr txBox="1"/>
          <p:nvPr/>
        </p:nvSpPr>
        <p:spPr>
          <a:xfrm>
            <a:off x="7024409" y="2332208"/>
            <a:ext cx="601489" cy="261610"/>
          </a:xfrm>
          <a:prstGeom prst="rect">
            <a:avLst/>
          </a:prstGeom>
          <a:noFill/>
        </p:spPr>
        <p:txBody>
          <a:bodyPr wrap="none" rtlCol="0">
            <a:spAutoFit/>
          </a:bodyPr>
          <a:lstStyle/>
          <a:p>
            <a:r>
              <a:rPr lang="fr-FR" sz="1100" b="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rPr>
              <a:t>Aplatir</a:t>
            </a:r>
          </a:p>
        </p:txBody>
      </p:sp>
      <p:sp>
        <p:nvSpPr>
          <p:cNvPr id="23" name="ZoneTexte 22">
            <a:extLst>
              <a:ext uri="{FF2B5EF4-FFF2-40B4-BE49-F238E27FC236}">
                <a16:creationId xmlns:a16="http://schemas.microsoft.com/office/drawing/2014/main" id="{03443972-1CE1-0E43-850B-BB78360FC22B}"/>
              </a:ext>
            </a:extLst>
          </p:cNvPr>
          <p:cNvSpPr txBox="1"/>
          <p:nvPr/>
        </p:nvSpPr>
        <p:spPr>
          <a:xfrm>
            <a:off x="4779400" y="3595046"/>
            <a:ext cx="2077961" cy="261610"/>
          </a:xfrm>
          <a:prstGeom prst="rect">
            <a:avLst/>
          </a:prstGeom>
          <a:noFill/>
        </p:spPr>
        <p:txBody>
          <a:bodyPr wrap="none" rtlCol="0">
            <a:spAutoFit/>
          </a:bodyPr>
          <a:lstStyle/>
          <a:p>
            <a:r>
              <a:rPr lang="fr-FR" sz="1100" b="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rPr>
              <a:t>Séparer en 4 quarts semblables</a:t>
            </a:r>
          </a:p>
        </p:txBody>
      </p:sp>
      <p:sp>
        <p:nvSpPr>
          <p:cNvPr id="24" name="ZoneTexte 23">
            <a:extLst>
              <a:ext uri="{FF2B5EF4-FFF2-40B4-BE49-F238E27FC236}">
                <a16:creationId xmlns:a16="http://schemas.microsoft.com/office/drawing/2014/main" id="{8A2423E8-C9A6-2B4D-AF1B-36E6FC4D9665}"/>
              </a:ext>
            </a:extLst>
          </p:cNvPr>
          <p:cNvSpPr txBox="1"/>
          <p:nvPr/>
        </p:nvSpPr>
        <p:spPr>
          <a:xfrm>
            <a:off x="2442862" y="3587276"/>
            <a:ext cx="2101082" cy="261610"/>
          </a:xfrm>
          <a:prstGeom prst="rect">
            <a:avLst/>
          </a:prstGeom>
          <a:noFill/>
        </p:spPr>
        <p:txBody>
          <a:bodyPr wrap="none" rtlCol="0">
            <a:spAutoFit/>
          </a:bodyPr>
          <a:lstStyle/>
          <a:p>
            <a:r>
              <a:rPr lang="fr-FR" sz="1100" b="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rPr>
              <a:t>Supprimer deux quarts opposés</a:t>
            </a:r>
          </a:p>
        </p:txBody>
      </p:sp>
      <p:sp>
        <p:nvSpPr>
          <p:cNvPr id="25" name="Flèche vers la droite 57">
            <a:extLst>
              <a:ext uri="{FF2B5EF4-FFF2-40B4-BE49-F238E27FC236}">
                <a16:creationId xmlns:a16="http://schemas.microsoft.com/office/drawing/2014/main" id="{6092FEA7-F8F7-0746-AA5F-54B9FDDE8945}"/>
              </a:ext>
            </a:extLst>
          </p:cNvPr>
          <p:cNvSpPr/>
          <p:nvPr/>
        </p:nvSpPr>
        <p:spPr>
          <a:xfrm>
            <a:off x="4444014" y="2249480"/>
            <a:ext cx="335749" cy="146305"/>
          </a:xfrm>
          <a:prstGeom prst="rightArrow">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lèche vers la droite 57">
            <a:extLst>
              <a:ext uri="{FF2B5EF4-FFF2-40B4-BE49-F238E27FC236}">
                <a16:creationId xmlns:a16="http://schemas.microsoft.com/office/drawing/2014/main" id="{6092FEA7-F8F7-0746-AA5F-54B9FDDE8945}"/>
              </a:ext>
            </a:extLst>
          </p:cNvPr>
          <p:cNvSpPr/>
          <p:nvPr/>
        </p:nvSpPr>
        <p:spPr>
          <a:xfrm rot="1853248">
            <a:off x="6541948" y="2285147"/>
            <a:ext cx="335749" cy="146305"/>
          </a:xfrm>
          <a:prstGeom prst="rightArrow">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lèche vers la droite 57">
            <a:extLst>
              <a:ext uri="{FF2B5EF4-FFF2-40B4-BE49-F238E27FC236}">
                <a16:creationId xmlns:a16="http://schemas.microsoft.com/office/drawing/2014/main" id="{6092FEA7-F8F7-0746-AA5F-54B9FDDE8945}"/>
              </a:ext>
            </a:extLst>
          </p:cNvPr>
          <p:cNvSpPr/>
          <p:nvPr/>
        </p:nvSpPr>
        <p:spPr>
          <a:xfrm rot="7868855">
            <a:off x="6726774" y="4188527"/>
            <a:ext cx="335749" cy="146305"/>
          </a:xfrm>
          <a:prstGeom prst="rightArrow">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55067597-A344-4C15-9EEE-A16A2BFB7372}"/>
              </a:ext>
            </a:extLst>
          </p:cNvPr>
          <p:cNvSpPr/>
          <p:nvPr/>
        </p:nvSpPr>
        <p:spPr>
          <a:xfrm>
            <a:off x="6582380" y="2632954"/>
            <a:ext cx="1324929" cy="421533"/>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lèche vers le bas 38">
            <a:extLst>
              <a:ext uri="{FF2B5EF4-FFF2-40B4-BE49-F238E27FC236}">
                <a16:creationId xmlns:a16="http://schemas.microsoft.com/office/drawing/2014/main" id="{F8B2FD62-7BD1-DA40-97C0-2CBB68A032BD}"/>
              </a:ext>
            </a:extLst>
          </p:cNvPr>
          <p:cNvSpPr/>
          <p:nvPr/>
        </p:nvSpPr>
        <p:spPr>
          <a:xfrm>
            <a:off x="7239090" y="2655468"/>
            <a:ext cx="100037" cy="3493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lèche vers la droite 57">
            <a:extLst>
              <a:ext uri="{FF2B5EF4-FFF2-40B4-BE49-F238E27FC236}">
                <a16:creationId xmlns:a16="http://schemas.microsoft.com/office/drawing/2014/main" id="{6092FEA7-F8F7-0746-AA5F-54B9FDDE8945}"/>
              </a:ext>
            </a:extLst>
          </p:cNvPr>
          <p:cNvSpPr/>
          <p:nvPr/>
        </p:nvSpPr>
        <p:spPr>
          <a:xfrm rot="16200000">
            <a:off x="3279938" y="3219000"/>
            <a:ext cx="335749" cy="146305"/>
          </a:xfrm>
          <a:prstGeom prst="rightArrow">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lèche vers la droite 57">
            <a:extLst>
              <a:ext uri="{FF2B5EF4-FFF2-40B4-BE49-F238E27FC236}">
                <a16:creationId xmlns:a16="http://schemas.microsoft.com/office/drawing/2014/main" id="{6092FEA7-F8F7-0746-AA5F-54B9FDDE8945}"/>
              </a:ext>
            </a:extLst>
          </p:cNvPr>
          <p:cNvSpPr/>
          <p:nvPr/>
        </p:nvSpPr>
        <p:spPr>
          <a:xfrm rot="10800000">
            <a:off x="4434288" y="4191768"/>
            <a:ext cx="335749" cy="146305"/>
          </a:xfrm>
          <a:prstGeom prst="rightArrow">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Secteurs 41">
            <a:extLst>
              <a:ext uri="{FF2B5EF4-FFF2-40B4-BE49-F238E27FC236}">
                <a16:creationId xmlns:a16="http://schemas.microsoft.com/office/drawing/2014/main" id="{BCA11F6C-3B24-124A-9B81-2849519FACB2}"/>
              </a:ext>
            </a:extLst>
          </p:cNvPr>
          <p:cNvSpPr/>
          <p:nvPr/>
        </p:nvSpPr>
        <p:spPr>
          <a:xfrm rot="16200000">
            <a:off x="5262673" y="3959155"/>
            <a:ext cx="784698" cy="817127"/>
          </a:xfrm>
          <a:prstGeom prst="pie">
            <a:avLst>
              <a:gd name="adj1" fmla="val 10799701"/>
              <a:gd name="adj2" fmla="val 1620000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Secteurs 42">
            <a:extLst>
              <a:ext uri="{FF2B5EF4-FFF2-40B4-BE49-F238E27FC236}">
                <a16:creationId xmlns:a16="http://schemas.microsoft.com/office/drawing/2014/main" id="{BCA11F6C-3B24-124A-9B81-2849519FACB2}"/>
              </a:ext>
            </a:extLst>
          </p:cNvPr>
          <p:cNvSpPr/>
          <p:nvPr/>
        </p:nvSpPr>
        <p:spPr>
          <a:xfrm>
            <a:off x="5246456" y="3917004"/>
            <a:ext cx="810637" cy="768485"/>
          </a:xfrm>
          <a:prstGeom prst="pie">
            <a:avLst>
              <a:gd name="adj1" fmla="val 10799701"/>
              <a:gd name="adj2" fmla="val 1620000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Secteurs 43">
            <a:extLst>
              <a:ext uri="{FF2B5EF4-FFF2-40B4-BE49-F238E27FC236}">
                <a16:creationId xmlns:a16="http://schemas.microsoft.com/office/drawing/2014/main" id="{BCA11F6C-3B24-124A-9B81-2849519FACB2}"/>
              </a:ext>
            </a:extLst>
          </p:cNvPr>
          <p:cNvSpPr/>
          <p:nvPr/>
        </p:nvSpPr>
        <p:spPr>
          <a:xfrm rot="5400000">
            <a:off x="5355890" y="3909709"/>
            <a:ext cx="758758" cy="773349"/>
          </a:xfrm>
          <a:prstGeom prst="pie">
            <a:avLst>
              <a:gd name="adj1" fmla="val 10799701"/>
              <a:gd name="adj2" fmla="val 1620000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Secteurs 44">
            <a:extLst>
              <a:ext uri="{FF2B5EF4-FFF2-40B4-BE49-F238E27FC236}">
                <a16:creationId xmlns:a16="http://schemas.microsoft.com/office/drawing/2014/main" id="{BCA11F6C-3B24-124A-9B81-2849519FACB2}"/>
              </a:ext>
            </a:extLst>
          </p:cNvPr>
          <p:cNvSpPr/>
          <p:nvPr/>
        </p:nvSpPr>
        <p:spPr>
          <a:xfrm rot="10800000">
            <a:off x="5346974" y="3968885"/>
            <a:ext cx="781453" cy="791183"/>
          </a:xfrm>
          <a:prstGeom prst="pie">
            <a:avLst>
              <a:gd name="adj1" fmla="val 10799701"/>
              <a:gd name="adj2" fmla="val 1620000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Secteurs 45">
            <a:extLst>
              <a:ext uri="{FF2B5EF4-FFF2-40B4-BE49-F238E27FC236}">
                <a16:creationId xmlns:a16="http://schemas.microsoft.com/office/drawing/2014/main" id="{BCA11F6C-3B24-124A-9B81-2849519FACB2}"/>
              </a:ext>
            </a:extLst>
          </p:cNvPr>
          <p:cNvSpPr/>
          <p:nvPr/>
        </p:nvSpPr>
        <p:spPr>
          <a:xfrm rot="5400000">
            <a:off x="3145277" y="3947808"/>
            <a:ext cx="776591" cy="773349"/>
          </a:xfrm>
          <a:prstGeom prst="pie">
            <a:avLst>
              <a:gd name="adj1" fmla="val 10799701"/>
              <a:gd name="adj2" fmla="val 1620000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Secteurs 46">
            <a:extLst>
              <a:ext uri="{FF2B5EF4-FFF2-40B4-BE49-F238E27FC236}">
                <a16:creationId xmlns:a16="http://schemas.microsoft.com/office/drawing/2014/main" id="{BCA11F6C-3B24-124A-9B81-2849519FACB2}"/>
              </a:ext>
            </a:extLst>
          </p:cNvPr>
          <p:cNvSpPr/>
          <p:nvPr/>
        </p:nvSpPr>
        <p:spPr>
          <a:xfrm rot="16200000">
            <a:off x="3041521" y="3968884"/>
            <a:ext cx="784698" cy="778213"/>
          </a:xfrm>
          <a:prstGeom prst="pie">
            <a:avLst>
              <a:gd name="adj1" fmla="val 10799701"/>
              <a:gd name="adj2" fmla="val 1620000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9" name="Connecteur droit 48"/>
          <p:cNvCxnSpPr/>
          <p:nvPr/>
        </p:nvCxnSpPr>
        <p:spPr>
          <a:xfrm>
            <a:off x="6854757" y="3054485"/>
            <a:ext cx="778213" cy="6485"/>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5402098" y="4014281"/>
            <a:ext cx="129702" cy="261610"/>
          </a:xfrm>
          <a:prstGeom prst="rect">
            <a:avLst/>
          </a:prstGeom>
          <a:noFill/>
        </p:spPr>
        <p:txBody>
          <a:bodyPr wrap="square" rtlCol="0">
            <a:spAutoFit/>
          </a:bodyPr>
          <a:lstStyle/>
          <a:p>
            <a:r>
              <a:rPr lang="fr-FR" sz="1100" b="1" dirty="0">
                <a:solidFill>
                  <a:schemeClr val="accent2">
                    <a:lumMod val="75000"/>
                    <a:lumOff val="25000"/>
                  </a:schemeClr>
                </a:solidFill>
              </a:rPr>
              <a:t>1</a:t>
            </a:r>
            <a:endParaRPr lang="en-US" sz="1100" b="1" dirty="0">
              <a:solidFill>
                <a:schemeClr val="accent2">
                  <a:lumMod val="75000"/>
                  <a:lumOff val="25000"/>
                </a:schemeClr>
              </a:solidFill>
            </a:endParaRPr>
          </a:p>
        </p:txBody>
      </p:sp>
      <p:sp>
        <p:nvSpPr>
          <p:cNvPr id="53" name="ZoneTexte 52"/>
          <p:cNvSpPr txBox="1"/>
          <p:nvPr/>
        </p:nvSpPr>
        <p:spPr>
          <a:xfrm>
            <a:off x="5800933" y="4017523"/>
            <a:ext cx="129702" cy="261610"/>
          </a:xfrm>
          <a:prstGeom prst="rect">
            <a:avLst/>
          </a:prstGeom>
          <a:noFill/>
        </p:spPr>
        <p:txBody>
          <a:bodyPr wrap="square" rtlCol="0">
            <a:spAutoFit/>
          </a:bodyPr>
          <a:lstStyle/>
          <a:p>
            <a:r>
              <a:rPr lang="fr-FR" sz="1100" b="1" dirty="0">
                <a:solidFill>
                  <a:schemeClr val="accent2">
                    <a:lumMod val="75000"/>
                    <a:lumOff val="25000"/>
                  </a:schemeClr>
                </a:solidFill>
              </a:rPr>
              <a:t>2</a:t>
            </a:r>
            <a:endParaRPr lang="en-US" sz="1100" b="1" dirty="0">
              <a:solidFill>
                <a:schemeClr val="accent2">
                  <a:lumMod val="75000"/>
                  <a:lumOff val="25000"/>
                </a:schemeClr>
              </a:solidFill>
            </a:endParaRPr>
          </a:p>
        </p:txBody>
      </p:sp>
      <p:sp>
        <p:nvSpPr>
          <p:cNvPr id="54" name="ZoneTexte 53"/>
          <p:cNvSpPr txBox="1"/>
          <p:nvPr/>
        </p:nvSpPr>
        <p:spPr>
          <a:xfrm>
            <a:off x="5820387" y="4406629"/>
            <a:ext cx="129702" cy="261610"/>
          </a:xfrm>
          <a:prstGeom prst="rect">
            <a:avLst/>
          </a:prstGeom>
          <a:noFill/>
        </p:spPr>
        <p:txBody>
          <a:bodyPr wrap="square" rtlCol="0">
            <a:spAutoFit/>
          </a:bodyPr>
          <a:lstStyle/>
          <a:p>
            <a:r>
              <a:rPr lang="fr-FR" sz="1100" b="1" dirty="0">
                <a:solidFill>
                  <a:schemeClr val="accent2">
                    <a:lumMod val="75000"/>
                    <a:lumOff val="25000"/>
                  </a:schemeClr>
                </a:solidFill>
              </a:rPr>
              <a:t>3</a:t>
            </a:r>
            <a:endParaRPr lang="en-US" sz="1100" b="1" dirty="0">
              <a:solidFill>
                <a:schemeClr val="accent2">
                  <a:lumMod val="75000"/>
                  <a:lumOff val="25000"/>
                </a:schemeClr>
              </a:solidFill>
            </a:endParaRPr>
          </a:p>
        </p:txBody>
      </p:sp>
      <p:sp>
        <p:nvSpPr>
          <p:cNvPr id="55" name="ZoneTexte 54"/>
          <p:cNvSpPr txBox="1"/>
          <p:nvPr/>
        </p:nvSpPr>
        <p:spPr>
          <a:xfrm>
            <a:off x="5405341" y="4400145"/>
            <a:ext cx="129702" cy="261610"/>
          </a:xfrm>
          <a:prstGeom prst="rect">
            <a:avLst/>
          </a:prstGeom>
          <a:noFill/>
        </p:spPr>
        <p:txBody>
          <a:bodyPr wrap="square" rtlCol="0">
            <a:spAutoFit/>
          </a:bodyPr>
          <a:lstStyle/>
          <a:p>
            <a:r>
              <a:rPr lang="fr-FR" sz="1100" b="1" dirty="0">
                <a:solidFill>
                  <a:schemeClr val="accent2">
                    <a:lumMod val="75000"/>
                    <a:lumOff val="25000"/>
                  </a:schemeClr>
                </a:solidFill>
              </a:rPr>
              <a:t>4</a:t>
            </a:r>
            <a:endParaRPr lang="en-US" sz="1100" b="1" dirty="0">
              <a:solidFill>
                <a:schemeClr val="accent2">
                  <a:lumMod val="75000"/>
                  <a:lumOff val="25000"/>
                </a:schemeClr>
              </a:solidFill>
            </a:endParaRPr>
          </a:p>
        </p:txBody>
      </p:sp>
      <p:sp>
        <p:nvSpPr>
          <p:cNvPr id="56" name="ZoneTexte 55"/>
          <p:cNvSpPr txBox="1"/>
          <p:nvPr/>
        </p:nvSpPr>
        <p:spPr>
          <a:xfrm>
            <a:off x="3612206" y="4020765"/>
            <a:ext cx="129702" cy="261610"/>
          </a:xfrm>
          <a:prstGeom prst="rect">
            <a:avLst/>
          </a:prstGeom>
          <a:noFill/>
        </p:spPr>
        <p:txBody>
          <a:bodyPr wrap="square" rtlCol="0">
            <a:spAutoFit/>
          </a:bodyPr>
          <a:lstStyle/>
          <a:p>
            <a:r>
              <a:rPr lang="fr-FR" sz="1100" b="1" dirty="0">
                <a:solidFill>
                  <a:schemeClr val="accent2">
                    <a:lumMod val="75000"/>
                    <a:lumOff val="25000"/>
                  </a:schemeClr>
                </a:solidFill>
              </a:rPr>
              <a:t>2</a:t>
            </a:r>
            <a:endParaRPr lang="en-US" sz="1100" b="1" dirty="0">
              <a:solidFill>
                <a:schemeClr val="accent2">
                  <a:lumMod val="75000"/>
                  <a:lumOff val="25000"/>
                </a:schemeClr>
              </a:solidFill>
            </a:endParaRPr>
          </a:p>
        </p:txBody>
      </p:sp>
      <p:sp>
        <p:nvSpPr>
          <p:cNvPr id="57" name="ZoneTexte 56"/>
          <p:cNvSpPr txBox="1"/>
          <p:nvPr/>
        </p:nvSpPr>
        <p:spPr>
          <a:xfrm>
            <a:off x="3197158" y="4403387"/>
            <a:ext cx="129702" cy="261610"/>
          </a:xfrm>
          <a:prstGeom prst="rect">
            <a:avLst/>
          </a:prstGeom>
          <a:noFill/>
        </p:spPr>
        <p:txBody>
          <a:bodyPr wrap="square" rtlCol="0">
            <a:spAutoFit/>
          </a:bodyPr>
          <a:lstStyle/>
          <a:p>
            <a:r>
              <a:rPr lang="fr-FR" sz="1100" b="1" dirty="0">
                <a:solidFill>
                  <a:schemeClr val="accent2">
                    <a:lumMod val="75000"/>
                    <a:lumOff val="25000"/>
                  </a:schemeClr>
                </a:solidFill>
              </a:rPr>
              <a:t>4</a:t>
            </a:r>
            <a:endParaRPr lang="en-US" sz="1100" b="1" dirty="0">
              <a:solidFill>
                <a:schemeClr val="accent2">
                  <a:lumMod val="75000"/>
                  <a:lumOff val="25000"/>
                </a:schemeClr>
              </a:solidFill>
            </a:endParaRPr>
          </a:p>
        </p:txBody>
      </p:sp>
    </p:spTree>
    <p:extLst>
      <p:ext uri="{BB962C8B-B14F-4D97-AF65-F5344CB8AC3E}">
        <p14:creationId xmlns:p14="http://schemas.microsoft.com/office/powerpoint/2010/main" val="821510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METHODE DE PREPARATION DES PRISES D’ESSAI</a:t>
            </a:r>
          </a:p>
        </p:txBody>
      </p:sp>
      <p:pic>
        <p:nvPicPr>
          <p:cNvPr id="48" name="Picture 7">
            <a:extLst>
              <a:ext uri="{FF2B5EF4-FFF2-40B4-BE49-F238E27FC236}">
                <a16:creationId xmlns:a16="http://schemas.microsoft.com/office/drawing/2014/main" id="{289FE095-EAF9-63F6-7B9D-E710E2B0EFF8}"/>
              </a:ext>
            </a:extLst>
          </p:cNvPr>
          <p:cNvPicPr>
            <a:picLocks noChangeAspect="1"/>
          </p:cNvPicPr>
          <p:nvPr/>
        </p:nvPicPr>
        <p:blipFill rotWithShape="1">
          <a:blip r:embed="rId3" cstate="print"/>
          <a:srcRect/>
          <a:stretch/>
        </p:blipFill>
        <p:spPr>
          <a:xfrm rot="5400000">
            <a:off x="5276249" y="1060933"/>
            <a:ext cx="1477375" cy="1835285"/>
          </a:xfrm>
          <a:prstGeom prst="rect">
            <a:avLst/>
          </a:prstGeom>
        </p:spPr>
      </p:pic>
      <p:pic>
        <p:nvPicPr>
          <p:cNvPr id="50" name="Picture 8">
            <a:extLst>
              <a:ext uri="{FF2B5EF4-FFF2-40B4-BE49-F238E27FC236}">
                <a16:creationId xmlns:a16="http://schemas.microsoft.com/office/drawing/2014/main" id="{C5798447-41BE-408E-4BFF-D2022EFA9AF7}"/>
              </a:ext>
            </a:extLst>
          </p:cNvPr>
          <p:cNvPicPr>
            <a:picLocks noChangeAspect="1"/>
          </p:cNvPicPr>
          <p:nvPr/>
        </p:nvPicPr>
        <p:blipFill rotWithShape="1">
          <a:blip r:embed="rId4" cstate="print"/>
          <a:srcRect b="-346"/>
          <a:stretch/>
        </p:blipFill>
        <p:spPr>
          <a:xfrm rot="5400000">
            <a:off x="3253992" y="1049059"/>
            <a:ext cx="1465827" cy="1831668"/>
          </a:xfrm>
          <a:prstGeom prst="rect">
            <a:avLst/>
          </a:prstGeom>
        </p:spPr>
      </p:pic>
      <p:pic>
        <p:nvPicPr>
          <p:cNvPr id="51" name="Picture 9">
            <a:extLst>
              <a:ext uri="{FF2B5EF4-FFF2-40B4-BE49-F238E27FC236}">
                <a16:creationId xmlns:a16="http://schemas.microsoft.com/office/drawing/2014/main" id="{A3C7E269-6960-6614-2E76-E578519FF371}"/>
              </a:ext>
            </a:extLst>
          </p:cNvPr>
          <p:cNvPicPr>
            <a:picLocks noChangeAspect="1"/>
          </p:cNvPicPr>
          <p:nvPr/>
        </p:nvPicPr>
        <p:blipFill>
          <a:blip r:embed="rId5" cstate="print"/>
          <a:srcRect/>
          <a:stretch>
            <a:fillRect/>
          </a:stretch>
        </p:blipFill>
        <p:spPr>
          <a:xfrm rot="5400000">
            <a:off x="5079123" y="2878846"/>
            <a:ext cx="1861227" cy="1810431"/>
          </a:xfrm>
          <a:prstGeom prst="rect">
            <a:avLst/>
          </a:prstGeom>
        </p:spPr>
      </p:pic>
      <p:pic>
        <p:nvPicPr>
          <p:cNvPr id="58" name="Picture 10">
            <a:extLst>
              <a:ext uri="{FF2B5EF4-FFF2-40B4-BE49-F238E27FC236}">
                <a16:creationId xmlns:a16="http://schemas.microsoft.com/office/drawing/2014/main" id="{C1235539-29D2-03D9-A07E-F32B030BA37D}"/>
              </a:ext>
            </a:extLst>
          </p:cNvPr>
          <p:cNvPicPr>
            <a:picLocks noChangeAspect="1"/>
          </p:cNvPicPr>
          <p:nvPr/>
        </p:nvPicPr>
        <p:blipFill rotWithShape="1">
          <a:blip r:embed="rId6" cstate="print"/>
          <a:srcRect b="-514"/>
          <a:stretch/>
        </p:blipFill>
        <p:spPr>
          <a:xfrm rot="5400000">
            <a:off x="3066564" y="2859046"/>
            <a:ext cx="1841770" cy="1830578"/>
          </a:xfrm>
          <a:prstGeom prst="rect">
            <a:avLst/>
          </a:prstGeom>
        </p:spPr>
      </p:pic>
    </p:spTree>
    <p:extLst>
      <p:ext uri="{BB962C8B-B14F-4D97-AF65-F5344CB8AC3E}">
        <p14:creationId xmlns:p14="http://schemas.microsoft.com/office/powerpoint/2010/main" val="821510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METHODE D’ANNALYSE DES ESSAIS</a:t>
            </a:r>
          </a:p>
        </p:txBody>
      </p:sp>
      <p:sp>
        <p:nvSpPr>
          <p:cNvPr id="11" name="Rectangle 10"/>
          <p:cNvSpPr/>
          <p:nvPr/>
        </p:nvSpPr>
        <p:spPr>
          <a:xfrm>
            <a:off x="2252432" y="1269998"/>
            <a:ext cx="3448060" cy="276999"/>
          </a:xfrm>
          <a:prstGeom prst="rect">
            <a:avLst/>
          </a:prstGeom>
        </p:spPr>
        <p:txBody>
          <a:bodyPr wrap="none">
            <a:spAutoFit/>
          </a:bodyPr>
          <a:lstStyle/>
          <a:p>
            <a:pPr marL="176212" algn="just">
              <a:buClr>
                <a:schemeClr val="tx1"/>
              </a:buClr>
            </a:pPr>
            <a:r>
              <a:rPr lang="fr-FR" sz="1200" b="1" dirty="0"/>
              <a:t>Fidélité des procédures de caractérisation</a:t>
            </a:r>
            <a:endParaRPr lang="fr-FR" sz="1100" b="1" dirty="0">
              <a:latin typeface="Calibri" panose="020F0502020204030204" pitchFamily="34" charset="0"/>
              <a:ea typeface="Times New Roman" panose="02020603050405020304" pitchFamily="18" charset="0"/>
            </a:endParaRPr>
          </a:p>
        </p:txBody>
      </p:sp>
      <p:sp>
        <p:nvSpPr>
          <p:cNvPr id="12" name="Google Shape;425;p43">
            <a:extLst>
              <a:ext uri="{FF2B5EF4-FFF2-40B4-BE49-F238E27FC236}">
                <a16:creationId xmlns:a16="http://schemas.microsoft.com/office/drawing/2014/main" id="{88FB9D84-3D9B-4146-BB4D-0FA5A3FF537E}"/>
              </a:ext>
            </a:extLst>
          </p:cNvPr>
          <p:cNvSpPr txBox="1">
            <a:spLocks/>
          </p:cNvSpPr>
          <p:nvPr/>
        </p:nvSpPr>
        <p:spPr>
          <a:xfrm>
            <a:off x="2226133" y="1371719"/>
            <a:ext cx="5538615" cy="30485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6212" indent="0" algn="just">
              <a:buClr>
                <a:schemeClr val="tx1"/>
              </a:buClr>
            </a:pPr>
            <a:endParaRPr lang="fr-FR" sz="1100" b="1" dirty="0">
              <a:effectLst/>
              <a:latin typeface="Calibri" panose="020F0502020204030204" pitchFamily="34" charset="0"/>
              <a:ea typeface="Times New Roman" panose="02020603050405020304" pitchFamily="18" charset="0"/>
            </a:endParaRPr>
          </a:p>
          <a:p>
            <a:pPr marL="176212" indent="0" algn="just">
              <a:buClr>
                <a:schemeClr val="tx1"/>
              </a:buClr>
              <a:buFont typeface="Arial" pitchFamily="34" charset="0"/>
              <a:buChar char="•"/>
            </a:pPr>
            <a:r>
              <a:rPr lang="fr-FR" sz="1200" dirty="0">
                <a:latin typeface="Calibri" panose="020F0502020204030204" pitchFamily="34" charset="0"/>
                <a:ea typeface="Times New Roman" panose="02020603050405020304" pitchFamily="18" charset="0"/>
              </a:rPr>
              <a:t> La fidélité exprime l’étroitesse de l’accord entre une série de mesures provenant de multiples prises d’essai d’un même échantillon homogène dans des conditions prescrites.</a:t>
            </a:r>
          </a:p>
          <a:p>
            <a:pPr marL="176212" indent="0" algn="just">
              <a:buClr>
                <a:schemeClr val="tx1"/>
              </a:buClr>
            </a:pPr>
            <a:r>
              <a:rPr lang="fr-FR" sz="1200" dirty="0">
                <a:latin typeface="Calibri" panose="020F0502020204030204" pitchFamily="34" charset="0"/>
                <a:ea typeface="Times New Roman" panose="02020603050405020304" pitchFamily="18" charset="0"/>
              </a:rPr>
              <a:t>Elle a été évaluée à deux niveaux  :</a:t>
            </a:r>
          </a:p>
          <a:p>
            <a:pPr marL="633412" lvl="1" indent="0" algn="just">
              <a:buClr>
                <a:schemeClr val="tx1"/>
              </a:buClr>
              <a:buFont typeface="Courier New" pitchFamily="49" charset="0"/>
              <a:buChar char="o"/>
            </a:pPr>
            <a:r>
              <a:rPr lang="fr-FR" sz="1200" dirty="0">
                <a:latin typeface="Calibri" panose="020F0502020204030204" pitchFamily="34" charset="0"/>
                <a:ea typeface="Times New Roman" panose="02020603050405020304" pitchFamily="18" charset="0"/>
              </a:rPr>
              <a:t> </a:t>
            </a:r>
            <a:r>
              <a:rPr lang="fr-FR" sz="1200" b="1" dirty="0">
                <a:latin typeface="Calibri" panose="020F0502020204030204" pitchFamily="34" charset="0"/>
                <a:ea typeface="Times New Roman" panose="02020603050405020304" pitchFamily="18" charset="0"/>
              </a:rPr>
              <a:t>intra-laboratoires (répétabilité)</a:t>
            </a:r>
          </a:p>
          <a:p>
            <a:pPr marL="633412" lvl="1" indent="0" algn="just">
              <a:buClr>
                <a:schemeClr val="tx1"/>
              </a:buClr>
              <a:buFont typeface="Courier New" pitchFamily="49" charset="0"/>
              <a:buChar char="o"/>
            </a:pPr>
            <a:r>
              <a:rPr lang="fr-FR" sz="1200" b="1" dirty="0">
                <a:latin typeface="Calibri" panose="020F0502020204030204" pitchFamily="34" charset="0"/>
                <a:ea typeface="Times New Roman" panose="02020603050405020304" pitchFamily="18" charset="0"/>
              </a:rPr>
              <a:t> inter-laboratoires (reproductibilité)</a:t>
            </a:r>
          </a:p>
          <a:p>
            <a:pPr marL="176212" indent="0" algn="just">
              <a:buClr>
                <a:schemeClr val="tx1"/>
              </a:buClr>
            </a:pPr>
            <a:endParaRPr lang="fr-FR" sz="1200" dirty="0">
              <a:latin typeface="Calibri" panose="020F0502020204030204" pitchFamily="34" charset="0"/>
              <a:ea typeface="Times New Roman" panose="02020603050405020304" pitchFamily="18" charset="0"/>
            </a:endParaRPr>
          </a:p>
          <a:p>
            <a:pPr marL="176212" indent="0" algn="just">
              <a:buClr>
                <a:schemeClr val="tx1"/>
              </a:buClr>
            </a:pPr>
            <a:endParaRPr lang="fr-FR" sz="1200" dirty="0">
              <a:latin typeface="Calibri" panose="020F0502020204030204" pitchFamily="34" charset="0"/>
              <a:ea typeface="Times New Roman" panose="02020603050405020304" pitchFamily="18" charset="0"/>
            </a:endParaRPr>
          </a:p>
          <a:p>
            <a:pPr marL="176212" indent="0" algn="just">
              <a:buClr>
                <a:schemeClr val="tx1"/>
              </a:buClr>
              <a:buFont typeface="Arial" pitchFamily="34" charset="0"/>
              <a:buChar char="•"/>
            </a:pPr>
            <a:r>
              <a:rPr lang="fr-FR" sz="1200" dirty="0">
                <a:latin typeface="Calibri" panose="020F0502020204030204" pitchFamily="34" charset="0"/>
                <a:ea typeface="Times New Roman" panose="02020603050405020304" pitchFamily="18" charset="0"/>
              </a:rPr>
              <a:t> Normes utilisées  :</a:t>
            </a:r>
          </a:p>
          <a:p>
            <a:pPr marL="633412" lvl="1" indent="0" algn="just">
              <a:buClr>
                <a:schemeClr val="tx1"/>
              </a:buClr>
              <a:buFont typeface="Courier New" pitchFamily="49" charset="0"/>
              <a:buChar char="o"/>
            </a:pPr>
            <a:r>
              <a:rPr lang="fr-FR" sz="1200" dirty="0">
                <a:latin typeface="Calibri" panose="020F0502020204030204" pitchFamily="34" charset="0"/>
                <a:ea typeface="Times New Roman" panose="02020603050405020304" pitchFamily="18" charset="0"/>
              </a:rPr>
              <a:t> </a:t>
            </a:r>
            <a:r>
              <a:rPr lang="fr-FR" sz="1200" b="1" dirty="0">
                <a:latin typeface="Calibri" panose="020F0502020204030204" pitchFamily="34" charset="0"/>
                <a:ea typeface="Times New Roman" panose="02020603050405020304" pitchFamily="18" charset="0"/>
              </a:rPr>
              <a:t>NF ISO 5725 </a:t>
            </a:r>
            <a:r>
              <a:rPr lang="fr-FR" sz="1200" dirty="0">
                <a:latin typeface="Calibri" panose="020F0502020204030204" pitchFamily="34" charset="0"/>
                <a:ea typeface="Times New Roman" panose="02020603050405020304" pitchFamily="18" charset="0"/>
              </a:rPr>
              <a:t>: « Exactitude (justesse et fidélité) des résultats et méthodes de mesure»</a:t>
            </a:r>
          </a:p>
          <a:p>
            <a:pPr marL="633412" lvl="1" indent="0" algn="just">
              <a:buClr>
                <a:schemeClr val="tx1"/>
              </a:buClr>
              <a:buFont typeface="Courier New" pitchFamily="49" charset="0"/>
              <a:buChar char="o"/>
            </a:pPr>
            <a:r>
              <a:rPr lang="fr-FR" sz="1200" dirty="0">
                <a:latin typeface="Calibri" panose="020F0502020204030204" pitchFamily="34" charset="0"/>
                <a:ea typeface="Times New Roman" panose="02020603050405020304" pitchFamily="18" charset="0"/>
              </a:rPr>
              <a:t> </a:t>
            </a:r>
            <a:r>
              <a:rPr lang="fr-FR" sz="1200" b="1" dirty="0">
                <a:latin typeface="Calibri" panose="020F0502020204030204" pitchFamily="34" charset="0"/>
                <a:ea typeface="Times New Roman" panose="02020603050405020304" pitchFamily="18" charset="0"/>
              </a:rPr>
              <a:t>NF EN 932 </a:t>
            </a:r>
            <a:r>
              <a:rPr lang="fr-FR" sz="1200" dirty="0">
                <a:latin typeface="Calibri" panose="020F0502020204030204" pitchFamily="34" charset="0"/>
                <a:ea typeface="Times New Roman" panose="02020603050405020304" pitchFamily="18" charset="0"/>
              </a:rPr>
              <a:t>: Essais pour déterminer les propriétés générales des granulats.</a:t>
            </a:r>
          </a:p>
          <a:p>
            <a:pPr marL="176212" indent="0" algn="just">
              <a:spcAft>
                <a:spcPts val="0"/>
              </a:spcAft>
              <a:buClr>
                <a:schemeClr val="tx1"/>
              </a:buClr>
            </a:pPr>
            <a:endParaRPr lang="fr-FR" sz="1100" b="1" dirty="0">
              <a:effectLst/>
              <a:latin typeface="Calibri" panose="020F0502020204030204" pitchFamily="34" charset="0"/>
              <a:ea typeface="Times New Roman" panose="02020603050405020304" pitchFamily="18" charset="0"/>
            </a:endParaRPr>
          </a:p>
          <a:p>
            <a:pPr marL="347662" indent="-171450" algn="just">
              <a:spcAft>
                <a:spcPts val="0"/>
              </a:spcAft>
              <a:buClr>
                <a:schemeClr val="tx1"/>
              </a:buClr>
              <a:buFont typeface="Arial" panose="020B0604020202020204" pitchFamily="34" charset="0"/>
              <a:buChar char="•"/>
            </a:pPr>
            <a:endParaRPr lang="fr-FR" sz="1100" dirty="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dirty="0">
              <a:effectLst/>
              <a:latin typeface="Calibri" panose="020F0502020204030204" pitchFamily="34" charset="0"/>
              <a:ea typeface="Times New Roman" panose="02020603050405020304" pitchFamily="18" charset="0"/>
            </a:endParaRPr>
          </a:p>
        </p:txBody>
      </p:sp>
      <p:sp>
        <p:nvSpPr>
          <p:cNvPr id="15" name="Rectangle 14"/>
          <p:cNvSpPr/>
          <p:nvPr/>
        </p:nvSpPr>
        <p:spPr>
          <a:xfrm>
            <a:off x="2316480" y="4344680"/>
            <a:ext cx="5638800" cy="430887"/>
          </a:xfrm>
          <a:prstGeom prst="rect">
            <a:avLst/>
          </a:prstGeom>
        </p:spPr>
        <p:txBody>
          <a:bodyPr wrap="square">
            <a:spAutoFit/>
          </a:bodyPr>
          <a:lstStyle/>
          <a:p>
            <a:pPr marL="176212" algn="just">
              <a:buClr>
                <a:schemeClr val="tx1"/>
              </a:buClr>
            </a:pPr>
            <a:r>
              <a:rPr lang="fr-FR" sz="1100" b="1" i="1" dirty="0">
                <a:latin typeface="Calibri" panose="020F0502020204030204" pitchFamily="34" charset="0"/>
                <a:ea typeface="Times New Roman" panose="02020603050405020304" pitchFamily="18" charset="0"/>
              </a:rPr>
              <a:t>NB: La fidélité traduit uniquement la distribution des erreurs aléatoires et n’a aucune relation avec la valeur vraie ou spécifiée. </a:t>
            </a:r>
          </a:p>
        </p:txBody>
      </p:sp>
    </p:spTree>
    <p:extLst>
      <p:ext uri="{BB962C8B-B14F-4D97-AF65-F5344CB8AC3E}">
        <p14:creationId xmlns:p14="http://schemas.microsoft.com/office/powerpoint/2010/main" val="821510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METHODE D’ANNALYSE DES ESSAIS</a:t>
            </a:r>
          </a:p>
        </p:txBody>
      </p:sp>
      <p:sp>
        <p:nvSpPr>
          <p:cNvPr id="11" name="Rectangle 10"/>
          <p:cNvSpPr/>
          <p:nvPr/>
        </p:nvSpPr>
        <p:spPr>
          <a:xfrm>
            <a:off x="2252432" y="1269998"/>
            <a:ext cx="2928687" cy="261610"/>
          </a:xfrm>
          <a:prstGeom prst="rect">
            <a:avLst/>
          </a:prstGeom>
        </p:spPr>
        <p:txBody>
          <a:bodyPr wrap="none">
            <a:spAutoFit/>
          </a:bodyPr>
          <a:lstStyle/>
          <a:p>
            <a:pPr marL="176212" algn="just">
              <a:buClr>
                <a:schemeClr val="tx1"/>
              </a:buClr>
            </a:pPr>
            <a:r>
              <a:rPr lang="fr-FR" sz="1100" b="1" dirty="0"/>
              <a:t>Essais réalisés dans trois laboratoires</a:t>
            </a:r>
            <a:endParaRPr lang="fr-FR" sz="1100" b="1" dirty="0">
              <a:latin typeface="Calibri" panose="020F0502020204030204" pitchFamily="34" charset="0"/>
              <a:ea typeface="Times New Roman" panose="02020603050405020304" pitchFamily="18" charset="0"/>
            </a:endParaRPr>
          </a:p>
        </p:txBody>
      </p:sp>
      <p:graphicFrame>
        <p:nvGraphicFramePr>
          <p:cNvPr id="9" name="Tableau 4">
            <a:extLst>
              <a:ext uri="{FF2B5EF4-FFF2-40B4-BE49-F238E27FC236}">
                <a16:creationId xmlns:a16="http://schemas.microsoft.com/office/drawing/2014/main" id="{59B5EF0E-DF87-7745-AFB7-A131ADCA856A}"/>
              </a:ext>
            </a:extLst>
          </p:cNvPr>
          <p:cNvGraphicFramePr>
            <a:graphicFrameLocks/>
          </p:cNvGraphicFramePr>
          <p:nvPr>
            <p:extLst>
              <p:ext uri="{D42A27DB-BD31-4B8C-83A1-F6EECF244321}">
                <p14:modId xmlns:p14="http://schemas.microsoft.com/office/powerpoint/2010/main" val="3004916173"/>
              </p:ext>
            </p:extLst>
          </p:nvPr>
        </p:nvGraphicFramePr>
        <p:xfrm>
          <a:off x="2510722" y="1807937"/>
          <a:ext cx="5465958" cy="1480013"/>
        </p:xfrm>
        <a:graphic>
          <a:graphicData uri="http://schemas.openxmlformats.org/drawingml/2006/table">
            <a:tbl>
              <a:tblPr firstRow="1">
                <a:tableStyleId>{5C22544A-7EE6-4342-B048-85BDC9FD1C3A}</a:tableStyleId>
              </a:tblPr>
              <a:tblGrid>
                <a:gridCol w="1012937">
                  <a:extLst>
                    <a:ext uri="{9D8B030D-6E8A-4147-A177-3AD203B41FA5}">
                      <a16:colId xmlns:a16="http://schemas.microsoft.com/office/drawing/2014/main" val="1689330750"/>
                    </a:ext>
                  </a:extLst>
                </a:gridCol>
                <a:gridCol w="809049">
                  <a:extLst>
                    <a:ext uri="{9D8B030D-6E8A-4147-A177-3AD203B41FA5}">
                      <a16:colId xmlns:a16="http://schemas.microsoft.com/office/drawing/2014/main" val="2660631934"/>
                    </a:ext>
                  </a:extLst>
                </a:gridCol>
                <a:gridCol w="910993">
                  <a:extLst>
                    <a:ext uri="{9D8B030D-6E8A-4147-A177-3AD203B41FA5}">
                      <a16:colId xmlns:a16="http://schemas.microsoft.com/office/drawing/2014/main" val="3909717689"/>
                    </a:ext>
                  </a:extLst>
                </a:gridCol>
                <a:gridCol w="910993">
                  <a:extLst>
                    <a:ext uri="{9D8B030D-6E8A-4147-A177-3AD203B41FA5}">
                      <a16:colId xmlns:a16="http://schemas.microsoft.com/office/drawing/2014/main" val="1603189107"/>
                    </a:ext>
                  </a:extLst>
                </a:gridCol>
                <a:gridCol w="910993">
                  <a:extLst>
                    <a:ext uri="{9D8B030D-6E8A-4147-A177-3AD203B41FA5}">
                      <a16:colId xmlns:a16="http://schemas.microsoft.com/office/drawing/2014/main" val="2156679752"/>
                    </a:ext>
                  </a:extLst>
                </a:gridCol>
                <a:gridCol w="910993">
                  <a:extLst>
                    <a:ext uri="{9D8B030D-6E8A-4147-A177-3AD203B41FA5}">
                      <a16:colId xmlns:a16="http://schemas.microsoft.com/office/drawing/2014/main" val="725709749"/>
                    </a:ext>
                  </a:extLst>
                </a:gridCol>
              </a:tblGrid>
              <a:tr h="399779">
                <a:tc>
                  <a:txBody>
                    <a:bodyPr/>
                    <a:lstStyle/>
                    <a:p>
                      <a:pPr algn="ctr" rtl="0" fontAlgn="base"/>
                      <a:r>
                        <a:rPr lang="fr-FR" sz="1000" b="1" i="0" noProof="0" dirty="0">
                          <a:solidFill>
                            <a:srgbClr val="FFFFFF"/>
                          </a:solidFill>
                          <a:effectLst/>
                          <a:latin typeface="+mn-lt"/>
                        </a:rPr>
                        <a:t>​</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5">
                        <a:lumMod val="75000"/>
                      </a:schemeClr>
                    </a:solidFill>
                  </a:tcPr>
                </a:tc>
                <a:tc>
                  <a:txBody>
                    <a:bodyPr/>
                    <a:lstStyle/>
                    <a:p>
                      <a:pPr algn="ctr" rtl="0" fontAlgn="base"/>
                      <a:r>
                        <a:rPr lang="fr-FR" sz="900" b="1" i="0" noProof="0" dirty="0">
                          <a:solidFill>
                            <a:schemeClr val="accent3">
                              <a:lumMod val="40000"/>
                              <a:lumOff val="60000"/>
                            </a:schemeClr>
                          </a:solidFill>
                          <a:effectLst/>
                          <a:latin typeface="+mn-lt"/>
                        </a:rPr>
                        <a:t>Mesure 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5">
                        <a:lumMod val="75000"/>
                      </a:schemeClr>
                    </a:solidFill>
                  </a:tcPr>
                </a:tc>
                <a:tc>
                  <a:txBody>
                    <a:bodyPr/>
                    <a:lstStyle/>
                    <a:p>
                      <a:pPr algn="ctr" rtl="0" fontAlgn="base"/>
                      <a:r>
                        <a:rPr lang="fr-FR" sz="900" b="1" i="0" noProof="0" dirty="0">
                          <a:solidFill>
                            <a:schemeClr val="accent3">
                              <a:lumMod val="40000"/>
                              <a:lumOff val="60000"/>
                            </a:schemeClr>
                          </a:solidFill>
                          <a:effectLst/>
                          <a:latin typeface="+mn-lt"/>
                        </a:rPr>
                        <a:t>Mesure 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5">
                        <a:lumMod val="75000"/>
                      </a:schemeClr>
                    </a:solidFill>
                  </a:tcPr>
                </a:tc>
                <a:tc>
                  <a:txBody>
                    <a:bodyPr/>
                    <a:lstStyle/>
                    <a:p>
                      <a:pPr algn="ctr" rtl="0" fontAlgn="base"/>
                      <a:r>
                        <a:rPr lang="fr-FR" sz="900" b="1" i="0" noProof="0" dirty="0">
                          <a:solidFill>
                            <a:schemeClr val="accent3">
                              <a:lumMod val="40000"/>
                              <a:lumOff val="60000"/>
                            </a:schemeClr>
                          </a:solidFill>
                          <a:effectLst/>
                          <a:latin typeface="+mn-lt"/>
                        </a:rPr>
                        <a:t>Mesure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5">
                        <a:lumMod val="75000"/>
                      </a:schemeClr>
                    </a:solidFill>
                  </a:tcPr>
                </a:tc>
                <a:tc>
                  <a:txBody>
                    <a:bodyPr/>
                    <a:lstStyle/>
                    <a:p>
                      <a:pPr algn="ctr" rtl="0" fontAlgn="base"/>
                      <a:r>
                        <a:rPr lang="fr-FR" sz="900" b="1" i="0" noProof="0" dirty="0">
                          <a:solidFill>
                            <a:schemeClr val="accent3">
                              <a:lumMod val="40000"/>
                              <a:lumOff val="60000"/>
                            </a:schemeClr>
                          </a:solidFill>
                          <a:effectLst/>
                          <a:latin typeface="+mn-lt"/>
                        </a:rPr>
                        <a:t>Moyenne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5">
                        <a:lumMod val="75000"/>
                      </a:schemeClr>
                    </a:solidFill>
                  </a:tcPr>
                </a:tc>
                <a:tc>
                  <a:txBody>
                    <a:bodyPr/>
                    <a:lstStyle/>
                    <a:p>
                      <a:pPr algn="ctr" rtl="0" fontAlgn="base"/>
                      <a:r>
                        <a:rPr lang="fr-FR" sz="900" b="1" i="0" noProof="0" dirty="0">
                          <a:solidFill>
                            <a:schemeClr val="accent3">
                              <a:lumMod val="40000"/>
                              <a:lumOff val="60000"/>
                            </a:schemeClr>
                          </a:solidFill>
                          <a:effectLst/>
                          <a:latin typeface="+mn-lt"/>
                        </a:rPr>
                        <a:t>Ecart type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479928716"/>
                  </a:ext>
                </a:extLst>
              </a:tr>
              <a:tr h="360078">
                <a:tc>
                  <a:txBody>
                    <a:bodyPr/>
                    <a:lstStyle/>
                    <a:p>
                      <a:pPr algn="ctr" rtl="0" fontAlgn="base"/>
                      <a:r>
                        <a:rPr lang="fr-FR" sz="900" b="1" i="0" noProof="0" dirty="0">
                          <a:solidFill>
                            <a:schemeClr val="accent3">
                              <a:lumMod val="40000"/>
                              <a:lumOff val="60000"/>
                            </a:schemeClr>
                          </a:solidFill>
                          <a:effectLst/>
                          <a:latin typeface="+mn-lt"/>
                        </a:rPr>
                        <a:t>1 = UniLaSalle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solidFill>
                      <a:schemeClr val="accent1"/>
                    </a:solidFill>
                  </a:tcPr>
                </a:tc>
                <a:tc>
                  <a:txBody>
                    <a:bodyPr/>
                    <a:lstStyle/>
                    <a:p>
                      <a:pPr marL="0" algn="ctr" defTabSz="914400" rtl="0" eaLnBrk="1" fontAlgn="base" latinLnBrk="0" hangingPunct="1"/>
                      <a:r>
                        <a:rPr lang="fr-FR" sz="1000" dirty="0"/>
                        <a:t>x</a:t>
                      </a:r>
                      <a:r>
                        <a:rPr lang="fr-FR" sz="1000" baseline="-25000" dirty="0"/>
                        <a:t>11</a:t>
                      </a:r>
                      <a:endParaRPr lang="fr-FR" sz="1000" b="0" i="0" kern="1200" noProof="0" dirty="0">
                        <a:solidFill>
                          <a:srgbClr val="000000"/>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tcPr>
                </a:tc>
                <a:tc>
                  <a:txBody>
                    <a:bodyPr/>
                    <a:lstStyle/>
                    <a:p>
                      <a:pPr marL="0" algn="ctr" defTabSz="914400" rtl="0" eaLnBrk="1" fontAlgn="base" latinLnBrk="0" hangingPunct="1"/>
                      <a:r>
                        <a:rPr lang="fr-FR" sz="1000" dirty="0"/>
                        <a:t>x</a:t>
                      </a:r>
                      <a:r>
                        <a:rPr lang="fr-FR" sz="1000" baseline="-25000" dirty="0"/>
                        <a:t>12</a:t>
                      </a:r>
                      <a:endParaRPr lang="fr-FR" sz="1000" b="0" i="0" kern="1200" noProof="0" dirty="0">
                        <a:solidFill>
                          <a:srgbClr val="000000"/>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tcPr>
                </a:tc>
                <a:tc>
                  <a:txBody>
                    <a:bodyPr/>
                    <a:lstStyle/>
                    <a:p>
                      <a:pPr marL="0" algn="ctr" defTabSz="914400" rtl="0" eaLnBrk="1" fontAlgn="base" latinLnBrk="0" hangingPunct="1"/>
                      <a:r>
                        <a:rPr lang="fr-FR" sz="1000" dirty="0"/>
                        <a:t>x</a:t>
                      </a:r>
                      <a:r>
                        <a:rPr lang="fr-FR" sz="1000" baseline="-25000" dirty="0"/>
                        <a:t>13</a:t>
                      </a:r>
                      <a:endParaRPr lang="fr-FR" sz="1000" b="0" i="0" kern="1200" noProof="0" dirty="0">
                        <a:solidFill>
                          <a:srgbClr val="000000"/>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fr-FR" sz="800" baseline="0" dirty="0"/>
                        <a:t>m</a:t>
                      </a:r>
                      <a:r>
                        <a:rPr lang="fr-FR" sz="800" baseline="-25000" dirty="0"/>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fr-FR" sz="1000" baseline="0" dirty="0">
                          <a:latin typeface="Symbol" pitchFamily="2" charset="2"/>
                        </a:rPr>
                        <a:t>s</a:t>
                      </a:r>
                      <a:r>
                        <a:rPr lang="fr-FR" sz="1000" baseline="-25000" dirty="0"/>
                        <a:t>1</a:t>
                      </a:r>
                      <a:endParaRPr lang="fr-FR"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solidFill>
                      <a:schemeClr val="accent5">
                        <a:lumMod val="40000"/>
                        <a:lumOff val="60000"/>
                      </a:schemeClr>
                    </a:solidFill>
                  </a:tcPr>
                </a:tc>
                <a:extLst>
                  <a:ext uri="{0D108BD9-81ED-4DB2-BD59-A6C34878D82A}">
                    <a16:rowId xmlns:a16="http://schemas.microsoft.com/office/drawing/2014/main" val="1760208656"/>
                  </a:ext>
                </a:extLst>
              </a:tr>
              <a:tr h="360078">
                <a:tc>
                  <a:txBody>
                    <a:bodyPr/>
                    <a:lstStyle/>
                    <a:p>
                      <a:pPr algn="ctr" rtl="0" fontAlgn="base"/>
                      <a:r>
                        <a:rPr lang="fr-FR" sz="900" b="1" i="0" noProof="0" dirty="0">
                          <a:solidFill>
                            <a:schemeClr val="accent3">
                              <a:lumMod val="40000"/>
                              <a:lumOff val="60000"/>
                            </a:schemeClr>
                          </a:solidFill>
                          <a:effectLst/>
                          <a:latin typeface="+mn-lt"/>
                        </a:rPr>
                        <a:t>2 = CEREMA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solidFill>
                  </a:tcPr>
                </a:tc>
                <a:tc>
                  <a:txBody>
                    <a:bodyPr/>
                    <a:lstStyle/>
                    <a:p>
                      <a:pPr marL="0" algn="ctr" defTabSz="914400" rtl="0" eaLnBrk="1" fontAlgn="base" latinLnBrk="0" hangingPunct="1"/>
                      <a:r>
                        <a:rPr lang="fr-FR" sz="1000" dirty="0"/>
                        <a:t>x</a:t>
                      </a:r>
                      <a:r>
                        <a:rPr lang="fr-FR" sz="1000" baseline="-25000" dirty="0"/>
                        <a:t>21</a:t>
                      </a:r>
                      <a:endParaRPr lang="fr-FR" sz="1000" b="0" i="0" kern="1200" noProof="0" dirty="0">
                        <a:solidFill>
                          <a:srgbClr val="000000"/>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algn="ctr" defTabSz="914400" rtl="0" eaLnBrk="1" fontAlgn="base" latinLnBrk="0" hangingPunct="1"/>
                      <a:r>
                        <a:rPr lang="fr-FR" sz="1000" dirty="0"/>
                        <a:t>x</a:t>
                      </a:r>
                      <a:r>
                        <a:rPr lang="fr-FR" sz="1000" baseline="-25000" dirty="0"/>
                        <a:t>22</a:t>
                      </a:r>
                      <a:endParaRPr lang="fr-FR" sz="1000" b="0" i="0" kern="1200" noProof="0" dirty="0">
                        <a:solidFill>
                          <a:srgbClr val="000000"/>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algn="ctr" defTabSz="914400" rtl="0" eaLnBrk="1" fontAlgn="base" latinLnBrk="0" hangingPunct="1"/>
                      <a:r>
                        <a:rPr lang="fr-FR" sz="1000" dirty="0"/>
                        <a:t>x</a:t>
                      </a:r>
                      <a:r>
                        <a:rPr lang="fr-FR" sz="1000" baseline="-25000" dirty="0"/>
                        <a:t>23</a:t>
                      </a:r>
                      <a:endParaRPr lang="fr-FR" sz="1000" b="0" i="0" kern="1200" noProof="0" dirty="0">
                        <a:solidFill>
                          <a:srgbClr val="000000"/>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fr-FR" sz="800" baseline="0" dirty="0"/>
                        <a:t>m</a:t>
                      </a:r>
                      <a:r>
                        <a:rPr lang="fr-FR" sz="800" baseline="-25000" dirty="0"/>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fr-FR" sz="1000" baseline="0" dirty="0">
                          <a:latin typeface="Symbol" pitchFamily="2" charset="2"/>
                        </a:rPr>
                        <a:t>s</a:t>
                      </a:r>
                      <a:r>
                        <a:rPr lang="fr-FR" sz="1000" baseline="-25000" dirty="0"/>
                        <a:t>2</a:t>
                      </a:r>
                      <a:endParaRPr lang="fr-FR"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3634243071"/>
                  </a:ext>
                </a:extLst>
              </a:tr>
              <a:tr h="360078">
                <a:tc>
                  <a:txBody>
                    <a:bodyPr/>
                    <a:lstStyle/>
                    <a:p>
                      <a:pPr algn="ctr" rtl="0" fontAlgn="base"/>
                      <a:r>
                        <a:rPr lang="fr-FR" sz="900" b="1" i="0" noProof="0" dirty="0">
                          <a:solidFill>
                            <a:schemeClr val="accent3">
                              <a:lumMod val="40000"/>
                              <a:lumOff val="60000"/>
                            </a:schemeClr>
                          </a:solidFill>
                          <a:effectLst/>
                          <a:latin typeface="+mn-lt"/>
                        </a:rPr>
                        <a:t>3 = ENTPE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solidFill>
                  </a:tcPr>
                </a:tc>
                <a:tc>
                  <a:txBody>
                    <a:bodyPr/>
                    <a:lstStyle/>
                    <a:p>
                      <a:pPr marL="0" algn="ctr" defTabSz="914400" rtl="0" eaLnBrk="1" fontAlgn="base" latinLnBrk="0" hangingPunct="1"/>
                      <a:r>
                        <a:rPr lang="fr-FR" sz="1000" dirty="0"/>
                        <a:t>x</a:t>
                      </a:r>
                      <a:r>
                        <a:rPr lang="fr-FR" sz="1000" baseline="-25000" dirty="0"/>
                        <a:t>31</a:t>
                      </a:r>
                      <a:endParaRPr lang="fr-FR" sz="1000" b="0" i="0" kern="1200" noProof="0" dirty="0">
                        <a:solidFill>
                          <a:srgbClr val="000000"/>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algn="ctr" defTabSz="914400" rtl="0" eaLnBrk="1" fontAlgn="base" latinLnBrk="0" hangingPunct="1"/>
                      <a:r>
                        <a:rPr lang="fr-FR" sz="1000" dirty="0"/>
                        <a:t>x</a:t>
                      </a:r>
                      <a:r>
                        <a:rPr lang="fr-FR" sz="1000" baseline="-25000" dirty="0"/>
                        <a:t>32</a:t>
                      </a:r>
                      <a:endParaRPr lang="fr-FR" sz="1000" b="0" i="0" kern="1200" noProof="0" dirty="0">
                        <a:solidFill>
                          <a:srgbClr val="000000"/>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algn="ctr" defTabSz="914400" rtl="0" eaLnBrk="1" fontAlgn="base" latinLnBrk="0" hangingPunct="1"/>
                      <a:r>
                        <a:rPr lang="fr-FR" sz="1000" dirty="0"/>
                        <a:t>x</a:t>
                      </a:r>
                      <a:r>
                        <a:rPr lang="fr-FR" sz="1000" baseline="-25000" dirty="0"/>
                        <a:t>33</a:t>
                      </a:r>
                      <a:endParaRPr lang="fr-FR" sz="1000" b="0" i="0" kern="1200" noProof="0" dirty="0">
                        <a:solidFill>
                          <a:srgbClr val="000000"/>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fr-FR" sz="800" baseline="0" dirty="0"/>
                        <a:t>m</a:t>
                      </a:r>
                      <a:r>
                        <a:rPr lang="fr-FR" sz="800" baseline="-25000" dirty="0"/>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fr-FR" sz="1000" baseline="0" dirty="0">
                          <a:latin typeface="Symbol" pitchFamily="2" charset="2"/>
                        </a:rPr>
                        <a:t>s</a:t>
                      </a:r>
                      <a:r>
                        <a:rPr lang="fr-FR" sz="1000" baseline="-25000" dirty="0"/>
                        <a:t>3</a:t>
                      </a:r>
                      <a:endParaRPr lang="fr-FR"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415808797"/>
                  </a:ext>
                </a:extLst>
              </a:tr>
            </a:tbl>
          </a:graphicData>
        </a:graphic>
      </p:graphicFrame>
      <p:sp>
        <p:nvSpPr>
          <p:cNvPr id="17" name="Rectangle 16"/>
          <p:cNvSpPr/>
          <p:nvPr/>
        </p:nvSpPr>
        <p:spPr>
          <a:xfrm>
            <a:off x="4850294" y="4088294"/>
            <a:ext cx="1126435" cy="450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7A063053-32AE-4A01-90C0-22A4C1612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878" y="4092892"/>
            <a:ext cx="979797" cy="445977"/>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FC57A43D-368C-4255-8D26-749A57A803A7}"/>
              </a:ext>
            </a:extLst>
          </p:cNvPr>
          <p:cNvPicPr>
            <a:picLocks noChangeAspect="1"/>
          </p:cNvPicPr>
          <p:nvPr/>
        </p:nvPicPr>
        <p:blipFill rotWithShape="1">
          <a:blip r:embed="rId4"/>
          <a:srcRect t="35157" b="33866"/>
          <a:stretch/>
        </p:blipFill>
        <p:spPr>
          <a:xfrm>
            <a:off x="6160759" y="4080456"/>
            <a:ext cx="1543966" cy="478292"/>
          </a:xfrm>
          <a:prstGeom prst="rect">
            <a:avLst/>
          </a:prstGeom>
        </p:spPr>
      </p:pic>
      <p:pic>
        <p:nvPicPr>
          <p:cNvPr id="20" name="Image 19">
            <a:extLst>
              <a:ext uri="{FF2B5EF4-FFF2-40B4-BE49-F238E27FC236}">
                <a16:creationId xmlns:a16="http://schemas.microsoft.com/office/drawing/2014/main" id="{7BC72021-1374-4C75-895F-A1864D24C91A}"/>
              </a:ext>
            </a:extLst>
          </p:cNvPr>
          <p:cNvPicPr>
            <a:picLocks noChangeAspect="1"/>
          </p:cNvPicPr>
          <p:nvPr/>
        </p:nvPicPr>
        <p:blipFill>
          <a:blip r:embed="rId5" cstate="print"/>
          <a:stretch>
            <a:fillRect/>
          </a:stretch>
        </p:blipFill>
        <p:spPr>
          <a:xfrm>
            <a:off x="2630556" y="4081452"/>
            <a:ext cx="2021544" cy="470669"/>
          </a:xfrm>
          <a:prstGeom prst="rect">
            <a:avLst/>
          </a:prstGeom>
        </p:spPr>
      </p:pic>
    </p:spTree>
    <p:extLst>
      <p:ext uri="{BB962C8B-B14F-4D97-AF65-F5344CB8AC3E}">
        <p14:creationId xmlns:p14="http://schemas.microsoft.com/office/powerpoint/2010/main" val="821510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METHODE D’ANALYSE DES ESSAIS</a:t>
            </a:r>
          </a:p>
        </p:txBody>
      </p:sp>
      <p:sp>
        <p:nvSpPr>
          <p:cNvPr id="11" name="Rectangle 10"/>
          <p:cNvSpPr/>
          <p:nvPr/>
        </p:nvSpPr>
        <p:spPr>
          <a:xfrm>
            <a:off x="2252432" y="1269998"/>
            <a:ext cx="2928687" cy="261610"/>
          </a:xfrm>
          <a:prstGeom prst="rect">
            <a:avLst/>
          </a:prstGeom>
        </p:spPr>
        <p:txBody>
          <a:bodyPr wrap="none">
            <a:spAutoFit/>
          </a:bodyPr>
          <a:lstStyle/>
          <a:p>
            <a:pPr marL="176212" algn="just">
              <a:buClr>
                <a:schemeClr val="tx1"/>
              </a:buClr>
            </a:pPr>
            <a:r>
              <a:rPr lang="fr-FR" sz="1100" b="1" dirty="0"/>
              <a:t>Essais réalisés dans trois laboratoires</a:t>
            </a:r>
            <a:endParaRPr lang="fr-FR" sz="1100" b="1" dirty="0">
              <a:latin typeface="Calibri" panose="020F0502020204030204" pitchFamily="34" charset="0"/>
              <a:ea typeface="Times New Roman" panose="02020603050405020304" pitchFamily="18" charset="0"/>
            </a:endParaRPr>
          </a:p>
        </p:txBody>
      </p:sp>
      <p:graphicFrame>
        <p:nvGraphicFramePr>
          <p:cNvPr id="16" name="Tableau 4">
            <a:extLst>
              <a:ext uri="{FF2B5EF4-FFF2-40B4-BE49-F238E27FC236}">
                <a16:creationId xmlns:a16="http://schemas.microsoft.com/office/drawing/2014/main" id="{D580AF73-F663-AB4F-88C0-3B5B8EA02B88}"/>
              </a:ext>
            </a:extLst>
          </p:cNvPr>
          <p:cNvGraphicFramePr>
            <a:graphicFrameLocks/>
          </p:cNvGraphicFramePr>
          <p:nvPr>
            <p:extLst>
              <p:ext uri="{D42A27DB-BD31-4B8C-83A1-F6EECF244321}">
                <p14:modId xmlns:p14="http://schemas.microsoft.com/office/powerpoint/2010/main" val="468596726"/>
              </p:ext>
            </p:extLst>
          </p:nvPr>
        </p:nvGraphicFramePr>
        <p:xfrm>
          <a:off x="388620" y="1704451"/>
          <a:ext cx="7772400" cy="3310582"/>
        </p:xfrm>
        <a:graphic>
          <a:graphicData uri="http://schemas.openxmlformats.org/drawingml/2006/table">
            <a:tbl>
              <a:tblPr firstRow="1">
                <a:tableStyleId>{5C22544A-7EE6-4342-B048-85BDC9FD1C3A}</a:tableStyleId>
              </a:tblPr>
              <a:tblGrid>
                <a:gridCol w="1672862">
                  <a:extLst>
                    <a:ext uri="{9D8B030D-6E8A-4147-A177-3AD203B41FA5}">
                      <a16:colId xmlns:a16="http://schemas.microsoft.com/office/drawing/2014/main" val="1689330750"/>
                    </a:ext>
                  </a:extLst>
                </a:gridCol>
                <a:gridCol w="3508738">
                  <a:extLst>
                    <a:ext uri="{9D8B030D-6E8A-4147-A177-3AD203B41FA5}">
                      <a16:colId xmlns:a16="http://schemas.microsoft.com/office/drawing/2014/main" val="2156679752"/>
                    </a:ext>
                  </a:extLst>
                </a:gridCol>
                <a:gridCol w="2590800">
                  <a:extLst>
                    <a:ext uri="{9D8B030D-6E8A-4147-A177-3AD203B41FA5}">
                      <a16:colId xmlns:a16="http://schemas.microsoft.com/office/drawing/2014/main" val="725709749"/>
                    </a:ext>
                  </a:extLst>
                </a:gridCol>
              </a:tblGrid>
              <a:tr h="334207">
                <a:tc>
                  <a:txBody>
                    <a:bodyPr/>
                    <a:lstStyle/>
                    <a:p>
                      <a:pPr algn="ctr" rtl="0" fontAlgn="base"/>
                      <a:r>
                        <a:rPr lang="fr-FR" sz="1100" b="1" i="0" noProof="0" dirty="0">
                          <a:solidFill>
                            <a:srgbClr val="FFFFFF"/>
                          </a:solidFill>
                          <a:effectLst/>
                          <a:latin typeface="+mn-lt"/>
                        </a:rPr>
                        <a:t>​</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5">
                        <a:lumMod val="75000"/>
                      </a:schemeClr>
                    </a:solidFill>
                  </a:tcPr>
                </a:tc>
                <a:tc>
                  <a:txBody>
                    <a:bodyPr/>
                    <a:lstStyle/>
                    <a:p>
                      <a:pPr marR="0" algn="ctr" rtl="0" fontAlgn="base">
                        <a:lnSpc>
                          <a:spcPct val="100000"/>
                        </a:lnSpc>
                        <a:spcBef>
                          <a:spcPts val="0"/>
                        </a:spcBef>
                        <a:spcAft>
                          <a:spcPts val="0"/>
                        </a:spcAft>
                        <a:buClr>
                          <a:srgbClr val="000000"/>
                        </a:buClr>
                        <a:buFont typeface="Arial"/>
                      </a:pPr>
                      <a:r>
                        <a:rPr lang="fr-FR" sz="900" b="1" i="0" u="none" strike="noStrike" cap="none" noProof="0" dirty="0">
                          <a:solidFill>
                            <a:schemeClr val="accent3">
                              <a:lumMod val="40000"/>
                              <a:lumOff val="60000"/>
                            </a:schemeClr>
                          </a:solidFill>
                          <a:effectLst/>
                          <a:latin typeface="+mn-lt"/>
                          <a:ea typeface="+mn-ea"/>
                          <a:cs typeface="+mn-cs"/>
                          <a:sym typeface="Arial"/>
                        </a:rPr>
                        <a:t>Moyenne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5">
                        <a:lumMod val="75000"/>
                      </a:schemeClr>
                    </a:solidFill>
                  </a:tcPr>
                </a:tc>
                <a:tc>
                  <a:txBody>
                    <a:bodyPr/>
                    <a:lstStyle/>
                    <a:p>
                      <a:pPr marR="0" algn="ctr" rtl="0" fontAlgn="base">
                        <a:lnSpc>
                          <a:spcPct val="100000"/>
                        </a:lnSpc>
                        <a:spcBef>
                          <a:spcPts val="0"/>
                        </a:spcBef>
                        <a:spcAft>
                          <a:spcPts val="0"/>
                        </a:spcAft>
                        <a:buClr>
                          <a:srgbClr val="000000"/>
                        </a:buClr>
                        <a:buFont typeface="Arial"/>
                      </a:pPr>
                      <a:r>
                        <a:rPr lang="fr-FR" sz="900" b="1" i="0" u="none" strike="noStrike" cap="none" noProof="0" dirty="0">
                          <a:solidFill>
                            <a:schemeClr val="accent3">
                              <a:lumMod val="40000"/>
                              <a:lumOff val="60000"/>
                            </a:schemeClr>
                          </a:solidFill>
                          <a:effectLst/>
                          <a:latin typeface="+mn-lt"/>
                          <a:ea typeface="+mn-ea"/>
                          <a:cs typeface="+mn-cs"/>
                          <a:sym typeface="Arial"/>
                        </a:rPr>
                        <a:t>Ecart type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479928716"/>
                  </a:ext>
                </a:extLst>
              </a:tr>
              <a:tr h="334207">
                <a:tc>
                  <a:txBody>
                    <a:bodyPr/>
                    <a:lstStyle/>
                    <a:p>
                      <a:pPr marR="0" algn="ctr" rtl="0" fontAlgn="base">
                        <a:lnSpc>
                          <a:spcPct val="100000"/>
                        </a:lnSpc>
                        <a:spcBef>
                          <a:spcPts val="0"/>
                        </a:spcBef>
                        <a:spcAft>
                          <a:spcPts val="0"/>
                        </a:spcAft>
                        <a:buClr>
                          <a:srgbClr val="000000"/>
                        </a:buClr>
                        <a:buFont typeface="Arial"/>
                      </a:pPr>
                      <a:r>
                        <a:rPr lang="fr-FR" sz="900" b="1" i="0" u="none" strike="noStrike" cap="none" noProof="0" dirty="0">
                          <a:solidFill>
                            <a:schemeClr val="accent3">
                              <a:lumMod val="40000"/>
                              <a:lumOff val="60000"/>
                            </a:schemeClr>
                          </a:solidFill>
                          <a:effectLst/>
                          <a:latin typeface="+mn-lt"/>
                          <a:ea typeface="+mn-ea"/>
                          <a:cs typeface="+mn-cs"/>
                          <a:sym typeface="Arial"/>
                        </a:rPr>
                        <a:t>Labo 1 = UniLaSalle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fr-FR" sz="1100" baseline="0" dirty="0"/>
                        <a:t>m</a:t>
                      </a:r>
                      <a:r>
                        <a:rPr lang="fr-FR" sz="1100" baseline="-25000" dirty="0"/>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fr-FR" sz="1100" baseline="0" dirty="0">
                          <a:latin typeface="Symbol" pitchFamily="2" charset="2"/>
                        </a:rPr>
                        <a:t>s</a:t>
                      </a:r>
                      <a:r>
                        <a:rPr lang="fr-FR" sz="1100" baseline="-25000" dirty="0"/>
                        <a:t>1</a:t>
                      </a:r>
                      <a:endParaRPr lang="fr-FR"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solidFill>
                      <a:schemeClr val="accent5">
                        <a:lumMod val="40000"/>
                        <a:lumOff val="60000"/>
                      </a:schemeClr>
                    </a:solidFill>
                  </a:tcPr>
                </a:tc>
                <a:extLst>
                  <a:ext uri="{0D108BD9-81ED-4DB2-BD59-A6C34878D82A}">
                    <a16:rowId xmlns:a16="http://schemas.microsoft.com/office/drawing/2014/main" val="1760208656"/>
                  </a:ext>
                </a:extLst>
              </a:tr>
              <a:tr h="334207">
                <a:tc>
                  <a:txBody>
                    <a:bodyPr/>
                    <a:lstStyle/>
                    <a:p>
                      <a:pPr marR="0" algn="ctr" rtl="0" fontAlgn="base">
                        <a:lnSpc>
                          <a:spcPct val="100000"/>
                        </a:lnSpc>
                        <a:spcBef>
                          <a:spcPts val="0"/>
                        </a:spcBef>
                        <a:spcAft>
                          <a:spcPts val="0"/>
                        </a:spcAft>
                        <a:buClr>
                          <a:srgbClr val="000000"/>
                        </a:buClr>
                        <a:buFont typeface="Arial"/>
                      </a:pPr>
                      <a:r>
                        <a:rPr lang="fr-FR" sz="900" b="1" i="0" u="none" strike="noStrike" cap="none" noProof="0" dirty="0">
                          <a:solidFill>
                            <a:schemeClr val="accent3">
                              <a:lumMod val="40000"/>
                              <a:lumOff val="60000"/>
                            </a:schemeClr>
                          </a:solidFill>
                          <a:effectLst/>
                          <a:latin typeface="+mn-lt"/>
                          <a:ea typeface="+mn-ea"/>
                          <a:cs typeface="+mn-cs"/>
                          <a:sym typeface="Arial"/>
                        </a:rPr>
                        <a:t>Labo 2 = CEREMA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fr-FR" sz="1100" baseline="0" dirty="0"/>
                        <a:t>m</a:t>
                      </a:r>
                      <a:r>
                        <a:rPr lang="fr-FR" sz="1100" baseline="-25000" dirty="0"/>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fr-FR" sz="1100" baseline="0" dirty="0">
                          <a:latin typeface="Symbol" pitchFamily="2" charset="2"/>
                        </a:rPr>
                        <a:t>s</a:t>
                      </a:r>
                      <a:r>
                        <a:rPr lang="fr-FR" sz="1100" baseline="-25000" dirty="0"/>
                        <a:t>2</a:t>
                      </a:r>
                      <a:endParaRPr lang="fr-FR"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3634243071"/>
                  </a:ext>
                </a:extLst>
              </a:tr>
              <a:tr h="334207">
                <a:tc>
                  <a:txBody>
                    <a:bodyPr/>
                    <a:lstStyle/>
                    <a:p>
                      <a:pPr marR="0" algn="ctr" rtl="0" fontAlgn="base">
                        <a:lnSpc>
                          <a:spcPct val="100000"/>
                        </a:lnSpc>
                        <a:spcBef>
                          <a:spcPts val="0"/>
                        </a:spcBef>
                        <a:spcAft>
                          <a:spcPts val="0"/>
                        </a:spcAft>
                        <a:buClr>
                          <a:srgbClr val="000000"/>
                        </a:buClr>
                        <a:buFont typeface="Arial"/>
                      </a:pPr>
                      <a:r>
                        <a:rPr lang="fr-FR" sz="900" b="1" i="0" u="none" strike="noStrike" cap="none" noProof="0" dirty="0">
                          <a:solidFill>
                            <a:schemeClr val="accent3">
                              <a:lumMod val="40000"/>
                              <a:lumOff val="60000"/>
                            </a:schemeClr>
                          </a:solidFill>
                          <a:effectLst/>
                          <a:latin typeface="+mn-lt"/>
                          <a:ea typeface="+mn-ea"/>
                          <a:cs typeface="+mn-cs"/>
                          <a:sym typeface="Arial"/>
                        </a:rPr>
                        <a:t>Labo 3 = </a:t>
                      </a:r>
                      <a:r>
                        <a:rPr lang="fr-FR" sz="900" b="1" i="0" noProof="0" dirty="0">
                          <a:solidFill>
                            <a:schemeClr val="accent3">
                              <a:lumMod val="40000"/>
                              <a:lumOff val="60000"/>
                            </a:schemeClr>
                          </a:solidFill>
                          <a:effectLst/>
                          <a:latin typeface="+mn-lt"/>
                        </a:rPr>
                        <a:t> ENTPE</a:t>
                      </a:r>
                      <a:endParaRPr lang="fr-FR" sz="900" b="1" i="0" u="none" strike="noStrike" cap="none" noProof="0" dirty="0">
                        <a:solidFill>
                          <a:schemeClr val="accent3">
                            <a:lumMod val="40000"/>
                            <a:lumOff val="60000"/>
                          </a:schemeClr>
                        </a:solidFill>
                        <a:effectLst/>
                        <a:latin typeface="+mn-lt"/>
                        <a:ea typeface="+mn-ea"/>
                        <a:cs typeface="+mn-cs"/>
                        <a:sym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fr-FR" sz="1100" baseline="0" dirty="0"/>
                        <a:t>m</a:t>
                      </a:r>
                      <a:r>
                        <a:rPr lang="fr-FR" sz="1100" baseline="-25000" dirty="0"/>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fr-FR" sz="1100" baseline="0" dirty="0">
                          <a:latin typeface="Symbol" pitchFamily="2" charset="2"/>
                        </a:rPr>
                        <a:t>s</a:t>
                      </a:r>
                      <a:r>
                        <a:rPr lang="fr-FR" sz="1100" baseline="-25000" dirty="0"/>
                        <a:t>3</a:t>
                      </a:r>
                      <a:endParaRPr lang="fr-FR"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415808797"/>
                  </a:ext>
                </a:extLst>
              </a:tr>
              <a:tr h="334207">
                <a:tc>
                  <a:txBody>
                    <a:bodyPr/>
                    <a:lstStyle/>
                    <a:p>
                      <a:pPr algn="ctr" rtl="0" fontAlgn="base"/>
                      <a:r>
                        <a:rPr lang="fr-FR" sz="900" b="1" i="0" noProof="0" dirty="0">
                          <a:solidFill>
                            <a:srgbClr val="FFFFFF"/>
                          </a:solidFill>
                          <a:effectLst/>
                          <a:latin typeface="+mn-lt"/>
                        </a:rPr>
                        <a:t>Moyenne des moyennes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75000"/>
                      </a:schemeClr>
                    </a:solidFill>
                  </a:tcPr>
                </a:tc>
                <a:tc gridSpan="2">
                  <a:txBody>
                    <a:bodyPr/>
                    <a:lstStyle/>
                    <a:p>
                      <a:pPr marL="0" algn="ctr" defTabSz="914400" rtl="0" eaLnBrk="1" fontAlgn="base" latinLnBrk="0" hangingPunct="1"/>
                      <a:r>
                        <a:rPr lang="fr-FR" sz="1050" b="0" i="0" kern="1200" noProof="0" dirty="0">
                          <a:solidFill>
                            <a:srgbClr val="000000"/>
                          </a:solidFill>
                          <a:effectLst/>
                          <a:latin typeface="+mn-lt"/>
                          <a:ea typeface="+mn-ea"/>
                          <a:cs typeface="+mn-cs"/>
                        </a:rPr>
                        <a:t>M = Moyenne (m</a:t>
                      </a:r>
                      <a:r>
                        <a:rPr lang="fr-FR" sz="1050" b="0" i="0" kern="1200" baseline="-25000" noProof="0" dirty="0">
                          <a:solidFill>
                            <a:srgbClr val="000000"/>
                          </a:solidFill>
                          <a:effectLst/>
                          <a:latin typeface="+mn-lt"/>
                          <a:ea typeface="+mn-ea"/>
                          <a:cs typeface="+mn-cs"/>
                        </a:rPr>
                        <a:t>1</a:t>
                      </a:r>
                      <a:r>
                        <a:rPr lang="fr-FR" sz="1050" b="0" i="0" kern="1200" noProof="0" dirty="0">
                          <a:solidFill>
                            <a:srgbClr val="000000"/>
                          </a:solidFill>
                          <a:effectLst/>
                          <a:latin typeface="+mn-lt"/>
                          <a:ea typeface="+mn-ea"/>
                          <a:cs typeface="+mn-cs"/>
                        </a:rPr>
                        <a:t>,m</a:t>
                      </a:r>
                      <a:r>
                        <a:rPr lang="fr-FR" sz="1050" b="0" i="0" kern="1200" baseline="-25000" noProof="0" dirty="0">
                          <a:solidFill>
                            <a:srgbClr val="000000"/>
                          </a:solidFill>
                          <a:effectLst/>
                          <a:latin typeface="+mn-lt"/>
                          <a:ea typeface="+mn-ea"/>
                          <a:cs typeface="+mn-cs"/>
                        </a:rPr>
                        <a:t>2</a:t>
                      </a:r>
                      <a:r>
                        <a:rPr lang="fr-FR" sz="1050" b="0" i="0" kern="1200" noProof="0" dirty="0">
                          <a:solidFill>
                            <a:srgbClr val="000000"/>
                          </a:solidFill>
                          <a:effectLst/>
                          <a:latin typeface="+mn-lt"/>
                          <a:ea typeface="+mn-ea"/>
                          <a:cs typeface="+mn-cs"/>
                        </a:rPr>
                        <a:t>,m</a:t>
                      </a:r>
                      <a:r>
                        <a:rPr lang="fr-FR" sz="1050" b="0" i="0" kern="1200" baseline="-25000" noProof="0" dirty="0">
                          <a:solidFill>
                            <a:srgbClr val="000000"/>
                          </a:solidFill>
                          <a:effectLst/>
                          <a:latin typeface="+mn-lt"/>
                          <a:ea typeface="+mn-ea"/>
                          <a:cs typeface="+mn-cs"/>
                        </a:rPr>
                        <a:t>3</a:t>
                      </a:r>
                      <a:r>
                        <a:rPr lang="fr-FR" sz="1050" b="0" i="0" kern="1200" noProof="0" dirty="0">
                          <a:solidFill>
                            <a:srgbClr val="000000"/>
                          </a:solidFill>
                          <a:effectLst/>
                          <a:latin typeface="+mn-lt"/>
                          <a:ea typeface="+mn-ea"/>
                          <a:cs typeface="+mn-cs"/>
                        </a:rPr>
                        <a:t>) </a:t>
                      </a:r>
                      <a:r>
                        <a:rPr lang="fr-FR" sz="1050" b="0" i="0" kern="1200" noProof="0" dirty="0">
                          <a:solidFill>
                            <a:srgbClr val="000000"/>
                          </a:solidFill>
                          <a:effectLst/>
                          <a:latin typeface="+mn-lt"/>
                          <a:ea typeface="+mn-ea"/>
                          <a:cs typeface="+mn-cs"/>
                          <a:sym typeface="Wingdings" panose="05000000000000000000" pitchFamily="2" charset="2"/>
                        </a:rPr>
                        <a:t> </a:t>
                      </a:r>
                      <a:r>
                        <a:rPr lang="fr-FR" sz="1050" b="1" i="0" kern="1200" noProof="0" dirty="0">
                          <a:solidFill>
                            <a:srgbClr val="000000"/>
                          </a:solidFill>
                          <a:effectLst/>
                          <a:latin typeface="+mn-lt"/>
                          <a:ea typeface="+mn-ea"/>
                          <a:cs typeface="+mn-cs"/>
                          <a:sym typeface="Wingdings" panose="05000000000000000000" pitchFamily="2" charset="2"/>
                        </a:rPr>
                        <a:t>Valeur finale</a:t>
                      </a:r>
                      <a:endParaRPr lang="fr-FR" sz="1050" b="1" i="0" kern="1200" noProof="0" dirty="0">
                        <a:solidFill>
                          <a:srgbClr val="000000"/>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60000"/>
                        <a:lumOff val="40000"/>
                      </a:schemeClr>
                    </a:solidFill>
                  </a:tcPr>
                </a:tc>
                <a:tc hMerge="1">
                  <a:txBody>
                    <a:bodyPr/>
                    <a:lstStyle/>
                    <a:p>
                      <a:pPr marL="0" algn="ctr" defTabSz="914400" rtl="0" eaLnBrk="1" fontAlgn="base" latinLnBrk="0" hangingPunct="1"/>
                      <a:endParaRPr lang="fr-FR" sz="1600" b="0" i="0" kern="1200" noProof="0" dirty="0">
                        <a:solidFill>
                          <a:srgbClr val="000000"/>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60000"/>
                        <a:lumOff val="40000"/>
                      </a:schemeClr>
                    </a:solidFill>
                  </a:tcPr>
                </a:tc>
                <a:extLst>
                  <a:ext uri="{0D108BD9-81ED-4DB2-BD59-A6C34878D82A}">
                    <a16:rowId xmlns:a16="http://schemas.microsoft.com/office/drawing/2014/main" val="2016301152"/>
                  </a:ext>
                </a:extLst>
              </a:tr>
              <a:tr h="334207">
                <a:tc>
                  <a:txBody>
                    <a:bodyPr/>
                    <a:lstStyle/>
                    <a:p>
                      <a:pPr algn="ctr" rtl="0" fontAlgn="base"/>
                      <a:r>
                        <a:rPr lang="fr-FR" sz="900" b="1" i="0" noProof="0" dirty="0">
                          <a:solidFill>
                            <a:srgbClr val="FFFFFF"/>
                          </a:solidFill>
                          <a:effectLst/>
                          <a:latin typeface="+mn-lt"/>
                        </a:rPr>
                        <a:t>Ecart-type des </a:t>
                      </a:r>
                      <a:r>
                        <a:rPr lang="fr-FR" sz="900" b="1" i="0" noProof="0" dirty="0">
                          <a:solidFill>
                            <a:schemeClr val="bg1"/>
                          </a:solidFill>
                          <a:effectLst/>
                          <a:latin typeface="+mn-lt"/>
                        </a:rPr>
                        <a:t>moyennes </a:t>
                      </a:r>
                      <a:r>
                        <a:rPr lang="fr-FR" sz="900" b="1" baseline="0" dirty="0" err="1">
                          <a:solidFill>
                            <a:schemeClr val="bg1"/>
                          </a:solidFill>
                          <a:latin typeface="Symbol" pitchFamily="2" charset="2"/>
                        </a:rPr>
                        <a:t>s</a:t>
                      </a:r>
                      <a:r>
                        <a:rPr lang="fr-FR" sz="800" b="0" i="0" u="none" strike="noStrike" cap="none" baseline="0" dirty="0" err="1">
                          <a:solidFill>
                            <a:schemeClr val="bg1"/>
                          </a:solidFill>
                          <a:latin typeface="+mn-lt"/>
                          <a:ea typeface="+mn-ea"/>
                          <a:cs typeface="+mn-cs"/>
                          <a:sym typeface="Arial"/>
                        </a:rPr>
                        <a:t>m</a:t>
                      </a:r>
                      <a:endParaRPr lang="fr-FR" sz="900" b="1" i="0" noProof="0" dirty="0">
                        <a:solidFill>
                          <a:schemeClr val="bg1"/>
                        </a:solidFill>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75000"/>
                      </a:schemeClr>
                    </a:solidFill>
                  </a:tcPr>
                </a:tc>
                <a:tc gridSpan="2">
                  <a:txBody>
                    <a:bodyPr/>
                    <a:lstStyle/>
                    <a:p>
                      <a:pPr marL="0" algn="ctr" defTabSz="914400" rtl="0" eaLnBrk="1" fontAlgn="base" latinLnBrk="0" hangingPunct="1"/>
                      <a:r>
                        <a:rPr lang="fr-FR" sz="1200" b="1" baseline="0" dirty="0" err="1">
                          <a:solidFill>
                            <a:srgbClr val="000000"/>
                          </a:solidFill>
                          <a:latin typeface="Symbol" pitchFamily="2" charset="2"/>
                        </a:rPr>
                        <a:t>s</a:t>
                      </a:r>
                      <a:r>
                        <a:rPr lang="fr-FR" sz="1050" b="0" i="0" u="none" strike="noStrike" cap="none" baseline="0" dirty="0" err="1">
                          <a:solidFill>
                            <a:srgbClr val="000000"/>
                          </a:solidFill>
                          <a:latin typeface="+mn-lt"/>
                          <a:ea typeface="+mn-ea"/>
                          <a:cs typeface="+mn-cs"/>
                          <a:sym typeface="Arial"/>
                        </a:rPr>
                        <a:t>m</a:t>
                      </a:r>
                      <a:r>
                        <a:rPr lang="fr-FR" sz="1050" b="0" i="0" u="none" strike="noStrike" cap="none" baseline="0" dirty="0">
                          <a:solidFill>
                            <a:srgbClr val="000000"/>
                          </a:solidFill>
                          <a:latin typeface="+mn-lt"/>
                          <a:ea typeface="+mn-ea"/>
                          <a:cs typeface="+mn-cs"/>
                          <a:sym typeface="Arial"/>
                        </a:rPr>
                        <a:t> = Ecart-Type (</a:t>
                      </a:r>
                      <a:r>
                        <a:rPr lang="fr-FR" sz="1050" b="0" i="0" u="none" strike="noStrike" cap="none" baseline="0" noProof="0" dirty="0">
                          <a:solidFill>
                            <a:srgbClr val="000000"/>
                          </a:solidFill>
                          <a:latin typeface="+mn-lt"/>
                          <a:ea typeface="+mn-ea"/>
                          <a:cs typeface="+mn-cs"/>
                          <a:sym typeface="Arial"/>
                        </a:rPr>
                        <a:t>m1,m2,m3)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60000"/>
                        <a:lumOff val="40000"/>
                      </a:schemeClr>
                    </a:solidFill>
                  </a:tcPr>
                </a:tc>
                <a:tc hMerge="1">
                  <a:txBody>
                    <a:bodyPr/>
                    <a:lstStyle/>
                    <a:p>
                      <a:pPr marL="0" algn="ctr" defTabSz="914400" rtl="0" eaLnBrk="1" fontAlgn="base" latinLnBrk="0" hangingPunct="1"/>
                      <a:endParaRPr lang="fr-FR" sz="1600" b="0" i="0" kern="1200" noProof="0" dirty="0">
                        <a:solidFill>
                          <a:srgbClr val="000000"/>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60000"/>
                        <a:lumOff val="40000"/>
                      </a:schemeClr>
                    </a:solidFill>
                  </a:tcPr>
                </a:tc>
                <a:extLst>
                  <a:ext uri="{0D108BD9-81ED-4DB2-BD59-A6C34878D82A}">
                    <a16:rowId xmlns:a16="http://schemas.microsoft.com/office/drawing/2014/main" val="2596761354"/>
                  </a:ext>
                </a:extLst>
              </a:tr>
              <a:tr h="496547">
                <a:tc>
                  <a:txBody>
                    <a:bodyPr/>
                    <a:lstStyle/>
                    <a:p>
                      <a:pPr algn="ctr" rtl="0" fontAlgn="base"/>
                      <a:r>
                        <a:rPr lang="fr-FR" sz="900" b="1" i="0" noProof="0" dirty="0">
                          <a:solidFill>
                            <a:schemeClr val="bg1"/>
                          </a:solidFill>
                          <a:effectLst/>
                          <a:latin typeface="+mn-lt"/>
                        </a:rPr>
                        <a:t>Moyenne quadratique</a:t>
                      </a:r>
                    </a:p>
                    <a:p>
                      <a:pPr algn="ctr" rtl="0" fontAlgn="base"/>
                      <a:r>
                        <a:rPr lang="fr-FR" sz="900" b="1" i="0" noProof="0" dirty="0">
                          <a:solidFill>
                            <a:schemeClr val="bg1"/>
                          </a:solidFill>
                          <a:effectLst/>
                          <a:latin typeface="+mn-lt"/>
                        </a:rPr>
                        <a:t> des </a:t>
                      </a:r>
                      <a:r>
                        <a:rPr lang="fr-FR" sz="900" b="1" i="0" u="none" strike="noStrike" cap="none" noProof="0" dirty="0">
                          <a:solidFill>
                            <a:schemeClr val="bg1"/>
                          </a:solidFill>
                          <a:effectLst/>
                          <a:latin typeface="+mn-lt"/>
                          <a:ea typeface="+mn-ea"/>
                          <a:cs typeface="+mn-cs"/>
                          <a:sym typeface="Arial"/>
                        </a:rPr>
                        <a:t>écarts-type </a:t>
                      </a:r>
                      <a:r>
                        <a:rPr lang="fr-FR" sz="1050" b="1" baseline="0" dirty="0">
                          <a:solidFill>
                            <a:schemeClr val="bg1"/>
                          </a:solidFill>
                          <a:latin typeface="Symbol" pitchFamily="2" charset="2"/>
                        </a:rPr>
                        <a:t>s</a:t>
                      </a:r>
                      <a:r>
                        <a:rPr lang="fr-FR" sz="900" b="1" i="0" u="none" strike="noStrike" cap="none" noProof="0" dirty="0">
                          <a:solidFill>
                            <a:schemeClr val="bg1"/>
                          </a:solidFill>
                          <a:effectLst/>
                          <a:latin typeface="+mn-lt"/>
                          <a:ea typeface="+mn-ea"/>
                          <a:cs typeface="+mn-cs"/>
                          <a:sym typeface="Arial"/>
                        </a:rPr>
                        <a:t>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75000"/>
                      </a:schemeClr>
                    </a:solidFill>
                  </a:tcPr>
                </a:tc>
                <a:tc gridSpan="2">
                  <a:txBody>
                    <a:bodyPr/>
                    <a:lstStyle/>
                    <a:p>
                      <a:endParaRPr lang="fr-FR" sz="105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blipFill>
                      <a:blip r:embed="rId3"/>
                      <a:stretch>
                        <a:fillRect l="-50093" t="-454545" b="-143636"/>
                      </a:stretch>
                    </a:blipFill>
                  </a:tcPr>
                </a:tc>
                <a:tc hMerge="1">
                  <a:txBody>
                    <a:bodyPr/>
                    <a:lstStyle/>
                    <a:p>
                      <a:pPr marL="0" algn="ctr" defTabSz="914400" rtl="0" eaLnBrk="1" fontAlgn="base" latinLnBrk="0" hangingPunct="1"/>
                      <a:endParaRPr lang="fr-FR" sz="1600" b="0" i="0" kern="1200" noProof="0" dirty="0">
                        <a:solidFill>
                          <a:srgbClr val="000000"/>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60000"/>
                        <a:lumOff val="40000"/>
                      </a:schemeClr>
                    </a:solidFill>
                  </a:tcPr>
                </a:tc>
                <a:extLst>
                  <a:ext uri="{0D108BD9-81ED-4DB2-BD59-A6C34878D82A}">
                    <a16:rowId xmlns:a16="http://schemas.microsoft.com/office/drawing/2014/main" val="2083731146"/>
                  </a:ext>
                </a:extLst>
              </a:tr>
              <a:tr h="388620">
                <a:tc>
                  <a:txBody>
                    <a:bodyPr/>
                    <a:lstStyle/>
                    <a:p>
                      <a:pPr algn="ctr" rtl="0" fontAlgn="base"/>
                      <a:r>
                        <a:rPr lang="fr-FR" sz="900" b="1" i="0" noProof="0" dirty="0">
                          <a:solidFill>
                            <a:schemeClr val="bg1"/>
                          </a:solidFill>
                          <a:effectLst/>
                          <a:latin typeface="+mn-lt"/>
                        </a:rPr>
                        <a:t>Variance Inter-laboratoire </a:t>
                      </a:r>
                      <a:r>
                        <a:rPr lang="fr-FR" sz="1000" b="1" baseline="0" dirty="0">
                          <a:solidFill>
                            <a:schemeClr val="bg1"/>
                          </a:solidFill>
                          <a:latin typeface="Symbol" pitchFamily="2" charset="2"/>
                        </a:rPr>
                        <a:t>s</a:t>
                      </a:r>
                      <a:r>
                        <a:rPr lang="fr-FR" sz="900" b="1" baseline="-25000" dirty="0">
                          <a:solidFill>
                            <a:schemeClr val="bg1"/>
                          </a:solidFill>
                        </a:rPr>
                        <a:t>L</a:t>
                      </a:r>
                      <a:r>
                        <a:rPr lang="fr-FR" sz="900" b="1" baseline="30000" dirty="0">
                          <a:solidFill>
                            <a:schemeClr val="bg1"/>
                          </a:solidFill>
                        </a:rPr>
                        <a:t>2</a:t>
                      </a:r>
                      <a:endParaRPr lang="fr-FR" sz="900" b="1" i="0" noProof="0" dirty="0">
                        <a:solidFill>
                          <a:schemeClr val="bg1"/>
                        </a:solidFill>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75000"/>
                      </a:schemeClr>
                    </a:solidFill>
                  </a:tcPr>
                </a:tc>
                <a:tc gridSpan="2">
                  <a:txBody>
                    <a:bodyPr/>
                    <a:lstStyle/>
                    <a:p>
                      <a:endParaRPr lang="fr-FR" sz="105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blipFill>
                      <a:blip r:embed="rId3"/>
                      <a:stretch>
                        <a:fillRect l="-50093" t="-802632" b="-107895"/>
                      </a:stretch>
                    </a:blipFill>
                  </a:tcPr>
                </a:tc>
                <a:tc hMerge="1">
                  <a:txBody>
                    <a:bodyPr/>
                    <a:lstStyle/>
                    <a:p>
                      <a:pPr marL="0" algn="ctr" defTabSz="914400" rtl="0" eaLnBrk="1" fontAlgn="base" latinLnBrk="0" hangingPunct="1"/>
                      <a:endParaRPr lang="fr-FR" sz="1600" b="0" i="0" kern="1200" noProof="0" dirty="0">
                        <a:solidFill>
                          <a:srgbClr val="000000"/>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5">
                        <a:lumMod val="60000"/>
                        <a:lumOff val="40000"/>
                      </a:schemeClr>
                    </a:solidFill>
                  </a:tcPr>
                </a:tc>
                <a:extLst>
                  <a:ext uri="{0D108BD9-81ED-4DB2-BD59-A6C34878D82A}">
                    <a16:rowId xmlns:a16="http://schemas.microsoft.com/office/drawing/2014/main" val="3744449926"/>
                  </a:ext>
                </a:extLst>
              </a:tr>
              <a:tr h="324378">
                <a:tc>
                  <a:txBody>
                    <a:bodyPr/>
                    <a:lstStyle/>
                    <a:p>
                      <a:pPr algn="ctr" rtl="0" fontAlgn="base"/>
                      <a:r>
                        <a:rPr lang="fr-FR" sz="900" b="1" i="0" noProof="0" dirty="0">
                          <a:solidFill>
                            <a:schemeClr val="bg1"/>
                          </a:solidFill>
                          <a:effectLst/>
                          <a:latin typeface="+mn-lt"/>
                        </a:rPr>
                        <a:t>Ecart type de reproductibilité </a:t>
                      </a:r>
                      <a:r>
                        <a:rPr lang="fr-FR" sz="1050" b="1" baseline="0" dirty="0">
                          <a:solidFill>
                            <a:schemeClr val="bg1"/>
                          </a:solidFill>
                          <a:latin typeface="Symbol" pitchFamily="2" charset="2"/>
                        </a:rPr>
                        <a:t>s</a:t>
                      </a:r>
                      <a:r>
                        <a:rPr lang="fr-FR" sz="900" b="1" i="0" baseline="-25000" noProof="0" dirty="0">
                          <a:solidFill>
                            <a:schemeClr val="bg1"/>
                          </a:solidFill>
                          <a:effectLst/>
                          <a:latin typeface="+mn-lt"/>
                        </a:rPr>
                        <a:t>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accent5">
                        <a:lumMod val="75000"/>
                      </a:schemeClr>
                    </a:solidFill>
                  </a:tcPr>
                </a:tc>
                <a:tc gridSpan="2">
                  <a:txBody>
                    <a:bodyPr/>
                    <a:lstStyle/>
                    <a:p>
                      <a:endParaRPr lang="fr-FR" sz="105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blipFill>
                      <a:blip r:embed="rId3"/>
                      <a:stretch>
                        <a:fillRect l="-50093" t="-902632" b="-7895"/>
                      </a:stretch>
                    </a:blipFill>
                  </a:tcPr>
                </a:tc>
                <a:tc hMerge="1">
                  <a:txBody>
                    <a:bodyPr/>
                    <a:lstStyle/>
                    <a:p>
                      <a:pPr marL="0" algn="ctr" defTabSz="914400" rtl="0" eaLnBrk="1" fontAlgn="base" latinLnBrk="0" hangingPunct="1"/>
                      <a:endParaRPr lang="fr-FR" sz="1600" b="0" i="0" kern="1200" noProof="0" dirty="0">
                        <a:solidFill>
                          <a:srgbClr val="000000"/>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404692885"/>
                  </a:ext>
                </a:extLst>
              </a:tr>
            </a:tbl>
          </a:graphicData>
        </a:graphic>
      </p:graphicFrame>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9" name="Rectangle 5"/>
          <p:cNvSpPr>
            <a:spLocks noChangeArrowheads="1"/>
          </p:cNvSpPr>
          <p:nvPr/>
        </p:nvSpPr>
        <p:spPr bwMode="auto">
          <a:xfrm>
            <a:off x="0" y="2952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chemeClr val="tx1"/>
                </a:solidFill>
                <a:effectLst/>
                <a:latin typeface="Calibri" pitchFamily="34" charset="0"/>
                <a:ea typeface="Times New Roman" pitchFamily="18" charset="0"/>
                <a:cs typeface="Calibri" pitchFamily="34" charset="0"/>
              </a:rPr>
              <a:t>            </a:t>
            </a:r>
            <a:endParaRPr kumimoji="0" lang="fr-FR" sz="1800" b="0" i="0" u="none" strike="noStrike" cap="none" normalizeH="0" baseline="0">
              <a:ln>
                <a:noFill/>
              </a:ln>
              <a:solidFill>
                <a:schemeClr val="tx1"/>
              </a:solidFill>
              <a:effectLst/>
              <a:latin typeface="Arial" pitchFamily="34" charset="0"/>
              <a:cs typeface="Arial" pitchFamily="34" charset="0"/>
            </a:endParaRPr>
          </a:p>
        </p:txBody>
      </p:sp>
      <p:sp>
        <p:nvSpPr>
          <p:cNvPr id="15" name="Rectangle 14"/>
          <p:cNvSpPr/>
          <p:nvPr/>
        </p:nvSpPr>
        <p:spPr>
          <a:xfrm>
            <a:off x="2065020" y="3758566"/>
            <a:ext cx="6073140" cy="465772"/>
          </a:xfrm>
          <a:prstGeom prst="rect">
            <a:avLst/>
          </a:prstGeom>
          <a:solidFill>
            <a:srgbClr val="84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33CCFF"/>
                </a:solidFill>
              </a:ln>
            </a:endParaRPr>
          </a:p>
        </p:txBody>
      </p:sp>
      <p:sp>
        <p:nvSpPr>
          <p:cNvPr id="18" name="Rectangle 17"/>
          <p:cNvSpPr/>
          <p:nvPr/>
        </p:nvSpPr>
        <p:spPr>
          <a:xfrm>
            <a:off x="2080260" y="4243389"/>
            <a:ext cx="6057900" cy="371474"/>
          </a:xfrm>
          <a:prstGeom prst="rect">
            <a:avLst/>
          </a:prstGeom>
          <a:solidFill>
            <a:srgbClr val="84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33CCFF"/>
                </a:solidFill>
              </a:ln>
            </a:endParaRPr>
          </a:p>
        </p:txBody>
      </p:sp>
      <p:sp>
        <p:nvSpPr>
          <p:cNvPr id="19" name="Rectangle 18"/>
          <p:cNvSpPr/>
          <p:nvPr/>
        </p:nvSpPr>
        <p:spPr>
          <a:xfrm>
            <a:off x="2095500" y="4648199"/>
            <a:ext cx="6042660" cy="352425"/>
          </a:xfrm>
          <a:prstGeom prst="rect">
            <a:avLst/>
          </a:prstGeom>
          <a:solidFill>
            <a:srgbClr val="84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33CCFF"/>
                </a:solidFill>
              </a:ln>
            </a:endParaRPr>
          </a:p>
        </p:txBody>
      </p:sp>
      <p:sp>
        <p:nvSpPr>
          <p:cNvPr id="266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32" name="Rectangle 8"/>
          <p:cNvSpPr>
            <a:spLocks noChangeArrowheads="1"/>
          </p:cNvSpPr>
          <p:nvPr/>
        </p:nvSpPr>
        <p:spPr bwMode="auto">
          <a:xfrm>
            <a:off x="0" y="8858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66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36"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6635" name="Picture 1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198620" y="3805600"/>
            <a:ext cx="1859280" cy="393019"/>
          </a:xfrm>
          <a:prstGeom prst="rect">
            <a:avLst/>
          </a:prstGeom>
          <a:noFill/>
        </p:spPr>
      </p:pic>
      <p:sp>
        <p:nvSpPr>
          <p:cNvPr id="26638"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6637" name="Picture 1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236720" y="4642272"/>
            <a:ext cx="1127760" cy="360257"/>
          </a:xfrm>
          <a:prstGeom prst="rect">
            <a:avLst/>
          </a:prstGeom>
          <a:noFill/>
        </p:spPr>
      </p:pic>
      <p:sp>
        <p:nvSpPr>
          <p:cNvPr id="26640"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6639" name="Picture 15"/>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198621" y="4244660"/>
            <a:ext cx="1165860" cy="352105"/>
          </a:xfrm>
          <a:prstGeom prst="rect">
            <a:avLst/>
          </a:prstGeom>
          <a:noFill/>
        </p:spPr>
      </p:pic>
      <p:sp>
        <p:nvSpPr>
          <p:cNvPr id="26641" name="Rectangle 17"/>
          <p:cNvSpPr>
            <a:spLocks noChangeArrowheads="1"/>
          </p:cNvSpPr>
          <p:nvPr/>
        </p:nvSpPr>
        <p:spPr bwMode="auto">
          <a:xfrm>
            <a:off x="0" y="8858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21510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CHOIX DES GRANULATS VEGETAUX</a:t>
            </a:r>
          </a:p>
        </p:txBody>
      </p:sp>
      <p:sp>
        <p:nvSpPr>
          <p:cNvPr id="11" name="Rectangle 10"/>
          <p:cNvSpPr/>
          <p:nvPr/>
        </p:nvSpPr>
        <p:spPr>
          <a:xfrm>
            <a:off x="2252432" y="1269998"/>
            <a:ext cx="4087657" cy="261610"/>
          </a:xfrm>
          <a:prstGeom prst="rect">
            <a:avLst/>
          </a:prstGeom>
        </p:spPr>
        <p:txBody>
          <a:bodyPr wrap="none">
            <a:spAutoFit/>
          </a:bodyPr>
          <a:lstStyle/>
          <a:p>
            <a:pPr marL="176212" algn="just">
              <a:buClr>
                <a:schemeClr val="tx1"/>
              </a:buClr>
            </a:pPr>
            <a:r>
              <a:rPr lang="fr-FR" sz="1100" b="1" dirty="0"/>
              <a:t>Essais réalisés sur trois natures de granulats végétaux  </a:t>
            </a:r>
            <a:endParaRPr lang="fr-FR" sz="1100" b="1" dirty="0">
              <a:latin typeface="Calibri" panose="020F0502020204030204" pitchFamily="34" charset="0"/>
              <a:ea typeface="Times New Roman" panose="02020603050405020304" pitchFamily="18" charset="0"/>
            </a:endParaRPr>
          </a:p>
        </p:txBody>
      </p:sp>
      <p:pic>
        <p:nvPicPr>
          <p:cNvPr id="9" name="Image 8">
            <a:extLst>
              <a:ext uri="{FF2B5EF4-FFF2-40B4-BE49-F238E27FC236}">
                <a16:creationId xmlns:a16="http://schemas.microsoft.com/office/drawing/2014/main" id="{B98FFFB7-CD9E-8E92-A9F4-338E5C4D0D5D}"/>
              </a:ext>
            </a:extLst>
          </p:cNvPr>
          <p:cNvPicPr>
            <a:picLocks noChangeAspect="1"/>
          </p:cNvPicPr>
          <p:nvPr/>
        </p:nvPicPr>
        <p:blipFill>
          <a:blip r:embed="rId3" cstate="print"/>
          <a:stretch>
            <a:fillRect/>
          </a:stretch>
        </p:blipFill>
        <p:spPr>
          <a:xfrm>
            <a:off x="2888973" y="2015085"/>
            <a:ext cx="4651513" cy="2702830"/>
          </a:xfrm>
          <a:prstGeom prst="rect">
            <a:avLst/>
          </a:prstGeom>
        </p:spPr>
      </p:pic>
      <p:sp>
        <p:nvSpPr>
          <p:cNvPr id="10" name="ZoneTexte 9">
            <a:extLst>
              <a:ext uri="{FF2B5EF4-FFF2-40B4-BE49-F238E27FC236}">
                <a16:creationId xmlns:a16="http://schemas.microsoft.com/office/drawing/2014/main" id="{C7C252EF-5FF7-17E0-012B-DDC6209F0D26}"/>
              </a:ext>
            </a:extLst>
          </p:cNvPr>
          <p:cNvSpPr txBox="1"/>
          <p:nvPr/>
        </p:nvSpPr>
        <p:spPr>
          <a:xfrm>
            <a:off x="2818235" y="1727790"/>
            <a:ext cx="1683474" cy="261610"/>
          </a:xfrm>
          <a:prstGeom prst="rect">
            <a:avLst/>
          </a:prstGeom>
          <a:noFill/>
        </p:spPr>
        <p:txBody>
          <a:bodyPr wrap="none" rtlCol="0">
            <a:spAutoFit/>
          </a:bodyPr>
          <a:lstStyle/>
          <a:p>
            <a:r>
              <a:rPr lang="fr-FR" sz="1100" b="1" dirty="0">
                <a:solidFill>
                  <a:schemeClr val="accent4"/>
                </a:solidFill>
                <a:latin typeface="Calibri" panose="020F0502020204030204" pitchFamily="34" charset="0"/>
                <a:ea typeface="Times New Roman" panose="02020603050405020304" pitchFamily="18" charset="0"/>
                <a:cs typeface="Catamaran Thin"/>
                <a:sym typeface="Catamaran Thin"/>
              </a:rPr>
              <a:t>1. Chènevotte de chanvre</a:t>
            </a:r>
          </a:p>
        </p:txBody>
      </p:sp>
      <p:sp>
        <p:nvSpPr>
          <p:cNvPr id="12" name="ZoneTexte 11">
            <a:extLst>
              <a:ext uri="{FF2B5EF4-FFF2-40B4-BE49-F238E27FC236}">
                <a16:creationId xmlns:a16="http://schemas.microsoft.com/office/drawing/2014/main" id="{B9A62122-2F61-4A93-8595-3D325334F0E3}"/>
              </a:ext>
            </a:extLst>
          </p:cNvPr>
          <p:cNvSpPr txBox="1"/>
          <p:nvPr/>
        </p:nvSpPr>
        <p:spPr>
          <a:xfrm>
            <a:off x="4682085" y="1722492"/>
            <a:ext cx="966931" cy="261610"/>
          </a:xfrm>
          <a:prstGeom prst="rect">
            <a:avLst/>
          </a:prstGeom>
          <a:noFill/>
        </p:spPr>
        <p:txBody>
          <a:bodyPr wrap="none" rtlCol="0">
            <a:spAutoFit/>
          </a:bodyPr>
          <a:lstStyle/>
          <a:p>
            <a:r>
              <a:rPr lang="fr-FR" sz="1100" b="1" dirty="0">
                <a:solidFill>
                  <a:schemeClr val="accent6">
                    <a:lumMod val="75000"/>
                  </a:schemeClr>
                </a:solidFill>
                <a:latin typeface="Calibri" panose="020F0502020204030204" pitchFamily="34" charset="0"/>
                <a:ea typeface="Times New Roman" panose="02020603050405020304" pitchFamily="18" charset="0"/>
                <a:cs typeface="Catamaran Thin"/>
                <a:sym typeface="Catamaran Thin"/>
              </a:rPr>
              <a:t>2. Balle de riz</a:t>
            </a:r>
          </a:p>
        </p:txBody>
      </p:sp>
      <p:sp>
        <p:nvSpPr>
          <p:cNvPr id="15" name="ZoneTexte 14">
            <a:extLst>
              <a:ext uri="{FF2B5EF4-FFF2-40B4-BE49-F238E27FC236}">
                <a16:creationId xmlns:a16="http://schemas.microsoft.com/office/drawing/2014/main" id="{7126967B-C1EA-AFA1-91AD-B7E279DB2E1F}"/>
              </a:ext>
            </a:extLst>
          </p:cNvPr>
          <p:cNvSpPr txBox="1"/>
          <p:nvPr/>
        </p:nvSpPr>
        <p:spPr>
          <a:xfrm>
            <a:off x="5962118" y="1722491"/>
            <a:ext cx="1531188" cy="261610"/>
          </a:xfrm>
          <a:prstGeom prst="rect">
            <a:avLst/>
          </a:prstGeom>
          <a:noFill/>
        </p:spPr>
        <p:txBody>
          <a:bodyPr wrap="none" rtlCol="0">
            <a:spAutoFit/>
          </a:bodyPr>
          <a:lstStyle/>
          <a:p>
            <a:r>
              <a:rPr lang="fr-FR" sz="1100" b="1" dirty="0">
                <a:solidFill>
                  <a:schemeClr val="accent3">
                    <a:lumMod val="50000"/>
                  </a:schemeClr>
                </a:solidFill>
                <a:latin typeface="Calibri" panose="020F0502020204030204" pitchFamily="34" charset="0"/>
                <a:ea typeface="Times New Roman" panose="02020603050405020304" pitchFamily="18" charset="0"/>
                <a:cs typeface="Catamaran Thin"/>
                <a:sym typeface="Catamaran Thin"/>
              </a:rPr>
              <a:t>3. Moelle de Tournesol</a:t>
            </a:r>
          </a:p>
        </p:txBody>
      </p:sp>
    </p:spTree>
    <p:extLst>
      <p:ext uri="{BB962C8B-B14F-4D97-AF65-F5344CB8AC3E}">
        <p14:creationId xmlns:p14="http://schemas.microsoft.com/office/powerpoint/2010/main" val="821510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CHOIX DES GRANULATS VEGETAUX</a:t>
            </a:r>
          </a:p>
        </p:txBody>
      </p:sp>
      <p:sp>
        <p:nvSpPr>
          <p:cNvPr id="11" name="Rectangle 10"/>
          <p:cNvSpPr/>
          <p:nvPr/>
        </p:nvSpPr>
        <p:spPr>
          <a:xfrm>
            <a:off x="2252432" y="1269998"/>
            <a:ext cx="4517262" cy="261610"/>
          </a:xfrm>
          <a:prstGeom prst="rect">
            <a:avLst/>
          </a:prstGeom>
        </p:spPr>
        <p:txBody>
          <a:bodyPr wrap="none">
            <a:spAutoFit/>
          </a:bodyPr>
          <a:lstStyle/>
          <a:p>
            <a:pPr marL="176212" algn="just">
              <a:buClr>
                <a:schemeClr val="tx1"/>
              </a:buClr>
            </a:pPr>
            <a:r>
              <a:rPr lang="fr-FR" sz="1100" b="1" dirty="0"/>
              <a:t>Des granulats végétaux aux caractéristiques très différentes   </a:t>
            </a:r>
            <a:endParaRPr lang="fr-FR" sz="1100" b="1" dirty="0">
              <a:latin typeface="Calibri" panose="020F0502020204030204" pitchFamily="34" charset="0"/>
              <a:ea typeface="Times New Roman" panose="02020603050405020304" pitchFamily="18" charset="0"/>
            </a:endParaRPr>
          </a:p>
        </p:txBody>
      </p:sp>
      <p:graphicFrame>
        <p:nvGraphicFramePr>
          <p:cNvPr id="16" name="Tableau 15">
            <a:extLst>
              <a:ext uri="{FF2B5EF4-FFF2-40B4-BE49-F238E27FC236}">
                <a16:creationId xmlns:a16="http://schemas.microsoft.com/office/drawing/2014/main" id="{C815C03C-7141-FF70-660C-D8AD79A4617E}"/>
              </a:ext>
            </a:extLst>
          </p:cNvPr>
          <p:cNvGraphicFramePr>
            <a:graphicFrameLocks noGrp="1"/>
          </p:cNvGraphicFramePr>
          <p:nvPr/>
        </p:nvGraphicFramePr>
        <p:xfrm>
          <a:off x="2386520" y="1622856"/>
          <a:ext cx="5642042" cy="1383959"/>
        </p:xfrm>
        <a:graphic>
          <a:graphicData uri="http://schemas.openxmlformats.org/drawingml/2006/table">
            <a:tbl>
              <a:tblPr firstRow="1" firstCol="1" bandRow="1">
                <a:tableStyleId>{5C22544A-7EE6-4342-B048-85BDC9FD1C3A}</a:tableStyleId>
              </a:tblPr>
              <a:tblGrid>
                <a:gridCol w="1167318">
                  <a:extLst>
                    <a:ext uri="{9D8B030D-6E8A-4147-A177-3AD203B41FA5}">
                      <a16:colId xmlns:a16="http://schemas.microsoft.com/office/drawing/2014/main" val="2151649696"/>
                    </a:ext>
                  </a:extLst>
                </a:gridCol>
                <a:gridCol w="1274453">
                  <a:extLst>
                    <a:ext uri="{9D8B030D-6E8A-4147-A177-3AD203B41FA5}">
                      <a16:colId xmlns:a16="http://schemas.microsoft.com/office/drawing/2014/main" val="254972378"/>
                    </a:ext>
                  </a:extLst>
                </a:gridCol>
                <a:gridCol w="1676270">
                  <a:extLst>
                    <a:ext uri="{9D8B030D-6E8A-4147-A177-3AD203B41FA5}">
                      <a16:colId xmlns:a16="http://schemas.microsoft.com/office/drawing/2014/main" val="57205777"/>
                    </a:ext>
                  </a:extLst>
                </a:gridCol>
                <a:gridCol w="1524001">
                  <a:extLst>
                    <a:ext uri="{9D8B030D-6E8A-4147-A177-3AD203B41FA5}">
                      <a16:colId xmlns:a16="http://schemas.microsoft.com/office/drawing/2014/main" val="2625677878"/>
                    </a:ext>
                  </a:extLst>
                </a:gridCol>
              </a:tblGrid>
              <a:tr h="270795">
                <a:tc>
                  <a:txBody>
                    <a:bodyPr/>
                    <a:lstStyle/>
                    <a:p>
                      <a:endParaRPr lang="fr-FR" sz="1100" dirty="0"/>
                    </a:p>
                  </a:txBody>
                  <a:tcPr anchor="ctr"/>
                </a:tc>
                <a:tc>
                  <a:txBody>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lang="fr-FR" sz="900" b="1" i="0" u="none" strike="noStrike" cap="none" noProof="0" dirty="0">
                          <a:solidFill>
                            <a:schemeClr val="accent3">
                              <a:lumMod val="40000"/>
                              <a:lumOff val="60000"/>
                            </a:schemeClr>
                          </a:solidFill>
                          <a:effectLst/>
                          <a:latin typeface="+mn-lt"/>
                          <a:ea typeface="+mn-ea"/>
                          <a:cs typeface="+mn-cs"/>
                          <a:sym typeface="Arial"/>
                        </a:rPr>
                        <a:t>1. Chènevotte</a:t>
                      </a:r>
                    </a:p>
                  </a:txBody>
                  <a:tcPr anchor="ctr"/>
                </a:tc>
                <a:tc>
                  <a:txBody>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lang="fr-FR" sz="900" b="1" i="0" u="none" strike="noStrike" cap="none" noProof="0" dirty="0">
                          <a:solidFill>
                            <a:schemeClr val="accent3">
                              <a:lumMod val="40000"/>
                              <a:lumOff val="60000"/>
                            </a:schemeClr>
                          </a:solidFill>
                          <a:effectLst/>
                          <a:latin typeface="+mn-lt"/>
                          <a:ea typeface="+mn-ea"/>
                          <a:cs typeface="+mn-cs"/>
                          <a:sym typeface="Arial"/>
                        </a:rPr>
                        <a:t>2. Balle de Riz</a:t>
                      </a:r>
                    </a:p>
                  </a:txBody>
                  <a:tcPr anchor="ctr"/>
                </a:tc>
                <a:tc>
                  <a:txBody>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lang="fr-FR" sz="900" b="1" i="0" u="none" strike="noStrike" cap="none" noProof="0" dirty="0">
                          <a:solidFill>
                            <a:schemeClr val="accent3">
                              <a:lumMod val="40000"/>
                              <a:lumOff val="60000"/>
                            </a:schemeClr>
                          </a:solidFill>
                          <a:effectLst/>
                          <a:latin typeface="+mn-lt"/>
                          <a:ea typeface="+mn-ea"/>
                          <a:cs typeface="+mn-cs"/>
                          <a:sym typeface="Arial"/>
                        </a:rPr>
                        <a:t>3. Moelle de Tournesol</a:t>
                      </a:r>
                    </a:p>
                  </a:txBody>
                  <a:tcPr anchor="ctr"/>
                </a:tc>
                <a:extLst>
                  <a:ext uri="{0D108BD9-81ED-4DB2-BD59-A6C34878D82A}">
                    <a16:rowId xmlns:a16="http://schemas.microsoft.com/office/drawing/2014/main" val="2630618277"/>
                  </a:ext>
                </a:extLst>
              </a:tr>
              <a:tr h="364518">
                <a:tc>
                  <a:txBody>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lang="fr-FR" sz="900" b="1" i="0" u="none" strike="noStrike" cap="none" noProof="0" dirty="0">
                          <a:solidFill>
                            <a:schemeClr val="bg1"/>
                          </a:solidFill>
                          <a:effectLst/>
                          <a:latin typeface="+mn-lt"/>
                          <a:ea typeface="+mn-ea"/>
                          <a:cs typeface="+mn-cs"/>
                          <a:sym typeface="Arial"/>
                        </a:rPr>
                        <a:t>Masse volumique </a:t>
                      </a:r>
                    </a:p>
                  </a:txBody>
                  <a:tcPr anchor="ctr"/>
                </a:tc>
                <a:tc>
                  <a:txBody>
                    <a:bodyPr/>
                    <a:lstStyle/>
                    <a:p>
                      <a:pPr algn="ctr"/>
                      <a:r>
                        <a:rPr lang="fr-FR" sz="1050" dirty="0">
                          <a:latin typeface="+mn-lt"/>
                        </a:rPr>
                        <a:t>100 kg/m</a:t>
                      </a:r>
                      <a:r>
                        <a:rPr lang="fr-FR" sz="1050" baseline="30000" dirty="0">
                          <a:latin typeface="+mn-lt"/>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dirty="0">
                          <a:latin typeface="+mn-lt"/>
                        </a:rPr>
                        <a:t>100 kg/m</a:t>
                      </a:r>
                      <a:r>
                        <a:rPr lang="fr-FR" sz="1050" baseline="30000" dirty="0">
                          <a:latin typeface="+mn-lt"/>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dirty="0">
                          <a:latin typeface="+mn-lt"/>
                        </a:rPr>
                        <a:t>20 kg/m</a:t>
                      </a:r>
                      <a:r>
                        <a:rPr lang="fr-FR" sz="1050" baseline="30000" dirty="0">
                          <a:latin typeface="+mn-lt"/>
                        </a:rPr>
                        <a:t>3</a:t>
                      </a:r>
                    </a:p>
                  </a:txBody>
                  <a:tcPr anchor="ctr"/>
                </a:tc>
                <a:extLst>
                  <a:ext uri="{0D108BD9-81ED-4DB2-BD59-A6C34878D82A}">
                    <a16:rowId xmlns:a16="http://schemas.microsoft.com/office/drawing/2014/main" val="2627500383"/>
                  </a:ext>
                </a:extLst>
              </a:tr>
              <a:tr h="354463">
                <a:tc>
                  <a:txBody>
                    <a:bodyPr/>
                    <a:lstStyle/>
                    <a:p>
                      <a:pPr marR="0" algn="ctr" rtl="0" fontAlgn="base">
                        <a:lnSpc>
                          <a:spcPct val="100000"/>
                        </a:lnSpc>
                        <a:spcBef>
                          <a:spcPts val="0"/>
                        </a:spcBef>
                        <a:spcAft>
                          <a:spcPts val="0"/>
                        </a:spcAft>
                        <a:buClr>
                          <a:srgbClr val="000000"/>
                        </a:buClr>
                        <a:buFont typeface="Arial"/>
                      </a:pPr>
                      <a:r>
                        <a:rPr lang="fr-FR" sz="900" b="1" i="0" u="none" strike="noStrike" cap="none" noProof="0" dirty="0">
                          <a:solidFill>
                            <a:schemeClr val="bg1"/>
                          </a:solidFill>
                          <a:effectLst/>
                          <a:latin typeface="+mn-lt"/>
                          <a:ea typeface="+mn-ea"/>
                          <a:cs typeface="+mn-cs"/>
                          <a:sym typeface="Arial"/>
                        </a:rPr>
                        <a:t>Particularité</a:t>
                      </a:r>
                    </a:p>
                  </a:txBody>
                  <a:tcPr anchor="ctr"/>
                </a:tc>
                <a:tc>
                  <a:txBody>
                    <a:bodyPr/>
                    <a:lstStyle/>
                    <a:p>
                      <a:pPr algn="ctr"/>
                      <a:r>
                        <a:rPr lang="fr-FR" sz="900" kern="1200" dirty="0">
                          <a:solidFill>
                            <a:schemeClr val="dk1"/>
                          </a:solidFill>
                          <a:latin typeface="+mn-lt"/>
                          <a:ea typeface="+mn-ea"/>
                          <a:cs typeface="+mn-cs"/>
                        </a:rPr>
                        <a:t>Végétal de référence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900" dirty="0">
                          <a:latin typeface="+mn-lt"/>
                        </a:rPr>
                        <a:t>Riche en silice/dimensions fixes / culture ‘aquatique’</a:t>
                      </a:r>
                    </a:p>
                  </a:txBody>
                  <a:tcPr anchor="ctr"/>
                </a:tc>
                <a:tc>
                  <a:txBody>
                    <a:bodyPr/>
                    <a:lstStyle/>
                    <a:p>
                      <a:pPr algn="ctr"/>
                      <a:r>
                        <a:rPr lang="fr-FR" sz="900" dirty="0">
                          <a:latin typeface="+mn-lt"/>
                        </a:rPr>
                        <a:t>Très poreux</a:t>
                      </a:r>
                    </a:p>
                  </a:txBody>
                  <a:tcPr anchor="ctr"/>
                </a:tc>
                <a:extLst>
                  <a:ext uri="{0D108BD9-81ED-4DB2-BD59-A6C34878D82A}">
                    <a16:rowId xmlns:a16="http://schemas.microsoft.com/office/drawing/2014/main" val="2112337473"/>
                  </a:ext>
                </a:extLst>
              </a:tr>
              <a:tr h="382886">
                <a:tc>
                  <a:txBody>
                    <a:bodyPr/>
                    <a:lstStyle/>
                    <a:p>
                      <a:pPr marR="0" algn="ctr" rtl="0" fontAlgn="base">
                        <a:lnSpc>
                          <a:spcPct val="100000"/>
                        </a:lnSpc>
                        <a:spcBef>
                          <a:spcPts val="0"/>
                        </a:spcBef>
                        <a:spcAft>
                          <a:spcPts val="0"/>
                        </a:spcAft>
                        <a:buClr>
                          <a:srgbClr val="000000"/>
                        </a:buClr>
                        <a:buFont typeface="Arial"/>
                      </a:pPr>
                      <a:r>
                        <a:rPr lang="fr-FR" sz="900" b="1" i="0" u="none" strike="noStrike" cap="none" noProof="0" dirty="0">
                          <a:solidFill>
                            <a:schemeClr val="bg1"/>
                          </a:solidFill>
                          <a:effectLst/>
                          <a:latin typeface="+mn-lt"/>
                          <a:ea typeface="+mn-ea"/>
                          <a:cs typeface="+mn-cs"/>
                          <a:sym typeface="Arial"/>
                        </a:rPr>
                        <a:t>Absorption d’eau  en 10 minutes</a:t>
                      </a:r>
                    </a:p>
                  </a:txBody>
                  <a:tcPr anchor="ctr"/>
                </a:tc>
                <a:tc>
                  <a:txBody>
                    <a:bodyPr/>
                    <a:lstStyle/>
                    <a:p>
                      <a:pPr algn="ctr"/>
                      <a:r>
                        <a:rPr lang="fr-FR" sz="1050" dirty="0">
                          <a:latin typeface="+mn-lt"/>
                        </a:rPr>
                        <a:t>200%</a:t>
                      </a:r>
                    </a:p>
                  </a:txBody>
                  <a:tcPr anchor="ctr"/>
                </a:tc>
                <a:tc>
                  <a:txBody>
                    <a:bodyPr/>
                    <a:lstStyle/>
                    <a:p>
                      <a:pPr algn="ctr"/>
                      <a:r>
                        <a:rPr lang="fr-FR" sz="1050" dirty="0">
                          <a:latin typeface="+mn-lt"/>
                        </a:rPr>
                        <a:t>70%</a:t>
                      </a:r>
                    </a:p>
                  </a:txBody>
                  <a:tcPr anchor="ctr"/>
                </a:tc>
                <a:tc>
                  <a:txBody>
                    <a:bodyPr/>
                    <a:lstStyle/>
                    <a:p>
                      <a:pPr algn="ctr"/>
                      <a:r>
                        <a:rPr lang="fr-FR" sz="1050" dirty="0">
                          <a:latin typeface="+mn-lt"/>
                        </a:rPr>
                        <a:t>1700%</a:t>
                      </a:r>
                    </a:p>
                  </a:txBody>
                  <a:tcPr anchor="ctr"/>
                </a:tc>
                <a:extLst>
                  <a:ext uri="{0D108BD9-81ED-4DB2-BD59-A6C34878D82A}">
                    <a16:rowId xmlns:a16="http://schemas.microsoft.com/office/drawing/2014/main" val="3668116344"/>
                  </a:ext>
                </a:extLst>
              </a:tr>
            </a:tbl>
          </a:graphicData>
        </a:graphic>
      </p:graphicFrame>
      <p:sp>
        <p:nvSpPr>
          <p:cNvPr id="17" name="Rectangle 16"/>
          <p:cNvSpPr/>
          <p:nvPr/>
        </p:nvSpPr>
        <p:spPr>
          <a:xfrm>
            <a:off x="2200720" y="3162400"/>
            <a:ext cx="5891719" cy="400110"/>
          </a:xfrm>
          <a:prstGeom prst="rect">
            <a:avLst/>
          </a:prstGeom>
        </p:spPr>
        <p:txBody>
          <a:bodyPr wrap="square">
            <a:spAutoFit/>
          </a:bodyPr>
          <a:lstStyle/>
          <a:p>
            <a:pPr marL="176212" algn="just">
              <a:buClr>
                <a:schemeClr val="tx1"/>
              </a:buClr>
            </a:pPr>
            <a:r>
              <a:rPr lang="fr-FR" sz="1000" b="1" u="sng" dirty="0">
                <a:latin typeface="+mj-lt"/>
                <a:ea typeface="Times New Roman" panose="02020603050405020304" pitchFamily="18" charset="0"/>
              </a:rPr>
              <a:t>Objectif  :</a:t>
            </a:r>
          </a:p>
          <a:p>
            <a:pPr marL="347662" indent="-171450" algn="just">
              <a:buClr>
                <a:schemeClr val="tx1"/>
              </a:buClr>
            </a:pPr>
            <a:endParaRPr lang="fr-FR" sz="1000" b="1" dirty="0">
              <a:latin typeface="+mj-lt"/>
              <a:ea typeface="Times New Roman" panose="02020603050405020304" pitchFamily="18" charset="0"/>
            </a:endParaRPr>
          </a:p>
        </p:txBody>
      </p:sp>
      <p:sp>
        <p:nvSpPr>
          <p:cNvPr id="18" name="Rectangle 17"/>
          <p:cNvSpPr/>
          <p:nvPr/>
        </p:nvSpPr>
        <p:spPr>
          <a:xfrm>
            <a:off x="2908570" y="3757092"/>
            <a:ext cx="4990290" cy="938719"/>
          </a:xfrm>
          <a:prstGeom prst="rect">
            <a:avLst/>
          </a:prstGeom>
        </p:spPr>
        <p:txBody>
          <a:bodyPr wrap="square">
            <a:spAutoFit/>
          </a:bodyPr>
          <a:lstStyle/>
          <a:p>
            <a:pPr marL="347662" lvl="6" indent="-171450" algn="just">
              <a:buClr>
                <a:schemeClr val="tx1"/>
              </a:buClr>
              <a:buFont typeface="Courier New" pitchFamily="49" charset="0"/>
              <a:buChar char="o"/>
            </a:pPr>
            <a:r>
              <a:rPr lang="fr-FR" sz="1100" dirty="0">
                <a:latin typeface="Calibri" panose="020F0502020204030204" pitchFamily="34" charset="0"/>
                <a:ea typeface="Times New Roman" panose="02020603050405020304" pitchFamily="18" charset="0"/>
              </a:rPr>
              <a:t>Première série d’essais sur trois granulats</a:t>
            </a:r>
          </a:p>
          <a:p>
            <a:pPr marL="347662" lvl="6" indent="-171450" algn="just">
              <a:buClr>
                <a:schemeClr val="tx1"/>
              </a:buClr>
            </a:pPr>
            <a:r>
              <a:rPr lang="fr-FR" sz="1100" dirty="0">
                <a:latin typeface="Calibri" panose="020F0502020204030204" pitchFamily="34" charset="0"/>
                <a:ea typeface="Times New Roman" panose="02020603050405020304" pitchFamily="18" charset="0"/>
              </a:rPr>
              <a:t>      </a:t>
            </a:r>
            <a:r>
              <a:rPr lang="fr-FR" sz="1100" i="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rPr>
              <a:t>(Chènevotte/ Balle de riz/Moelle de tournesol)</a:t>
            </a:r>
          </a:p>
          <a:p>
            <a:pPr marL="347662" lvl="6" indent="-171450" algn="just">
              <a:buClr>
                <a:schemeClr val="tx1"/>
              </a:buClr>
            </a:pPr>
            <a:endParaRPr lang="fr-FR" sz="1100" i="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endParaRPr>
          </a:p>
          <a:p>
            <a:pPr marL="347662" lvl="6" indent="-171450" algn="just">
              <a:buClr>
                <a:schemeClr val="tx1"/>
              </a:buClr>
              <a:buFont typeface="Courier New" pitchFamily="49" charset="0"/>
              <a:buChar char="o"/>
            </a:pPr>
            <a:r>
              <a:rPr lang="fr-FR" sz="1100" dirty="0">
                <a:latin typeface="Calibri" panose="020F0502020204030204" pitchFamily="34" charset="0"/>
                <a:ea typeface="Times New Roman" panose="02020603050405020304" pitchFamily="18" charset="0"/>
              </a:rPr>
              <a:t>Deuxième série d’essais sur  cinq granulats végétaux </a:t>
            </a:r>
          </a:p>
          <a:p>
            <a:pPr marL="347662" lvl="6" indent="-171450" algn="just">
              <a:buClr>
                <a:schemeClr val="tx1"/>
              </a:buClr>
            </a:pPr>
            <a:r>
              <a:rPr lang="fr-FR" sz="1100" i="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rPr>
              <a:t>      (Anas de lin / Bambou / Miscanthus / Paille de blé / Granulat de bois)</a:t>
            </a:r>
          </a:p>
        </p:txBody>
      </p:sp>
      <p:sp>
        <p:nvSpPr>
          <p:cNvPr id="19" name="Rectangle 18"/>
          <p:cNvSpPr/>
          <p:nvPr/>
        </p:nvSpPr>
        <p:spPr>
          <a:xfrm>
            <a:off x="2400300" y="3353038"/>
            <a:ext cx="5692140" cy="400110"/>
          </a:xfrm>
          <a:prstGeom prst="rect">
            <a:avLst/>
          </a:prstGeom>
        </p:spPr>
        <p:txBody>
          <a:bodyPr wrap="square">
            <a:spAutoFit/>
          </a:bodyPr>
          <a:lstStyle/>
          <a:p>
            <a:r>
              <a:rPr lang="fr-FR" sz="1000" b="1" dirty="0">
                <a:ea typeface="Times New Roman" panose="02020603050405020304" pitchFamily="18" charset="0"/>
              </a:rPr>
              <a:t>Evaluer la fidélité des procédures sur des granulats aux propriétés différentes afin de tenir de la grande diversité des cultures et ressources végétales</a:t>
            </a:r>
            <a:endParaRPr lang="en-US" sz="1000" dirty="0"/>
          </a:p>
        </p:txBody>
      </p:sp>
    </p:spTree>
    <p:extLst>
      <p:ext uri="{BB962C8B-B14F-4D97-AF65-F5344CB8AC3E}">
        <p14:creationId xmlns:p14="http://schemas.microsoft.com/office/powerpoint/2010/main" val="821510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CHOIX DES GRANULATS VEGETAUX</a:t>
            </a:r>
          </a:p>
        </p:txBody>
      </p:sp>
      <p:sp>
        <p:nvSpPr>
          <p:cNvPr id="11" name="Rectangle 10"/>
          <p:cNvSpPr/>
          <p:nvPr/>
        </p:nvSpPr>
        <p:spPr>
          <a:xfrm>
            <a:off x="2252432" y="1269998"/>
            <a:ext cx="2944717" cy="261610"/>
          </a:xfrm>
          <a:prstGeom prst="rect">
            <a:avLst/>
          </a:prstGeom>
        </p:spPr>
        <p:txBody>
          <a:bodyPr wrap="none">
            <a:spAutoFit/>
          </a:bodyPr>
          <a:lstStyle/>
          <a:p>
            <a:pPr marL="176212" algn="just">
              <a:buClr>
                <a:schemeClr val="tx1"/>
              </a:buClr>
            </a:pPr>
            <a:r>
              <a:rPr lang="fr-FR" sz="1100" b="1" dirty="0"/>
              <a:t>Essais réalisés sur d’autres végétaux  </a:t>
            </a:r>
            <a:endParaRPr lang="fr-FR" sz="1100" b="1" dirty="0">
              <a:latin typeface="Calibri" panose="020F0502020204030204" pitchFamily="34" charset="0"/>
              <a:ea typeface="Times New Roman" panose="02020603050405020304" pitchFamily="18" charset="0"/>
            </a:endParaRPr>
          </a:p>
        </p:txBody>
      </p:sp>
      <p:pic>
        <p:nvPicPr>
          <p:cNvPr id="16" name="Image 15" descr="Une image contenant bois, instrument de mesure rigide&#10;&#10;Description générée automatiquement">
            <a:extLst>
              <a:ext uri="{FF2B5EF4-FFF2-40B4-BE49-F238E27FC236}">
                <a16:creationId xmlns:a16="http://schemas.microsoft.com/office/drawing/2014/main" id="{341F85CB-4E1C-2E4C-845C-E6C79A9EE932}"/>
              </a:ext>
            </a:extLst>
          </p:cNvPr>
          <p:cNvPicPr>
            <a:picLocks noChangeAspect="1"/>
          </p:cNvPicPr>
          <p:nvPr/>
        </p:nvPicPr>
        <p:blipFill>
          <a:blip r:embed="rId3" cstate="print"/>
          <a:stretch>
            <a:fillRect/>
          </a:stretch>
        </p:blipFill>
        <p:spPr>
          <a:xfrm>
            <a:off x="2362199" y="1797143"/>
            <a:ext cx="2168169" cy="1314332"/>
          </a:xfrm>
          <a:prstGeom prst="rect">
            <a:avLst/>
          </a:prstGeom>
        </p:spPr>
      </p:pic>
      <p:pic>
        <p:nvPicPr>
          <p:cNvPr id="17" name="Image 16">
            <a:extLst>
              <a:ext uri="{FF2B5EF4-FFF2-40B4-BE49-F238E27FC236}">
                <a16:creationId xmlns:a16="http://schemas.microsoft.com/office/drawing/2014/main" id="{0FB47469-CC3C-B34C-B58D-184B7DAC2772}"/>
              </a:ext>
            </a:extLst>
          </p:cNvPr>
          <p:cNvPicPr>
            <a:picLocks noChangeAspect="1"/>
          </p:cNvPicPr>
          <p:nvPr/>
        </p:nvPicPr>
        <p:blipFill>
          <a:blip r:embed="rId4" cstate="print"/>
          <a:stretch>
            <a:fillRect/>
          </a:stretch>
        </p:blipFill>
        <p:spPr>
          <a:xfrm rot="5400000">
            <a:off x="4946365" y="1494574"/>
            <a:ext cx="1304161" cy="1909371"/>
          </a:xfrm>
          <a:prstGeom prst="rect">
            <a:avLst/>
          </a:prstGeom>
        </p:spPr>
      </p:pic>
      <p:pic>
        <p:nvPicPr>
          <p:cNvPr id="18" name="Image 17">
            <a:extLst>
              <a:ext uri="{FF2B5EF4-FFF2-40B4-BE49-F238E27FC236}">
                <a16:creationId xmlns:a16="http://schemas.microsoft.com/office/drawing/2014/main" id="{798F7092-9FF2-CD42-9819-BA971021EF2F}"/>
              </a:ext>
            </a:extLst>
          </p:cNvPr>
          <p:cNvPicPr>
            <a:picLocks noChangeAspect="1"/>
          </p:cNvPicPr>
          <p:nvPr/>
        </p:nvPicPr>
        <p:blipFill>
          <a:blip r:embed="rId5" cstate="print"/>
          <a:stretch>
            <a:fillRect/>
          </a:stretch>
        </p:blipFill>
        <p:spPr>
          <a:xfrm rot="5400000">
            <a:off x="2754942" y="2756215"/>
            <a:ext cx="1390109" cy="2198285"/>
          </a:xfrm>
          <a:prstGeom prst="rect">
            <a:avLst/>
          </a:prstGeom>
        </p:spPr>
      </p:pic>
      <p:pic>
        <p:nvPicPr>
          <p:cNvPr id="19" name="Image 18">
            <a:extLst>
              <a:ext uri="{FF2B5EF4-FFF2-40B4-BE49-F238E27FC236}">
                <a16:creationId xmlns:a16="http://schemas.microsoft.com/office/drawing/2014/main" id="{B8B58654-5C75-4C46-962D-7337432AC975}"/>
              </a:ext>
            </a:extLst>
          </p:cNvPr>
          <p:cNvPicPr>
            <a:picLocks noChangeAspect="1"/>
          </p:cNvPicPr>
          <p:nvPr/>
        </p:nvPicPr>
        <p:blipFill>
          <a:blip r:embed="rId6" cstate="print"/>
          <a:stretch>
            <a:fillRect/>
          </a:stretch>
        </p:blipFill>
        <p:spPr>
          <a:xfrm>
            <a:off x="6637129" y="2173414"/>
            <a:ext cx="1395819" cy="2410757"/>
          </a:xfrm>
          <a:prstGeom prst="rect">
            <a:avLst/>
          </a:prstGeom>
        </p:spPr>
      </p:pic>
      <p:pic>
        <p:nvPicPr>
          <p:cNvPr id="20" name="Image 19" descr="Une image contenant intérieur&#10;&#10;Description générée automatiquement avec une confiance moyenne">
            <a:extLst>
              <a:ext uri="{FF2B5EF4-FFF2-40B4-BE49-F238E27FC236}">
                <a16:creationId xmlns:a16="http://schemas.microsoft.com/office/drawing/2014/main" id="{B2EBC38A-F8D4-994A-A236-692C056C1546}"/>
              </a:ext>
            </a:extLst>
          </p:cNvPr>
          <p:cNvPicPr>
            <a:picLocks noChangeAspect="1"/>
          </p:cNvPicPr>
          <p:nvPr/>
        </p:nvPicPr>
        <p:blipFill>
          <a:blip r:embed="rId7" cstate="print"/>
          <a:srcRect r="5596"/>
          <a:stretch>
            <a:fillRect/>
          </a:stretch>
        </p:blipFill>
        <p:spPr>
          <a:xfrm rot="5400000">
            <a:off x="4897094" y="2897963"/>
            <a:ext cx="1379650" cy="1907469"/>
          </a:xfrm>
          <a:prstGeom prst="rect">
            <a:avLst/>
          </a:prstGeom>
        </p:spPr>
      </p:pic>
      <p:sp>
        <p:nvSpPr>
          <p:cNvPr id="21" name="ZoneTexte 20">
            <a:extLst>
              <a:ext uri="{FF2B5EF4-FFF2-40B4-BE49-F238E27FC236}">
                <a16:creationId xmlns:a16="http://schemas.microsoft.com/office/drawing/2014/main" id="{F56851E0-2D6D-FE4F-AF8C-0A80A38EFC81}"/>
              </a:ext>
            </a:extLst>
          </p:cNvPr>
          <p:cNvSpPr txBox="1"/>
          <p:nvPr/>
        </p:nvSpPr>
        <p:spPr>
          <a:xfrm>
            <a:off x="3090381" y="1534751"/>
            <a:ext cx="914353" cy="238527"/>
          </a:xfrm>
          <a:prstGeom prst="rect">
            <a:avLst/>
          </a:prstGeom>
          <a:noFill/>
        </p:spPr>
        <p:txBody>
          <a:bodyPr wrap="none" lIns="68580" tIns="34290" rIns="68580" bIns="34290" rtlCol="0">
            <a:spAutoFit/>
          </a:bodyPr>
          <a:lstStyle/>
          <a:p>
            <a:r>
              <a:rPr lang="en-GB" sz="1100" b="1" i="1" dirty="0">
                <a:solidFill>
                  <a:schemeClr val="bg1"/>
                </a:solidFill>
              </a:rPr>
              <a:t>Miscanthus</a:t>
            </a:r>
          </a:p>
        </p:txBody>
      </p:sp>
      <p:sp>
        <p:nvSpPr>
          <p:cNvPr id="22" name="ZoneTexte 21">
            <a:extLst>
              <a:ext uri="{FF2B5EF4-FFF2-40B4-BE49-F238E27FC236}">
                <a16:creationId xmlns:a16="http://schemas.microsoft.com/office/drawing/2014/main" id="{F56851E0-2D6D-FE4F-AF8C-0A80A38EFC81}"/>
              </a:ext>
            </a:extLst>
          </p:cNvPr>
          <p:cNvSpPr txBox="1"/>
          <p:nvPr/>
        </p:nvSpPr>
        <p:spPr>
          <a:xfrm>
            <a:off x="5155401" y="1527131"/>
            <a:ext cx="1148391" cy="238527"/>
          </a:xfrm>
          <a:prstGeom prst="rect">
            <a:avLst/>
          </a:prstGeom>
          <a:noFill/>
        </p:spPr>
        <p:txBody>
          <a:bodyPr wrap="none" lIns="68580" tIns="34290" rIns="68580" bIns="34290" rtlCol="0">
            <a:spAutoFit/>
          </a:bodyPr>
          <a:lstStyle/>
          <a:p>
            <a:r>
              <a:rPr lang="en-GB" sz="1100" b="1" i="1" dirty="0">
                <a:solidFill>
                  <a:schemeClr val="bg1"/>
                </a:solidFill>
              </a:rPr>
              <a:t>Bois </a:t>
            </a:r>
            <a:r>
              <a:rPr lang="fr-FR" sz="1100" b="1" i="1" dirty="0">
                <a:solidFill>
                  <a:schemeClr val="bg1"/>
                </a:solidFill>
              </a:rPr>
              <a:t>neutralisé</a:t>
            </a:r>
          </a:p>
        </p:txBody>
      </p:sp>
      <p:sp>
        <p:nvSpPr>
          <p:cNvPr id="23" name="ZoneTexte 22">
            <a:extLst>
              <a:ext uri="{FF2B5EF4-FFF2-40B4-BE49-F238E27FC236}">
                <a16:creationId xmlns:a16="http://schemas.microsoft.com/office/drawing/2014/main" id="{F56851E0-2D6D-FE4F-AF8C-0A80A38EFC81}"/>
              </a:ext>
            </a:extLst>
          </p:cNvPr>
          <p:cNvSpPr txBox="1"/>
          <p:nvPr/>
        </p:nvSpPr>
        <p:spPr>
          <a:xfrm>
            <a:off x="3227541" y="4567511"/>
            <a:ext cx="951222" cy="238527"/>
          </a:xfrm>
          <a:prstGeom prst="rect">
            <a:avLst/>
          </a:prstGeom>
          <a:noFill/>
        </p:spPr>
        <p:txBody>
          <a:bodyPr wrap="none" lIns="68580" tIns="34290" rIns="68580" bIns="34290" rtlCol="0">
            <a:spAutoFit/>
          </a:bodyPr>
          <a:lstStyle/>
          <a:p>
            <a:r>
              <a:rPr lang="fr-FR" sz="1100" b="1" i="1" dirty="0">
                <a:solidFill>
                  <a:schemeClr val="bg1"/>
                </a:solidFill>
              </a:rPr>
              <a:t>Paille de blé</a:t>
            </a:r>
          </a:p>
        </p:txBody>
      </p:sp>
      <p:sp>
        <p:nvSpPr>
          <p:cNvPr id="24" name="ZoneTexte 23">
            <a:extLst>
              <a:ext uri="{FF2B5EF4-FFF2-40B4-BE49-F238E27FC236}">
                <a16:creationId xmlns:a16="http://schemas.microsoft.com/office/drawing/2014/main" id="{F56851E0-2D6D-FE4F-AF8C-0A80A38EFC81}"/>
              </a:ext>
            </a:extLst>
          </p:cNvPr>
          <p:cNvSpPr txBox="1"/>
          <p:nvPr/>
        </p:nvSpPr>
        <p:spPr>
          <a:xfrm>
            <a:off x="5414481" y="4559891"/>
            <a:ext cx="704360" cy="238527"/>
          </a:xfrm>
          <a:prstGeom prst="rect">
            <a:avLst/>
          </a:prstGeom>
          <a:noFill/>
        </p:spPr>
        <p:txBody>
          <a:bodyPr wrap="none" lIns="68580" tIns="34290" rIns="68580" bIns="34290" rtlCol="0">
            <a:spAutoFit/>
          </a:bodyPr>
          <a:lstStyle/>
          <a:p>
            <a:r>
              <a:rPr lang="fr-FR" sz="1100" b="1" i="1" dirty="0">
                <a:solidFill>
                  <a:schemeClr val="bg1"/>
                </a:solidFill>
              </a:rPr>
              <a:t>Bambou</a:t>
            </a:r>
          </a:p>
        </p:txBody>
      </p:sp>
      <p:sp>
        <p:nvSpPr>
          <p:cNvPr id="25" name="ZoneTexte 24">
            <a:extLst>
              <a:ext uri="{FF2B5EF4-FFF2-40B4-BE49-F238E27FC236}">
                <a16:creationId xmlns:a16="http://schemas.microsoft.com/office/drawing/2014/main" id="{F56851E0-2D6D-FE4F-AF8C-0A80A38EFC81}"/>
              </a:ext>
            </a:extLst>
          </p:cNvPr>
          <p:cNvSpPr txBox="1"/>
          <p:nvPr/>
        </p:nvSpPr>
        <p:spPr>
          <a:xfrm>
            <a:off x="6892761" y="1900511"/>
            <a:ext cx="890308" cy="238527"/>
          </a:xfrm>
          <a:prstGeom prst="rect">
            <a:avLst/>
          </a:prstGeom>
          <a:noFill/>
        </p:spPr>
        <p:txBody>
          <a:bodyPr wrap="none" lIns="68580" tIns="34290" rIns="68580" bIns="34290" rtlCol="0">
            <a:spAutoFit/>
          </a:bodyPr>
          <a:lstStyle/>
          <a:p>
            <a:r>
              <a:rPr lang="fr-FR" sz="1100" b="1" i="1" dirty="0">
                <a:solidFill>
                  <a:schemeClr val="bg1"/>
                </a:solidFill>
              </a:rPr>
              <a:t>Anas de lin</a:t>
            </a:r>
          </a:p>
        </p:txBody>
      </p:sp>
    </p:spTree>
    <p:extLst>
      <p:ext uri="{BB962C8B-B14F-4D97-AF65-F5344CB8AC3E}">
        <p14:creationId xmlns:p14="http://schemas.microsoft.com/office/powerpoint/2010/main" val="821510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283095" y="50916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Masse volumique apparente</a:t>
            </a:r>
          </a:p>
        </p:txBody>
      </p:sp>
      <p:sp>
        <p:nvSpPr>
          <p:cNvPr id="11" name="Rectangle 10"/>
          <p:cNvSpPr/>
          <p:nvPr/>
        </p:nvSpPr>
        <p:spPr>
          <a:xfrm>
            <a:off x="2252432" y="1269998"/>
            <a:ext cx="3613169" cy="446276"/>
          </a:xfrm>
          <a:prstGeom prst="rect">
            <a:avLst/>
          </a:prstGeom>
        </p:spPr>
        <p:txBody>
          <a:bodyPr wrap="none">
            <a:spAutoFit/>
          </a:bodyPr>
          <a:lstStyle/>
          <a:p>
            <a:pPr marL="176212" algn="just">
              <a:buClr>
                <a:schemeClr val="tx1"/>
              </a:buClr>
            </a:pPr>
            <a:r>
              <a:rPr lang="fr-FR" sz="1200" b="1" dirty="0"/>
              <a:t>Deux méthodes de détermination de la MVA </a:t>
            </a:r>
          </a:p>
          <a:p>
            <a:pPr marL="176212" algn="just">
              <a:buClr>
                <a:schemeClr val="tx1"/>
              </a:buClr>
            </a:pPr>
            <a:endParaRPr lang="fr-FR" sz="1100" b="1" dirty="0">
              <a:latin typeface="Calibri" panose="020F0502020204030204" pitchFamily="34" charset="0"/>
              <a:ea typeface="Times New Roman" panose="02020603050405020304" pitchFamily="18" charset="0"/>
            </a:endParaRPr>
          </a:p>
        </p:txBody>
      </p:sp>
      <p:sp>
        <p:nvSpPr>
          <p:cNvPr id="15" name="Rectangle 14"/>
          <p:cNvSpPr/>
          <p:nvPr/>
        </p:nvSpPr>
        <p:spPr>
          <a:xfrm>
            <a:off x="2403056" y="1682506"/>
            <a:ext cx="2549944" cy="2123658"/>
          </a:xfrm>
          <a:prstGeom prst="rect">
            <a:avLst/>
          </a:prstGeom>
        </p:spPr>
        <p:txBody>
          <a:bodyPr wrap="square">
            <a:spAutoFit/>
          </a:bodyPr>
          <a:lstStyle/>
          <a:p>
            <a:pPr marL="347662" lvl="6" indent="-171450" algn="just">
              <a:buClr>
                <a:schemeClr val="tx1"/>
              </a:buClr>
              <a:buFont typeface="Courier New" pitchFamily="49" charset="0"/>
              <a:buChar char="o"/>
            </a:pPr>
            <a:r>
              <a:rPr lang="fr-FR" sz="1100" b="1" dirty="0">
                <a:latin typeface="Calibri" panose="020F0502020204030204" pitchFamily="34" charset="0"/>
                <a:ea typeface="Times New Roman" panose="02020603050405020304" pitchFamily="18" charset="0"/>
              </a:rPr>
              <a:t>Méthode versée sans tassement</a:t>
            </a:r>
          </a:p>
          <a:p>
            <a:pPr marL="347662" lvl="6" indent="-171450" algn="just">
              <a:buClr>
                <a:schemeClr val="tx1"/>
              </a:buClr>
            </a:pPr>
            <a:r>
              <a:rPr lang="fr-FR" sz="1100" dirty="0">
                <a:latin typeface="Calibri" panose="020F0502020204030204" pitchFamily="34" charset="0"/>
                <a:ea typeface="Times New Roman" panose="02020603050405020304" pitchFamily="18" charset="0"/>
              </a:rPr>
              <a:t>      </a:t>
            </a:r>
            <a:r>
              <a:rPr lang="fr-FR" sz="1100" i="1" dirty="0">
                <a:solidFill>
                  <a:schemeClr val="accent2">
                    <a:lumMod val="75000"/>
                    <a:lumOff val="25000"/>
                  </a:schemeClr>
                </a:solidFill>
                <a:latin typeface="Calibri" panose="020F0502020204030204" pitchFamily="34" charset="0"/>
                <a:ea typeface="Times New Roman" panose="02020603050405020304" pitchFamily="18" charset="0"/>
                <a:sym typeface="Catamaran Thin"/>
              </a:rPr>
              <a:t>- Cylindre en verre (D 10-20cm)</a:t>
            </a:r>
          </a:p>
          <a:p>
            <a:pPr marL="347662" lvl="6" indent="-171450" algn="just">
              <a:buClr>
                <a:schemeClr val="tx1"/>
              </a:buClr>
            </a:pPr>
            <a:r>
              <a:rPr lang="fr-FR" sz="1100" i="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rPr>
              <a:t>      - Balance de 0,1 à 1mg de précision</a:t>
            </a:r>
          </a:p>
          <a:p>
            <a:pPr marL="347662" lvl="6" indent="-171450" algn="just">
              <a:buClr>
                <a:schemeClr val="tx1"/>
              </a:buClr>
            </a:pPr>
            <a:endParaRPr lang="fr-FR" sz="1100" i="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endParaRPr>
          </a:p>
          <a:p>
            <a:pPr marL="347662" lvl="6" indent="-171450" algn="just">
              <a:buClr>
                <a:schemeClr val="tx1"/>
              </a:buClr>
            </a:pPr>
            <a:endParaRPr lang="fr-FR" sz="1100" i="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endParaRPr>
          </a:p>
          <a:p>
            <a:pPr marL="347662" lvl="6" indent="-171450" algn="just">
              <a:buClr>
                <a:schemeClr val="tx1"/>
              </a:buClr>
            </a:pPr>
            <a:endParaRPr lang="fr-FR" sz="1100" i="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endParaRPr>
          </a:p>
          <a:p>
            <a:pPr marL="347662" lvl="6" indent="-171450" algn="just">
              <a:buClr>
                <a:schemeClr val="tx1"/>
              </a:buClr>
            </a:pPr>
            <a:endParaRPr lang="fr-FR" sz="1100" i="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endParaRPr>
          </a:p>
          <a:p>
            <a:pPr marL="347662" lvl="6" indent="-171450" algn="just">
              <a:buClr>
                <a:schemeClr val="tx1"/>
              </a:buClr>
            </a:pPr>
            <a:endParaRPr lang="fr-FR" sz="1100" i="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endParaRPr>
          </a:p>
          <a:p>
            <a:pPr marL="347662" lvl="6" indent="-171450" algn="just">
              <a:buClr>
                <a:schemeClr val="tx1"/>
              </a:buClr>
            </a:pPr>
            <a:endParaRPr lang="fr-FR" sz="1100" i="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endParaRPr>
          </a:p>
          <a:p>
            <a:pPr marL="347662" lvl="6" indent="-171450" algn="just">
              <a:buClr>
                <a:schemeClr val="tx1"/>
              </a:buClr>
            </a:pPr>
            <a:endParaRPr lang="fr-FR" sz="1100" i="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endParaRPr>
          </a:p>
          <a:p>
            <a:pPr marL="347662" lvl="6" indent="-171450" algn="just">
              <a:buClr>
                <a:schemeClr val="tx1"/>
              </a:buClr>
            </a:pPr>
            <a:endParaRPr lang="fr-FR" sz="1100" i="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endParaRPr>
          </a:p>
          <a:p>
            <a:pPr marL="347662" lvl="6" indent="-171450" algn="just">
              <a:buClr>
                <a:schemeClr val="tx1"/>
              </a:buClr>
            </a:pPr>
            <a:endParaRPr lang="fr-FR" sz="1100" i="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endParaRPr>
          </a:p>
        </p:txBody>
      </p:sp>
      <p:pic>
        <p:nvPicPr>
          <p:cNvPr id="10" name="Picture 7">
            <a:extLst>
              <a:ext uri="{FF2B5EF4-FFF2-40B4-BE49-F238E27FC236}">
                <a16:creationId xmlns:a16="http://schemas.microsoft.com/office/drawing/2014/main" id="{E3677A59-A46B-9C81-8218-7C225B600A92}"/>
              </a:ext>
            </a:extLst>
          </p:cNvPr>
          <p:cNvPicPr>
            <a:picLocks noChangeAspect="1"/>
          </p:cNvPicPr>
          <p:nvPr/>
        </p:nvPicPr>
        <p:blipFill>
          <a:blip r:embed="rId3"/>
          <a:srcRect l="3703" t="1838" r="11325" b="4241"/>
          <a:stretch>
            <a:fillRect/>
          </a:stretch>
        </p:blipFill>
        <p:spPr>
          <a:xfrm>
            <a:off x="2903220" y="2689860"/>
            <a:ext cx="1783080" cy="1973580"/>
          </a:xfrm>
          <a:prstGeom prst="rect">
            <a:avLst/>
          </a:prstGeom>
        </p:spPr>
      </p:pic>
      <p:pic>
        <p:nvPicPr>
          <p:cNvPr id="12" name="Picture 13">
            <a:extLst>
              <a:ext uri="{FF2B5EF4-FFF2-40B4-BE49-F238E27FC236}">
                <a16:creationId xmlns:a16="http://schemas.microsoft.com/office/drawing/2014/main" id="{3CE2DD6E-87D5-8A69-692B-2D5F4832630A}"/>
              </a:ext>
            </a:extLst>
          </p:cNvPr>
          <p:cNvPicPr>
            <a:picLocks noChangeAspect="1"/>
          </p:cNvPicPr>
          <p:nvPr/>
        </p:nvPicPr>
        <p:blipFill>
          <a:blip r:embed="rId4"/>
          <a:srcRect l="3001" t="3398" r="3253" b="3297"/>
          <a:stretch>
            <a:fillRect/>
          </a:stretch>
        </p:blipFill>
        <p:spPr>
          <a:xfrm>
            <a:off x="5166360" y="2677732"/>
            <a:ext cx="2743200" cy="1970468"/>
          </a:xfrm>
          <a:prstGeom prst="rect">
            <a:avLst/>
          </a:prstGeom>
        </p:spPr>
      </p:pic>
      <p:sp>
        <p:nvSpPr>
          <p:cNvPr id="17" name="Rectangle 16"/>
          <p:cNvSpPr/>
          <p:nvPr/>
        </p:nvSpPr>
        <p:spPr>
          <a:xfrm>
            <a:off x="4709160" y="1685747"/>
            <a:ext cx="3329940" cy="769441"/>
          </a:xfrm>
          <a:prstGeom prst="rect">
            <a:avLst/>
          </a:prstGeom>
        </p:spPr>
        <p:txBody>
          <a:bodyPr wrap="square">
            <a:spAutoFit/>
          </a:bodyPr>
          <a:lstStyle/>
          <a:p>
            <a:pPr marL="347662" lvl="6" indent="-171450" algn="just">
              <a:buClr>
                <a:schemeClr val="tx1"/>
              </a:buClr>
              <a:buFont typeface="Courier New" pitchFamily="49" charset="0"/>
              <a:buChar char="o"/>
            </a:pPr>
            <a:r>
              <a:rPr lang="fr-FR" sz="1100" b="1" dirty="0">
                <a:latin typeface="Calibri" panose="020F0502020204030204" pitchFamily="34" charset="0"/>
                <a:ea typeface="Times New Roman" panose="02020603050405020304" pitchFamily="18" charset="0"/>
              </a:rPr>
              <a:t>Méthode de la RILEM avec modifications NG2B</a:t>
            </a:r>
          </a:p>
          <a:p>
            <a:pPr marL="347662" lvl="6" indent="-171450" algn="just">
              <a:buClr>
                <a:schemeClr val="tx1"/>
              </a:buClr>
            </a:pPr>
            <a:r>
              <a:rPr lang="fr-FR" sz="1100" i="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rPr>
              <a:t>      </a:t>
            </a:r>
            <a:r>
              <a:rPr lang="fr-FR" sz="1100" dirty="0">
                <a:latin typeface="Calibri" panose="020F0502020204030204" pitchFamily="34" charset="0"/>
                <a:ea typeface="Times New Roman" panose="02020603050405020304" pitchFamily="18" charset="0"/>
              </a:rPr>
              <a:t> </a:t>
            </a:r>
            <a:r>
              <a:rPr lang="fr-FR" sz="1100" i="1" dirty="0">
                <a:solidFill>
                  <a:schemeClr val="accent2">
                    <a:lumMod val="75000"/>
                    <a:lumOff val="25000"/>
                  </a:schemeClr>
                </a:solidFill>
                <a:latin typeface="Calibri" panose="020F0502020204030204" pitchFamily="34" charset="0"/>
                <a:ea typeface="Times New Roman" panose="02020603050405020304" pitchFamily="18" charset="0"/>
                <a:sym typeface="Catamaran Thin"/>
              </a:rPr>
              <a:t>- Cylindre en verre (D 10-20cm)</a:t>
            </a:r>
          </a:p>
          <a:p>
            <a:pPr marL="347662" lvl="6" indent="-171450" algn="just">
              <a:buClr>
                <a:schemeClr val="tx1"/>
              </a:buClr>
            </a:pPr>
            <a:r>
              <a:rPr lang="fr-FR" sz="1100" i="1" dirty="0">
                <a:solidFill>
                  <a:schemeClr val="accent2">
                    <a:lumMod val="75000"/>
                    <a:lumOff val="25000"/>
                  </a:schemeClr>
                </a:solidFill>
                <a:latin typeface="Calibri" panose="020F0502020204030204" pitchFamily="34" charset="0"/>
                <a:ea typeface="Times New Roman" panose="02020603050405020304" pitchFamily="18" charset="0"/>
                <a:sym typeface="Catamaran Thin"/>
              </a:rPr>
              <a:t>       - Eau </a:t>
            </a:r>
          </a:p>
          <a:p>
            <a:pPr marL="347662" lvl="6" indent="-171450" algn="just">
              <a:buClr>
                <a:schemeClr val="tx1"/>
              </a:buClr>
            </a:pPr>
            <a:r>
              <a:rPr lang="fr-FR" sz="1100" i="1" dirty="0">
                <a:solidFill>
                  <a:schemeClr val="accent2">
                    <a:lumMod val="75000"/>
                    <a:lumOff val="25000"/>
                  </a:schemeClr>
                </a:solidFill>
                <a:latin typeface="Calibri" panose="020F0502020204030204" pitchFamily="34" charset="0"/>
                <a:ea typeface="Times New Roman" panose="02020603050405020304" pitchFamily="18" charset="0"/>
                <a:cs typeface="Catamaran Thin"/>
                <a:sym typeface="Catamaran Thin"/>
              </a:rPr>
              <a:t>      - Balance de 0,1 à 1mg de précision</a:t>
            </a:r>
          </a:p>
        </p:txBody>
      </p:sp>
    </p:spTree>
    <p:extLst>
      <p:ext uri="{BB962C8B-B14F-4D97-AF65-F5344CB8AC3E}">
        <p14:creationId xmlns:p14="http://schemas.microsoft.com/office/powerpoint/2010/main" val="821510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Masse volumique apparente</a:t>
            </a:r>
          </a:p>
        </p:txBody>
      </p:sp>
      <p:sp>
        <p:nvSpPr>
          <p:cNvPr id="11" name="Rectangle 10"/>
          <p:cNvSpPr/>
          <p:nvPr/>
        </p:nvSpPr>
        <p:spPr>
          <a:xfrm>
            <a:off x="2252432" y="1269998"/>
            <a:ext cx="1955664" cy="446276"/>
          </a:xfrm>
          <a:prstGeom prst="rect">
            <a:avLst/>
          </a:prstGeom>
        </p:spPr>
        <p:txBody>
          <a:bodyPr wrap="none">
            <a:spAutoFit/>
          </a:bodyPr>
          <a:lstStyle/>
          <a:p>
            <a:pPr marL="176212" algn="just">
              <a:buClr>
                <a:schemeClr val="tx1"/>
              </a:buClr>
            </a:pPr>
            <a:r>
              <a:rPr lang="fr-FR" sz="1200" b="1" dirty="0"/>
              <a:t>Méthode de la RILEM </a:t>
            </a:r>
          </a:p>
          <a:p>
            <a:pPr marL="176212" algn="just">
              <a:buClr>
                <a:schemeClr val="tx1"/>
              </a:buClr>
            </a:pPr>
            <a:endParaRPr lang="fr-FR" sz="1100" b="1" dirty="0">
              <a:latin typeface="Calibri" panose="020F0502020204030204" pitchFamily="34" charset="0"/>
              <a:ea typeface="Times New Roman" panose="02020603050405020304" pitchFamily="18" charset="0"/>
            </a:endParaRPr>
          </a:p>
        </p:txBody>
      </p:sp>
      <p:sp>
        <p:nvSpPr>
          <p:cNvPr id="48" name="ZoneTexte 47">
            <a:extLst>
              <a:ext uri="{FF2B5EF4-FFF2-40B4-BE49-F238E27FC236}">
                <a16:creationId xmlns:a16="http://schemas.microsoft.com/office/drawing/2014/main" id="{18A3BB3B-8338-5843-8C77-6015D3231760}"/>
              </a:ext>
            </a:extLst>
          </p:cNvPr>
          <p:cNvSpPr txBox="1"/>
          <p:nvPr/>
        </p:nvSpPr>
        <p:spPr>
          <a:xfrm>
            <a:off x="5222723" y="2354636"/>
            <a:ext cx="1224631" cy="369332"/>
          </a:xfrm>
          <a:prstGeom prst="rect">
            <a:avLst/>
          </a:prstGeom>
          <a:noFill/>
        </p:spPr>
        <p:txBody>
          <a:bodyPr wrap="none" rtlCol="0">
            <a:spAutoFit/>
          </a:bodyPr>
          <a:lstStyle/>
          <a:p>
            <a:r>
              <a:rPr lang="en-GB" dirty="0" err="1"/>
              <a:t>Trois</a:t>
            </a:r>
            <a:r>
              <a:rPr lang="en-GB" dirty="0"/>
              <a:t> </a:t>
            </a:r>
            <a:r>
              <a:rPr lang="en-GB" dirty="0" err="1"/>
              <a:t>essais</a:t>
            </a:r>
            <a:endParaRPr lang="en-GB" dirty="0"/>
          </a:p>
        </p:txBody>
      </p:sp>
      <p:sp>
        <p:nvSpPr>
          <p:cNvPr id="50" name="Rectangle 49"/>
          <p:cNvSpPr/>
          <p:nvPr/>
        </p:nvSpPr>
        <p:spPr>
          <a:xfrm>
            <a:off x="91440" y="1996440"/>
            <a:ext cx="8016240" cy="3009900"/>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1" name="ZoneTexte 50">
            <a:extLst>
              <a:ext uri="{FF2B5EF4-FFF2-40B4-BE49-F238E27FC236}">
                <a16:creationId xmlns:a16="http://schemas.microsoft.com/office/drawing/2014/main" id="{6C127F24-FF58-6B43-93A5-728CE635A5FF}"/>
              </a:ext>
            </a:extLst>
          </p:cNvPr>
          <p:cNvSpPr txBox="1"/>
          <p:nvPr/>
        </p:nvSpPr>
        <p:spPr>
          <a:xfrm>
            <a:off x="-207549" y="2020936"/>
            <a:ext cx="2648793" cy="430887"/>
          </a:xfrm>
          <a:prstGeom prst="rect">
            <a:avLst/>
          </a:prstGeom>
          <a:noFill/>
        </p:spPr>
        <p:txBody>
          <a:bodyPr wrap="square" rtlCol="0">
            <a:spAutoFit/>
          </a:bodyPr>
          <a:lstStyle/>
          <a:p>
            <a:pPr algn="ctr"/>
            <a:r>
              <a:rPr lang="fr-FR" sz="1050" dirty="0"/>
              <a:t>1. Prise d’essai stabilisée à 60°C </a:t>
            </a:r>
            <a:br>
              <a:rPr lang="fr-FR" sz="1050" dirty="0"/>
            </a:br>
            <a:r>
              <a:rPr lang="fr-FR" sz="1050" dirty="0"/>
              <a:t>de </a:t>
            </a:r>
            <a:r>
              <a:rPr lang="fr-FR" sz="1050" b="1" u="sng" dirty="0"/>
              <a:t>masse  Mi</a:t>
            </a:r>
          </a:p>
        </p:txBody>
      </p:sp>
      <p:grpSp>
        <p:nvGrpSpPr>
          <p:cNvPr id="2" name="Groupe 51">
            <a:extLst>
              <a:ext uri="{FF2B5EF4-FFF2-40B4-BE49-F238E27FC236}">
                <a16:creationId xmlns:a16="http://schemas.microsoft.com/office/drawing/2014/main" id="{0FCB02CC-AE21-A64B-8E41-6E39C3667FF1}"/>
              </a:ext>
            </a:extLst>
          </p:cNvPr>
          <p:cNvGrpSpPr/>
          <p:nvPr/>
        </p:nvGrpSpPr>
        <p:grpSpPr>
          <a:xfrm>
            <a:off x="737324" y="3207657"/>
            <a:ext cx="550456" cy="1105264"/>
            <a:chOff x="1005931" y="3045381"/>
            <a:chExt cx="685800" cy="2228850"/>
          </a:xfrm>
        </p:grpSpPr>
        <p:sp>
          <p:nvSpPr>
            <p:cNvPr id="53" name="Cylindre 52">
              <a:extLst>
                <a:ext uri="{FF2B5EF4-FFF2-40B4-BE49-F238E27FC236}">
                  <a16:creationId xmlns:a16="http://schemas.microsoft.com/office/drawing/2014/main" id="{14990AE9-8E49-134A-AFD5-7A46FB6C1A3F}"/>
                </a:ext>
              </a:extLst>
            </p:cNvPr>
            <p:cNvSpPr/>
            <p:nvPr/>
          </p:nvSpPr>
          <p:spPr>
            <a:xfrm>
              <a:off x="1005931" y="3045381"/>
              <a:ext cx="685800" cy="2228850"/>
            </a:xfrm>
            <a:prstGeom prst="ca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Cylindre 53">
              <a:extLst>
                <a:ext uri="{FF2B5EF4-FFF2-40B4-BE49-F238E27FC236}">
                  <a16:creationId xmlns:a16="http://schemas.microsoft.com/office/drawing/2014/main" id="{E4F3D371-960B-8044-97ED-C632265D2AD7}"/>
                </a:ext>
              </a:extLst>
            </p:cNvPr>
            <p:cNvSpPr/>
            <p:nvPr/>
          </p:nvSpPr>
          <p:spPr>
            <a:xfrm>
              <a:off x="1005931" y="4047649"/>
              <a:ext cx="685800" cy="1226582"/>
            </a:xfrm>
            <a:prstGeom prst="ca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 name="Groupe 54">
            <a:extLst>
              <a:ext uri="{FF2B5EF4-FFF2-40B4-BE49-F238E27FC236}">
                <a16:creationId xmlns:a16="http://schemas.microsoft.com/office/drawing/2014/main" id="{FF3018E9-BC31-4A49-906E-FE5516333767}"/>
              </a:ext>
            </a:extLst>
          </p:cNvPr>
          <p:cNvGrpSpPr/>
          <p:nvPr/>
        </p:nvGrpSpPr>
        <p:grpSpPr>
          <a:xfrm rot="468262">
            <a:off x="2129333" y="2986067"/>
            <a:ext cx="1116384" cy="1601372"/>
            <a:chOff x="4729817" y="2575468"/>
            <a:chExt cx="1357545" cy="3313629"/>
          </a:xfrm>
        </p:grpSpPr>
        <p:sp>
          <p:nvSpPr>
            <p:cNvPr id="56" name="Cylindre 55">
              <a:extLst>
                <a:ext uri="{FF2B5EF4-FFF2-40B4-BE49-F238E27FC236}">
                  <a16:creationId xmlns:a16="http://schemas.microsoft.com/office/drawing/2014/main" id="{767441E9-A364-EE4F-8A4B-F92E7C767C2A}"/>
                </a:ext>
              </a:extLst>
            </p:cNvPr>
            <p:cNvSpPr/>
            <p:nvPr/>
          </p:nvSpPr>
          <p:spPr>
            <a:xfrm>
              <a:off x="5098359" y="3158358"/>
              <a:ext cx="685800" cy="2228850"/>
            </a:xfrm>
            <a:prstGeom prst="ca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Cylindre 56">
              <a:extLst>
                <a:ext uri="{FF2B5EF4-FFF2-40B4-BE49-F238E27FC236}">
                  <a16:creationId xmlns:a16="http://schemas.microsoft.com/office/drawing/2014/main" id="{515C5A11-0595-9E47-ACA7-399EEE26ED05}"/>
                </a:ext>
              </a:extLst>
            </p:cNvPr>
            <p:cNvSpPr/>
            <p:nvPr/>
          </p:nvSpPr>
          <p:spPr>
            <a:xfrm>
              <a:off x="5098359" y="3621929"/>
              <a:ext cx="685800" cy="1226582"/>
            </a:xfrm>
            <a:prstGeom prst="ca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lèche courbée vers le haut 57">
              <a:extLst>
                <a:ext uri="{FF2B5EF4-FFF2-40B4-BE49-F238E27FC236}">
                  <a16:creationId xmlns:a16="http://schemas.microsoft.com/office/drawing/2014/main" id="{4B448C13-2AC8-2B41-B97B-A15D9E3B028D}"/>
                </a:ext>
              </a:extLst>
            </p:cNvPr>
            <p:cNvSpPr/>
            <p:nvPr/>
          </p:nvSpPr>
          <p:spPr>
            <a:xfrm>
              <a:off x="4760463" y="5360459"/>
              <a:ext cx="1326899" cy="52863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9" name="Flèche courbée vers le haut 58">
              <a:extLst>
                <a:ext uri="{FF2B5EF4-FFF2-40B4-BE49-F238E27FC236}">
                  <a16:creationId xmlns:a16="http://schemas.microsoft.com/office/drawing/2014/main" id="{BC754298-DAA0-6E41-B15A-4809E8B653AF}"/>
                </a:ext>
              </a:extLst>
            </p:cNvPr>
            <p:cNvSpPr/>
            <p:nvPr/>
          </p:nvSpPr>
          <p:spPr>
            <a:xfrm rot="10800000">
              <a:off x="4729817" y="2575468"/>
              <a:ext cx="1326899" cy="52863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 name="Groupe 59">
            <a:extLst>
              <a:ext uri="{FF2B5EF4-FFF2-40B4-BE49-F238E27FC236}">
                <a16:creationId xmlns:a16="http://schemas.microsoft.com/office/drawing/2014/main" id="{2F00DDF1-9C98-BC45-9EFB-FC8263B27E31}"/>
              </a:ext>
            </a:extLst>
          </p:cNvPr>
          <p:cNvGrpSpPr/>
          <p:nvPr/>
        </p:nvGrpSpPr>
        <p:grpSpPr>
          <a:xfrm>
            <a:off x="3892544" y="3253378"/>
            <a:ext cx="923292" cy="1166222"/>
            <a:chOff x="7177213" y="3215223"/>
            <a:chExt cx="1131228" cy="2228850"/>
          </a:xfrm>
        </p:grpSpPr>
        <p:sp>
          <p:nvSpPr>
            <p:cNvPr id="61" name="Cylindre 60">
              <a:extLst>
                <a:ext uri="{FF2B5EF4-FFF2-40B4-BE49-F238E27FC236}">
                  <a16:creationId xmlns:a16="http://schemas.microsoft.com/office/drawing/2014/main" id="{B7BC0D5D-DAC1-5D43-889E-836C4A76913D}"/>
                </a:ext>
              </a:extLst>
            </p:cNvPr>
            <p:cNvSpPr/>
            <p:nvPr/>
          </p:nvSpPr>
          <p:spPr>
            <a:xfrm>
              <a:off x="7177213" y="3215223"/>
              <a:ext cx="685800" cy="2228850"/>
            </a:xfrm>
            <a:prstGeom prst="ca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Cylindre 61">
              <a:extLst>
                <a:ext uri="{FF2B5EF4-FFF2-40B4-BE49-F238E27FC236}">
                  <a16:creationId xmlns:a16="http://schemas.microsoft.com/office/drawing/2014/main" id="{46FB298B-9174-CF45-8074-E0CD8DF4AAF7}"/>
                </a:ext>
              </a:extLst>
            </p:cNvPr>
            <p:cNvSpPr/>
            <p:nvPr/>
          </p:nvSpPr>
          <p:spPr>
            <a:xfrm>
              <a:off x="7183207" y="3968332"/>
              <a:ext cx="685800" cy="1456789"/>
            </a:xfrm>
            <a:prstGeom prst="ca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Ellipse 62">
              <a:extLst>
                <a:ext uri="{FF2B5EF4-FFF2-40B4-BE49-F238E27FC236}">
                  <a16:creationId xmlns:a16="http://schemas.microsoft.com/office/drawing/2014/main" id="{978FE63F-1B4F-A24B-9BE8-04A85323AFAC}"/>
                </a:ext>
              </a:extLst>
            </p:cNvPr>
            <p:cNvSpPr/>
            <p:nvPr/>
          </p:nvSpPr>
          <p:spPr>
            <a:xfrm>
              <a:off x="7189889" y="4012734"/>
              <a:ext cx="685800" cy="205325"/>
            </a:xfrm>
            <a:prstGeom prst="ellipse">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Connecteur droit avec flèche 63">
              <a:extLst>
                <a:ext uri="{FF2B5EF4-FFF2-40B4-BE49-F238E27FC236}">
                  <a16:creationId xmlns:a16="http://schemas.microsoft.com/office/drawing/2014/main" id="{C771C5B9-8D18-C94B-97F1-CB5E2446085B}"/>
                </a:ext>
              </a:extLst>
            </p:cNvPr>
            <p:cNvCxnSpPr>
              <a:cxnSpLocks/>
            </p:cNvCxnSpPr>
            <p:nvPr/>
          </p:nvCxnSpPr>
          <p:spPr>
            <a:xfrm rot="10800000">
              <a:off x="7916325" y="4089706"/>
              <a:ext cx="392116" cy="14561"/>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65" name="Flèche vers le bas 64">
            <a:extLst>
              <a:ext uri="{FF2B5EF4-FFF2-40B4-BE49-F238E27FC236}">
                <a16:creationId xmlns:a16="http://schemas.microsoft.com/office/drawing/2014/main" id="{6FE2E9C0-C3BF-954E-AAF9-8A52F2792A75}"/>
              </a:ext>
            </a:extLst>
          </p:cNvPr>
          <p:cNvSpPr/>
          <p:nvPr/>
        </p:nvSpPr>
        <p:spPr>
          <a:xfrm>
            <a:off x="846041" y="2524370"/>
            <a:ext cx="346842" cy="5286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ZoneTexte 65">
            <a:extLst>
              <a:ext uri="{FF2B5EF4-FFF2-40B4-BE49-F238E27FC236}">
                <a16:creationId xmlns:a16="http://schemas.microsoft.com/office/drawing/2014/main" id="{2DB320E2-AAD6-5C48-B6F4-00368A1FFC72}"/>
              </a:ext>
            </a:extLst>
          </p:cNvPr>
          <p:cNvSpPr txBox="1"/>
          <p:nvPr/>
        </p:nvSpPr>
        <p:spPr>
          <a:xfrm>
            <a:off x="3400968" y="2005370"/>
            <a:ext cx="1559652" cy="430887"/>
          </a:xfrm>
          <a:prstGeom prst="rect">
            <a:avLst/>
          </a:prstGeom>
          <a:noFill/>
        </p:spPr>
        <p:txBody>
          <a:bodyPr wrap="square" rtlCol="0">
            <a:spAutoFit/>
          </a:bodyPr>
          <a:lstStyle/>
          <a:p>
            <a:pPr algn="ctr"/>
            <a:r>
              <a:rPr lang="fr-FR" sz="1100" dirty="0"/>
              <a:t>3. Marquage </a:t>
            </a:r>
            <a:br>
              <a:rPr lang="fr-FR" sz="1100" dirty="0"/>
            </a:br>
            <a:r>
              <a:rPr lang="fr-FR" sz="1100" dirty="0"/>
              <a:t>du </a:t>
            </a:r>
            <a:r>
              <a:rPr lang="fr-FR" sz="1100" b="1" u="sng" dirty="0"/>
              <a:t>niveau Ni</a:t>
            </a:r>
          </a:p>
        </p:txBody>
      </p:sp>
      <p:sp>
        <p:nvSpPr>
          <p:cNvPr id="67" name="ZoneTexte 66">
            <a:extLst>
              <a:ext uri="{FF2B5EF4-FFF2-40B4-BE49-F238E27FC236}">
                <a16:creationId xmlns:a16="http://schemas.microsoft.com/office/drawing/2014/main" id="{A67BC4F1-0167-404D-B9CD-1C35405CE7F8}"/>
              </a:ext>
            </a:extLst>
          </p:cNvPr>
          <p:cNvSpPr txBox="1"/>
          <p:nvPr/>
        </p:nvSpPr>
        <p:spPr>
          <a:xfrm>
            <a:off x="6179781" y="4550509"/>
            <a:ext cx="2057439" cy="430887"/>
          </a:xfrm>
          <a:prstGeom prst="rect">
            <a:avLst/>
          </a:prstGeom>
          <a:noFill/>
        </p:spPr>
        <p:txBody>
          <a:bodyPr wrap="square" rtlCol="0">
            <a:spAutoFit/>
          </a:bodyPr>
          <a:lstStyle/>
          <a:p>
            <a:pPr algn="ctr"/>
            <a:r>
              <a:rPr lang="fr-FR" sz="1100" dirty="0"/>
              <a:t>Pesée après remplissage d’eau jusqu’au niveau Ni</a:t>
            </a:r>
          </a:p>
        </p:txBody>
      </p:sp>
      <p:grpSp>
        <p:nvGrpSpPr>
          <p:cNvPr id="5" name="Groupe 41">
            <a:extLst>
              <a:ext uri="{FF2B5EF4-FFF2-40B4-BE49-F238E27FC236}">
                <a16:creationId xmlns:a16="http://schemas.microsoft.com/office/drawing/2014/main" id="{01A2548A-A3C4-E34F-BEDF-86A03D57FDA6}"/>
              </a:ext>
            </a:extLst>
          </p:cNvPr>
          <p:cNvGrpSpPr/>
          <p:nvPr/>
        </p:nvGrpSpPr>
        <p:grpSpPr>
          <a:xfrm>
            <a:off x="6548589" y="4040226"/>
            <a:ext cx="1406329" cy="463555"/>
            <a:chOff x="6814080" y="5279230"/>
            <a:chExt cx="1760004" cy="885825"/>
          </a:xfrm>
        </p:grpSpPr>
        <p:sp>
          <p:nvSpPr>
            <p:cNvPr id="72" name="Cube 71">
              <a:extLst>
                <a:ext uri="{FF2B5EF4-FFF2-40B4-BE49-F238E27FC236}">
                  <a16:creationId xmlns:a16="http://schemas.microsoft.com/office/drawing/2014/main" id="{BFF29664-E95B-4147-9A5D-C2099EA43962}"/>
                </a:ext>
              </a:extLst>
            </p:cNvPr>
            <p:cNvSpPr/>
            <p:nvPr/>
          </p:nvSpPr>
          <p:spPr>
            <a:xfrm>
              <a:off x="6814080" y="5279230"/>
              <a:ext cx="1760004" cy="885825"/>
            </a:xfrm>
            <a:prstGeom prst="cube">
              <a:avLst/>
            </a:prstGeom>
            <a:solidFill>
              <a:schemeClr val="accent3">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Flèche vers le bas 72">
              <a:extLst>
                <a:ext uri="{FF2B5EF4-FFF2-40B4-BE49-F238E27FC236}">
                  <a16:creationId xmlns:a16="http://schemas.microsoft.com/office/drawing/2014/main" id="{89EB6663-75E6-3D4E-98C5-AFAB7C64E77F}"/>
                </a:ext>
              </a:extLst>
            </p:cNvPr>
            <p:cNvSpPr/>
            <p:nvPr/>
          </p:nvSpPr>
          <p:spPr>
            <a:xfrm rot="12504102">
              <a:off x="7582016" y="5645781"/>
              <a:ext cx="160357" cy="321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Ellipse 73">
              <a:extLst>
                <a:ext uri="{FF2B5EF4-FFF2-40B4-BE49-F238E27FC236}">
                  <a16:creationId xmlns:a16="http://schemas.microsoft.com/office/drawing/2014/main" id="{E1F167B4-43D8-4242-A775-05D9C5EC829A}"/>
                </a:ext>
              </a:extLst>
            </p:cNvPr>
            <p:cNvSpPr/>
            <p:nvPr/>
          </p:nvSpPr>
          <p:spPr>
            <a:xfrm>
              <a:off x="7350306" y="5537744"/>
              <a:ext cx="557213" cy="5799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8" name="ZoneTexte 77">
            <a:extLst>
              <a:ext uri="{FF2B5EF4-FFF2-40B4-BE49-F238E27FC236}">
                <a16:creationId xmlns:a16="http://schemas.microsoft.com/office/drawing/2014/main" id="{BECA8F0C-65CA-F549-9C87-52ABCF85AAA9}"/>
              </a:ext>
            </a:extLst>
          </p:cNvPr>
          <p:cNvSpPr txBox="1"/>
          <p:nvPr/>
        </p:nvSpPr>
        <p:spPr>
          <a:xfrm>
            <a:off x="6254715" y="2020542"/>
            <a:ext cx="1860222" cy="430887"/>
          </a:xfrm>
          <a:prstGeom prst="rect">
            <a:avLst/>
          </a:prstGeom>
          <a:noFill/>
        </p:spPr>
        <p:txBody>
          <a:bodyPr wrap="square" rtlCol="0">
            <a:spAutoFit/>
          </a:bodyPr>
          <a:lstStyle/>
          <a:p>
            <a:pPr algn="ctr"/>
            <a:r>
              <a:rPr lang="fr-FR" sz="1100" dirty="0"/>
              <a:t>5. Détermination</a:t>
            </a:r>
            <a:r>
              <a:rPr lang="en-GB" sz="1100" dirty="0"/>
              <a:t> </a:t>
            </a:r>
            <a:br>
              <a:rPr lang="en-GB" sz="1100" dirty="0"/>
            </a:br>
            <a:r>
              <a:rPr lang="en-GB" sz="1100" dirty="0"/>
              <a:t>du  </a:t>
            </a:r>
            <a:r>
              <a:rPr lang="en-GB" sz="1100" b="1" u="sng" dirty="0"/>
              <a:t>Volume Vi</a:t>
            </a:r>
          </a:p>
        </p:txBody>
      </p:sp>
      <p:sp>
        <p:nvSpPr>
          <p:cNvPr id="86" name="ZoneTexte 85">
            <a:extLst>
              <a:ext uri="{FF2B5EF4-FFF2-40B4-BE49-F238E27FC236}">
                <a16:creationId xmlns:a16="http://schemas.microsoft.com/office/drawing/2014/main" id="{7A08FF96-D3A0-0D40-84D3-15FC28F02097}"/>
              </a:ext>
            </a:extLst>
          </p:cNvPr>
          <p:cNvSpPr txBox="1"/>
          <p:nvPr/>
        </p:nvSpPr>
        <p:spPr>
          <a:xfrm>
            <a:off x="101598" y="4453627"/>
            <a:ext cx="1976130" cy="430887"/>
          </a:xfrm>
          <a:prstGeom prst="rect">
            <a:avLst/>
          </a:prstGeom>
          <a:noFill/>
        </p:spPr>
        <p:txBody>
          <a:bodyPr wrap="square" rtlCol="0">
            <a:spAutoFit/>
          </a:bodyPr>
          <a:lstStyle/>
          <a:p>
            <a:pPr algn="ctr"/>
            <a:r>
              <a:rPr lang="fr-FR" sz="1050" dirty="0"/>
              <a:t>Cylindre de diamètre </a:t>
            </a:r>
            <a:br>
              <a:rPr lang="fr-FR" sz="1050" dirty="0"/>
            </a:br>
            <a:r>
              <a:rPr lang="fr-FR" sz="1050" dirty="0"/>
              <a:t>100 à 200 mm</a:t>
            </a:r>
          </a:p>
        </p:txBody>
      </p:sp>
      <p:grpSp>
        <p:nvGrpSpPr>
          <p:cNvPr id="6" name="Groupe 92"/>
          <p:cNvGrpSpPr/>
          <p:nvPr/>
        </p:nvGrpSpPr>
        <p:grpSpPr>
          <a:xfrm>
            <a:off x="5366055" y="3230880"/>
            <a:ext cx="592785" cy="1188719"/>
            <a:chOff x="5670855" y="3253740"/>
            <a:chExt cx="592785" cy="1188719"/>
          </a:xfrm>
        </p:grpSpPr>
        <p:grpSp>
          <p:nvGrpSpPr>
            <p:cNvPr id="7" name="Groupe 49">
              <a:extLst>
                <a:ext uri="{FF2B5EF4-FFF2-40B4-BE49-F238E27FC236}">
                  <a16:creationId xmlns:a16="http://schemas.microsoft.com/office/drawing/2014/main" id="{DB8D1318-3A66-F343-931C-E634BD322060}"/>
                </a:ext>
              </a:extLst>
            </p:cNvPr>
            <p:cNvGrpSpPr/>
            <p:nvPr/>
          </p:nvGrpSpPr>
          <p:grpSpPr>
            <a:xfrm>
              <a:off x="5670855" y="3253740"/>
              <a:ext cx="592785" cy="1188719"/>
              <a:chOff x="7380629" y="3252787"/>
              <a:chExt cx="686874" cy="2228850"/>
            </a:xfrm>
          </p:grpSpPr>
          <p:grpSp>
            <p:nvGrpSpPr>
              <p:cNvPr id="8" name="Groupe 50">
                <a:extLst>
                  <a:ext uri="{FF2B5EF4-FFF2-40B4-BE49-F238E27FC236}">
                    <a16:creationId xmlns:a16="http://schemas.microsoft.com/office/drawing/2014/main" id="{3CD8A00D-79DF-9B49-9FAB-BDABDC034460}"/>
                  </a:ext>
                </a:extLst>
              </p:cNvPr>
              <p:cNvGrpSpPr/>
              <p:nvPr/>
            </p:nvGrpSpPr>
            <p:grpSpPr>
              <a:xfrm>
                <a:off x="7381703" y="3252787"/>
                <a:ext cx="685800" cy="2228850"/>
                <a:chOff x="7007527" y="3215223"/>
                <a:chExt cx="685800" cy="2228850"/>
              </a:xfrm>
            </p:grpSpPr>
            <p:sp>
              <p:nvSpPr>
                <p:cNvPr id="84" name="Cylindre 83">
                  <a:extLst>
                    <a:ext uri="{FF2B5EF4-FFF2-40B4-BE49-F238E27FC236}">
                      <a16:creationId xmlns:a16="http://schemas.microsoft.com/office/drawing/2014/main" id="{D8FEC650-1506-0F46-8E88-3F83230C964F}"/>
                    </a:ext>
                  </a:extLst>
                </p:cNvPr>
                <p:cNvSpPr/>
                <p:nvPr/>
              </p:nvSpPr>
              <p:spPr>
                <a:xfrm>
                  <a:off x="7007527" y="3215223"/>
                  <a:ext cx="685800" cy="2228850"/>
                </a:xfrm>
                <a:prstGeom prst="ca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Ellipse 84">
                  <a:extLst>
                    <a:ext uri="{FF2B5EF4-FFF2-40B4-BE49-F238E27FC236}">
                      <a16:creationId xmlns:a16="http://schemas.microsoft.com/office/drawing/2014/main" id="{83D161AD-E937-B44F-8629-C3C099C79FF0}"/>
                    </a:ext>
                  </a:extLst>
                </p:cNvPr>
                <p:cNvSpPr/>
                <p:nvPr/>
              </p:nvSpPr>
              <p:spPr>
                <a:xfrm>
                  <a:off x="7015822" y="3954482"/>
                  <a:ext cx="676431" cy="205324"/>
                </a:xfrm>
                <a:prstGeom prst="ellipse">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3" name="Ellipse 82">
                <a:extLst>
                  <a:ext uri="{FF2B5EF4-FFF2-40B4-BE49-F238E27FC236}">
                    <a16:creationId xmlns:a16="http://schemas.microsoft.com/office/drawing/2014/main" id="{D68A7BC8-44E3-E449-8EEA-9F4D3E99617B}"/>
                  </a:ext>
                </a:extLst>
              </p:cNvPr>
              <p:cNvSpPr/>
              <p:nvPr/>
            </p:nvSpPr>
            <p:spPr>
              <a:xfrm>
                <a:off x="7380629" y="3785297"/>
                <a:ext cx="685800" cy="20532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0" name="Cylindre 89">
              <a:extLst>
                <a:ext uri="{FF2B5EF4-FFF2-40B4-BE49-F238E27FC236}">
                  <a16:creationId xmlns:a16="http://schemas.microsoft.com/office/drawing/2014/main" id="{46FB298B-9174-CF45-8074-E0CD8DF4AAF7}"/>
                </a:ext>
              </a:extLst>
            </p:cNvPr>
            <p:cNvSpPr/>
            <p:nvPr/>
          </p:nvSpPr>
          <p:spPr>
            <a:xfrm>
              <a:off x="5684520" y="3761735"/>
              <a:ext cx="571500" cy="673106"/>
            </a:xfrm>
            <a:prstGeom prst="ca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1" name="Rectangle 90"/>
          <p:cNvSpPr/>
          <p:nvPr/>
        </p:nvSpPr>
        <p:spPr>
          <a:xfrm>
            <a:off x="4763279" y="3568482"/>
            <a:ext cx="338554" cy="276999"/>
          </a:xfrm>
          <a:prstGeom prst="rect">
            <a:avLst/>
          </a:prstGeom>
        </p:spPr>
        <p:txBody>
          <a:bodyPr wrap="none">
            <a:spAutoFit/>
          </a:bodyPr>
          <a:lstStyle/>
          <a:p>
            <a:pPr algn="ctr"/>
            <a:r>
              <a:rPr lang="en-GB" sz="1200" b="1" u="sng" dirty="0">
                <a:solidFill>
                  <a:srgbClr val="00B0F0"/>
                </a:solidFill>
              </a:rPr>
              <a:t>Ni</a:t>
            </a:r>
          </a:p>
        </p:txBody>
      </p:sp>
      <p:sp>
        <p:nvSpPr>
          <p:cNvPr id="92" name="Ellipse 91">
            <a:extLst>
              <a:ext uri="{FF2B5EF4-FFF2-40B4-BE49-F238E27FC236}">
                <a16:creationId xmlns:a16="http://schemas.microsoft.com/office/drawing/2014/main" id="{F286DE88-8661-7743-AD46-DE4844020B97}"/>
              </a:ext>
            </a:extLst>
          </p:cNvPr>
          <p:cNvSpPr/>
          <p:nvPr/>
        </p:nvSpPr>
        <p:spPr>
          <a:xfrm>
            <a:off x="5387022" y="3759641"/>
            <a:ext cx="578511" cy="111319"/>
          </a:xfrm>
          <a:prstGeom prst="ellipse">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ZoneTexte 93">
            <a:extLst>
              <a:ext uri="{FF2B5EF4-FFF2-40B4-BE49-F238E27FC236}">
                <a16:creationId xmlns:a16="http://schemas.microsoft.com/office/drawing/2014/main" id="{2DB320E2-AAD6-5C48-B6F4-00368A1FFC72}"/>
              </a:ext>
            </a:extLst>
          </p:cNvPr>
          <p:cNvSpPr txBox="1"/>
          <p:nvPr/>
        </p:nvSpPr>
        <p:spPr>
          <a:xfrm>
            <a:off x="4902108" y="2020610"/>
            <a:ext cx="1559652" cy="430887"/>
          </a:xfrm>
          <a:prstGeom prst="rect">
            <a:avLst/>
          </a:prstGeom>
          <a:noFill/>
        </p:spPr>
        <p:txBody>
          <a:bodyPr wrap="square" rtlCol="0">
            <a:spAutoFit/>
          </a:bodyPr>
          <a:lstStyle/>
          <a:p>
            <a:pPr algn="ctr"/>
            <a:r>
              <a:rPr lang="en-GB" sz="1100" dirty="0"/>
              <a:t>4</a:t>
            </a:r>
            <a:r>
              <a:rPr lang="fr-FR" sz="1100" dirty="0"/>
              <a:t>. Réalisation de </a:t>
            </a:r>
            <a:br>
              <a:rPr lang="fr-FR" sz="1100" dirty="0"/>
            </a:br>
            <a:r>
              <a:rPr lang="fr-FR" sz="1100" b="1" u="sng" dirty="0"/>
              <a:t>3 essais i Є [1;3]</a:t>
            </a:r>
          </a:p>
        </p:txBody>
      </p:sp>
      <p:grpSp>
        <p:nvGrpSpPr>
          <p:cNvPr id="9" name="Groupe 94"/>
          <p:cNvGrpSpPr/>
          <p:nvPr/>
        </p:nvGrpSpPr>
        <p:grpSpPr>
          <a:xfrm>
            <a:off x="6928155" y="2926080"/>
            <a:ext cx="592785" cy="1188719"/>
            <a:chOff x="5670855" y="3253740"/>
            <a:chExt cx="592785" cy="1188719"/>
          </a:xfrm>
        </p:grpSpPr>
        <p:grpSp>
          <p:nvGrpSpPr>
            <p:cNvPr id="10" name="Groupe 49">
              <a:extLst>
                <a:ext uri="{FF2B5EF4-FFF2-40B4-BE49-F238E27FC236}">
                  <a16:creationId xmlns:a16="http://schemas.microsoft.com/office/drawing/2014/main" id="{DB8D1318-3A66-F343-931C-E634BD322060}"/>
                </a:ext>
              </a:extLst>
            </p:cNvPr>
            <p:cNvGrpSpPr/>
            <p:nvPr/>
          </p:nvGrpSpPr>
          <p:grpSpPr>
            <a:xfrm>
              <a:off x="5670855" y="3253740"/>
              <a:ext cx="592785" cy="1188719"/>
              <a:chOff x="7380629" y="3252787"/>
              <a:chExt cx="686874" cy="2228850"/>
            </a:xfrm>
          </p:grpSpPr>
          <p:grpSp>
            <p:nvGrpSpPr>
              <p:cNvPr id="12" name="Groupe 50">
                <a:extLst>
                  <a:ext uri="{FF2B5EF4-FFF2-40B4-BE49-F238E27FC236}">
                    <a16:creationId xmlns:a16="http://schemas.microsoft.com/office/drawing/2014/main" id="{3CD8A00D-79DF-9B49-9FAB-BDABDC034460}"/>
                  </a:ext>
                </a:extLst>
              </p:cNvPr>
              <p:cNvGrpSpPr/>
              <p:nvPr/>
            </p:nvGrpSpPr>
            <p:grpSpPr>
              <a:xfrm>
                <a:off x="7381703" y="3252787"/>
                <a:ext cx="685800" cy="2228850"/>
                <a:chOff x="7007527" y="3215223"/>
                <a:chExt cx="685800" cy="2228850"/>
              </a:xfrm>
            </p:grpSpPr>
            <p:sp>
              <p:nvSpPr>
                <p:cNvPr id="100" name="Cylindre 99">
                  <a:extLst>
                    <a:ext uri="{FF2B5EF4-FFF2-40B4-BE49-F238E27FC236}">
                      <a16:creationId xmlns:a16="http://schemas.microsoft.com/office/drawing/2014/main" id="{D8FEC650-1506-0F46-8E88-3F83230C964F}"/>
                    </a:ext>
                  </a:extLst>
                </p:cNvPr>
                <p:cNvSpPr/>
                <p:nvPr/>
              </p:nvSpPr>
              <p:spPr>
                <a:xfrm>
                  <a:off x="7007527" y="3215223"/>
                  <a:ext cx="685800" cy="2228850"/>
                </a:xfrm>
                <a:prstGeom prst="ca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Ellipse 100">
                  <a:extLst>
                    <a:ext uri="{FF2B5EF4-FFF2-40B4-BE49-F238E27FC236}">
                      <a16:creationId xmlns:a16="http://schemas.microsoft.com/office/drawing/2014/main" id="{83D161AD-E937-B44F-8629-C3C099C79FF0}"/>
                    </a:ext>
                  </a:extLst>
                </p:cNvPr>
                <p:cNvSpPr/>
                <p:nvPr/>
              </p:nvSpPr>
              <p:spPr>
                <a:xfrm>
                  <a:off x="7015822" y="3954482"/>
                  <a:ext cx="676431" cy="205324"/>
                </a:xfrm>
                <a:prstGeom prst="ellipse">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9" name="Ellipse 98">
                <a:extLst>
                  <a:ext uri="{FF2B5EF4-FFF2-40B4-BE49-F238E27FC236}">
                    <a16:creationId xmlns:a16="http://schemas.microsoft.com/office/drawing/2014/main" id="{D68A7BC8-44E3-E449-8EEA-9F4D3E99617B}"/>
                  </a:ext>
                </a:extLst>
              </p:cNvPr>
              <p:cNvSpPr/>
              <p:nvPr/>
            </p:nvSpPr>
            <p:spPr>
              <a:xfrm>
                <a:off x="7380629" y="3785297"/>
                <a:ext cx="685800" cy="20532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7" name="Cylindre 96">
              <a:extLst>
                <a:ext uri="{FF2B5EF4-FFF2-40B4-BE49-F238E27FC236}">
                  <a16:creationId xmlns:a16="http://schemas.microsoft.com/office/drawing/2014/main" id="{46FB298B-9174-CF45-8074-E0CD8DF4AAF7}"/>
                </a:ext>
              </a:extLst>
            </p:cNvPr>
            <p:cNvSpPr/>
            <p:nvPr/>
          </p:nvSpPr>
          <p:spPr>
            <a:xfrm>
              <a:off x="5684520" y="3761735"/>
              <a:ext cx="571500" cy="673106"/>
            </a:xfrm>
            <a:prstGeom prst="ca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2" name="Ellipse 101">
            <a:extLst>
              <a:ext uri="{FF2B5EF4-FFF2-40B4-BE49-F238E27FC236}">
                <a16:creationId xmlns:a16="http://schemas.microsoft.com/office/drawing/2014/main" id="{F286DE88-8661-7743-AD46-DE4844020B97}"/>
              </a:ext>
            </a:extLst>
          </p:cNvPr>
          <p:cNvSpPr/>
          <p:nvPr/>
        </p:nvSpPr>
        <p:spPr>
          <a:xfrm>
            <a:off x="6949122" y="3454841"/>
            <a:ext cx="578511" cy="111319"/>
          </a:xfrm>
          <a:prstGeom prst="ellipse">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ZoneTexte 102">
            <a:extLst>
              <a:ext uri="{FF2B5EF4-FFF2-40B4-BE49-F238E27FC236}">
                <a16:creationId xmlns:a16="http://schemas.microsoft.com/office/drawing/2014/main" id="{C466CCA0-B325-E948-80FF-15291D87BC40}"/>
              </a:ext>
            </a:extLst>
          </p:cNvPr>
          <p:cNvSpPr txBox="1"/>
          <p:nvPr/>
        </p:nvSpPr>
        <p:spPr>
          <a:xfrm>
            <a:off x="1878705" y="2018489"/>
            <a:ext cx="2009268" cy="577081"/>
          </a:xfrm>
          <a:prstGeom prst="rect">
            <a:avLst/>
          </a:prstGeom>
          <a:noFill/>
        </p:spPr>
        <p:txBody>
          <a:bodyPr wrap="square" rtlCol="0">
            <a:spAutoFit/>
          </a:bodyPr>
          <a:lstStyle/>
          <a:p>
            <a:pPr algn="ctr"/>
            <a:r>
              <a:rPr lang="en-GB" sz="1050" dirty="0"/>
              <a:t>2. </a:t>
            </a:r>
            <a:r>
              <a:rPr lang="fr-FR" sz="1050" dirty="0"/>
              <a:t>Effectuer </a:t>
            </a:r>
            <a:br>
              <a:rPr lang="fr-FR" sz="1050" dirty="0"/>
            </a:br>
            <a:r>
              <a:rPr lang="fr-FR" sz="1050" dirty="0"/>
              <a:t>10 retournements </a:t>
            </a:r>
          </a:p>
          <a:p>
            <a:pPr algn="ctr"/>
            <a:r>
              <a:rPr lang="fr-FR" sz="1050" dirty="0"/>
              <a:t>complets</a:t>
            </a:r>
          </a:p>
        </p:txBody>
      </p:sp>
    </p:spTree>
    <p:extLst>
      <p:ext uri="{BB962C8B-B14F-4D97-AF65-F5344CB8AC3E}">
        <p14:creationId xmlns:p14="http://schemas.microsoft.com/office/powerpoint/2010/main" val="821510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28860"/>
            <a:ext cx="5538614" cy="4027060"/>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4591398"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09" y="587580"/>
            <a:ext cx="4403735" cy="447539"/>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fr-FR" sz="2000">
                <a:solidFill>
                  <a:schemeClr val="lt1"/>
                </a:solidFill>
              </a:rPr>
              <a:t>Hommage à Hélène LENORMAND </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333031" y="1222912"/>
            <a:ext cx="5412494" cy="29922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6212" indent="0" algn="just">
              <a:spcAft>
                <a:spcPts val="0"/>
              </a:spcAft>
              <a:buClr>
                <a:schemeClr val="tx1"/>
              </a:buClr>
            </a:pPr>
            <a:endParaRPr lang="fr-FR" sz="1800" b="1">
              <a:latin typeface="Livvic"/>
              <a:sym typeface="Livvic"/>
            </a:endParaRPr>
          </a:p>
        </p:txBody>
      </p:sp>
      <p:pic>
        <p:nvPicPr>
          <p:cNvPr id="3" name="Image 2">
            <a:extLst>
              <a:ext uri="{FF2B5EF4-FFF2-40B4-BE49-F238E27FC236}">
                <a16:creationId xmlns:a16="http://schemas.microsoft.com/office/drawing/2014/main" id="{CF6A4926-C9D0-07D3-8772-6AA0BE1032CC}"/>
              </a:ext>
            </a:extLst>
          </p:cNvPr>
          <p:cNvPicPr>
            <a:picLocks noChangeAspect="1"/>
          </p:cNvPicPr>
          <p:nvPr/>
        </p:nvPicPr>
        <p:blipFill>
          <a:blip r:embed="rId3"/>
          <a:stretch>
            <a:fillRect/>
          </a:stretch>
        </p:blipFill>
        <p:spPr>
          <a:xfrm>
            <a:off x="3942929" y="1482785"/>
            <a:ext cx="2472501" cy="2472501"/>
          </a:xfrm>
          <a:prstGeom prst="rect">
            <a:avLst/>
          </a:prstGeom>
        </p:spPr>
      </p:pic>
      <p:sp>
        <p:nvSpPr>
          <p:cNvPr id="2" name="ZoneTexte 1">
            <a:extLst>
              <a:ext uri="{FF2B5EF4-FFF2-40B4-BE49-F238E27FC236}">
                <a16:creationId xmlns:a16="http://schemas.microsoft.com/office/drawing/2014/main" id="{3522AF29-2137-10F0-15CA-6005FEC78BBD}"/>
              </a:ext>
            </a:extLst>
          </p:cNvPr>
          <p:cNvSpPr txBox="1"/>
          <p:nvPr/>
        </p:nvSpPr>
        <p:spPr>
          <a:xfrm>
            <a:off x="154023" y="3817256"/>
            <a:ext cx="2179008" cy="523220"/>
          </a:xfrm>
          <a:prstGeom prst="rect">
            <a:avLst/>
          </a:prstGeom>
          <a:noFill/>
        </p:spPr>
        <p:txBody>
          <a:bodyPr wrap="square" rtlCol="0">
            <a:spAutoFit/>
          </a:bodyPr>
          <a:lstStyle/>
          <a:p>
            <a:r>
              <a:rPr lang="fr-FR"/>
              <a:t>Enseignant-chercheur à </a:t>
            </a:r>
            <a:r>
              <a:rPr lang="fr-FR" err="1"/>
              <a:t>UniLaSalle</a:t>
            </a:r>
            <a:r>
              <a:rPr lang="fr-FR"/>
              <a:t>, ROUEN</a:t>
            </a:r>
          </a:p>
        </p:txBody>
      </p:sp>
    </p:spTree>
    <p:extLst>
      <p:ext uri="{BB962C8B-B14F-4D97-AF65-F5344CB8AC3E}">
        <p14:creationId xmlns:p14="http://schemas.microsoft.com/office/powerpoint/2010/main" val="2950437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Masse volumique apparente</a:t>
            </a:r>
          </a:p>
        </p:txBody>
      </p:sp>
      <p:sp>
        <p:nvSpPr>
          <p:cNvPr id="11" name="Rectangle 10"/>
          <p:cNvSpPr/>
          <p:nvPr/>
        </p:nvSpPr>
        <p:spPr>
          <a:xfrm>
            <a:off x="2252432" y="1269998"/>
            <a:ext cx="2173672" cy="446276"/>
          </a:xfrm>
          <a:prstGeom prst="rect">
            <a:avLst/>
          </a:prstGeom>
        </p:spPr>
        <p:txBody>
          <a:bodyPr wrap="none">
            <a:spAutoFit/>
          </a:bodyPr>
          <a:lstStyle/>
          <a:p>
            <a:pPr marL="176212" algn="just">
              <a:buClr>
                <a:schemeClr val="tx1"/>
              </a:buClr>
            </a:pPr>
            <a:r>
              <a:rPr lang="fr-FR" sz="1200" b="1" dirty="0"/>
              <a:t>Résultats par laboratoire</a:t>
            </a:r>
          </a:p>
          <a:p>
            <a:pPr marL="176212" algn="just">
              <a:buClr>
                <a:schemeClr val="tx1"/>
              </a:buClr>
            </a:pPr>
            <a:endParaRPr lang="fr-FR" sz="1100" b="1" dirty="0">
              <a:latin typeface="Calibri" panose="020F0502020204030204" pitchFamily="34" charset="0"/>
              <a:ea typeface="Times New Roman" panose="02020603050405020304" pitchFamily="18" charset="0"/>
            </a:endParaRPr>
          </a:p>
        </p:txBody>
      </p:sp>
      <p:graphicFrame>
        <p:nvGraphicFramePr>
          <p:cNvPr id="9" name="Graphique 8">
            <a:extLst>
              <a:ext uri="{FF2B5EF4-FFF2-40B4-BE49-F238E27FC236}">
                <a16:creationId xmlns:a16="http://schemas.microsoft.com/office/drawing/2014/main" id="{07F4A723-C7FA-4785-A668-3AD321C218E7}"/>
              </a:ext>
            </a:extLst>
          </p:cNvPr>
          <p:cNvGraphicFramePr>
            <a:graphicFrameLocks noGrp="1"/>
          </p:cNvGraphicFramePr>
          <p:nvPr/>
        </p:nvGraphicFramePr>
        <p:xfrm>
          <a:off x="91441" y="1950720"/>
          <a:ext cx="4404360" cy="3002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9">
            <a:extLst>
              <a:ext uri="{FF2B5EF4-FFF2-40B4-BE49-F238E27FC236}">
                <a16:creationId xmlns:a16="http://schemas.microsoft.com/office/drawing/2014/main" id="{C4654B8D-47AE-4339-A75A-40C7BE6478FD}"/>
              </a:ext>
            </a:extLst>
          </p:cNvPr>
          <p:cNvGraphicFramePr>
            <a:graphicFrameLocks noGrp="1"/>
          </p:cNvGraphicFramePr>
          <p:nvPr/>
        </p:nvGraphicFramePr>
        <p:xfrm>
          <a:off x="4556759" y="1950720"/>
          <a:ext cx="4495801" cy="29794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21510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Masse volumique apparente</a:t>
            </a:r>
          </a:p>
        </p:txBody>
      </p:sp>
      <p:sp>
        <p:nvSpPr>
          <p:cNvPr id="11" name="Rectangle 10"/>
          <p:cNvSpPr/>
          <p:nvPr/>
        </p:nvSpPr>
        <p:spPr>
          <a:xfrm>
            <a:off x="2252432" y="1269998"/>
            <a:ext cx="1856277" cy="446276"/>
          </a:xfrm>
          <a:prstGeom prst="rect">
            <a:avLst/>
          </a:prstGeom>
        </p:spPr>
        <p:txBody>
          <a:bodyPr wrap="none">
            <a:spAutoFit/>
          </a:bodyPr>
          <a:lstStyle/>
          <a:p>
            <a:pPr marL="176212" algn="just">
              <a:buClr>
                <a:schemeClr val="tx1"/>
              </a:buClr>
            </a:pPr>
            <a:r>
              <a:rPr lang="fr-FR" sz="1200" b="1" dirty="0"/>
              <a:t>Résultats moyennés</a:t>
            </a:r>
          </a:p>
          <a:p>
            <a:pPr marL="176212" algn="just">
              <a:buClr>
                <a:schemeClr val="tx1"/>
              </a:buClr>
            </a:pPr>
            <a:endParaRPr lang="fr-FR" sz="1100" b="1" dirty="0">
              <a:latin typeface="Calibri" panose="020F0502020204030204" pitchFamily="34" charset="0"/>
              <a:ea typeface="Times New Roman" panose="02020603050405020304" pitchFamily="18" charset="0"/>
            </a:endParaRPr>
          </a:p>
        </p:txBody>
      </p:sp>
      <p:graphicFrame>
        <p:nvGraphicFramePr>
          <p:cNvPr id="12" name="Graphique 11">
            <a:extLst>
              <a:ext uri="{FF2B5EF4-FFF2-40B4-BE49-F238E27FC236}">
                <a16:creationId xmlns:a16="http://schemas.microsoft.com/office/drawing/2014/main" id="{8240444B-83B0-4FC3-B2F0-D7104AD5E40A}"/>
              </a:ext>
            </a:extLst>
          </p:cNvPr>
          <p:cNvGraphicFramePr>
            <a:graphicFrameLocks noGrp="1"/>
          </p:cNvGraphicFramePr>
          <p:nvPr/>
        </p:nvGraphicFramePr>
        <p:xfrm>
          <a:off x="2385060" y="1615440"/>
          <a:ext cx="5669280" cy="31927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1510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Masse volumique apparente</a:t>
            </a:r>
          </a:p>
        </p:txBody>
      </p:sp>
      <p:sp>
        <p:nvSpPr>
          <p:cNvPr id="11" name="Rectangle 10"/>
          <p:cNvSpPr/>
          <p:nvPr/>
        </p:nvSpPr>
        <p:spPr>
          <a:xfrm>
            <a:off x="2252432" y="1269998"/>
            <a:ext cx="2035814" cy="446276"/>
          </a:xfrm>
          <a:prstGeom prst="rect">
            <a:avLst/>
          </a:prstGeom>
        </p:spPr>
        <p:txBody>
          <a:bodyPr wrap="none">
            <a:spAutoFit/>
          </a:bodyPr>
          <a:lstStyle/>
          <a:p>
            <a:pPr marL="176212" algn="just">
              <a:buClr>
                <a:schemeClr val="tx1"/>
              </a:buClr>
            </a:pPr>
            <a:r>
              <a:rPr lang="fr-FR" sz="1200" b="1" dirty="0"/>
              <a:t>Synthèse des résultats</a:t>
            </a:r>
          </a:p>
          <a:p>
            <a:pPr marL="176212" algn="just">
              <a:buClr>
                <a:schemeClr val="tx1"/>
              </a:buClr>
            </a:pPr>
            <a:endParaRPr lang="fr-FR" sz="1100" b="1" dirty="0">
              <a:latin typeface="Calibri" panose="020F0502020204030204" pitchFamily="34" charset="0"/>
              <a:ea typeface="Times New Roman" panose="02020603050405020304" pitchFamily="18" charset="0"/>
            </a:endParaRPr>
          </a:p>
        </p:txBody>
      </p:sp>
      <p:graphicFrame>
        <p:nvGraphicFramePr>
          <p:cNvPr id="15" name="Tableau 14"/>
          <p:cNvGraphicFramePr>
            <a:graphicFrameLocks noGrp="1"/>
          </p:cNvGraphicFramePr>
          <p:nvPr/>
        </p:nvGraphicFramePr>
        <p:xfrm>
          <a:off x="2339340" y="1827640"/>
          <a:ext cx="5707379" cy="1936142"/>
        </p:xfrm>
        <a:graphic>
          <a:graphicData uri="http://schemas.openxmlformats.org/drawingml/2006/table">
            <a:tbl>
              <a:tblPr/>
              <a:tblGrid>
                <a:gridCol w="1726497">
                  <a:extLst>
                    <a:ext uri="{9D8B030D-6E8A-4147-A177-3AD203B41FA5}">
                      <a16:colId xmlns:a16="http://schemas.microsoft.com/office/drawing/2014/main" val="20000"/>
                    </a:ext>
                  </a:extLst>
                </a:gridCol>
                <a:gridCol w="496835">
                  <a:extLst>
                    <a:ext uri="{9D8B030D-6E8A-4147-A177-3AD203B41FA5}">
                      <a16:colId xmlns:a16="http://schemas.microsoft.com/office/drawing/2014/main" val="20001"/>
                    </a:ext>
                  </a:extLst>
                </a:gridCol>
                <a:gridCol w="801144">
                  <a:extLst>
                    <a:ext uri="{9D8B030D-6E8A-4147-A177-3AD203B41FA5}">
                      <a16:colId xmlns:a16="http://schemas.microsoft.com/office/drawing/2014/main" val="20002"/>
                    </a:ext>
                  </a:extLst>
                </a:gridCol>
                <a:gridCol w="695567">
                  <a:extLst>
                    <a:ext uri="{9D8B030D-6E8A-4147-A177-3AD203B41FA5}">
                      <a16:colId xmlns:a16="http://schemas.microsoft.com/office/drawing/2014/main" val="20003"/>
                    </a:ext>
                  </a:extLst>
                </a:gridCol>
                <a:gridCol w="496835">
                  <a:extLst>
                    <a:ext uri="{9D8B030D-6E8A-4147-A177-3AD203B41FA5}">
                      <a16:colId xmlns:a16="http://schemas.microsoft.com/office/drawing/2014/main" val="20004"/>
                    </a:ext>
                  </a:extLst>
                </a:gridCol>
                <a:gridCol w="788723">
                  <a:extLst>
                    <a:ext uri="{9D8B030D-6E8A-4147-A177-3AD203B41FA5}">
                      <a16:colId xmlns:a16="http://schemas.microsoft.com/office/drawing/2014/main" val="20005"/>
                    </a:ext>
                  </a:extLst>
                </a:gridCol>
                <a:gridCol w="701778">
                  <a:extLst>
                    <a:ext uri="{9D8B030D-6E8A-4147-A177-3AD203B41FA5}">
                      <a16:colId xmlns:a16="http://schemas.microsoft.com/office/drawing/2014/main" val="20006"/>
                    </a:ext>
                  </a:extLst>
                </a:gridCol>
              </a:tblGrid>
              <a:tr h="139148">
                <a:tc>
                  <a:txBody>
                    <a:bodyPr/>
                    <a:lstStyle/>
                    <a:p>
                      <a:pPr algn="l" fontAlgn="ctr"/>
                      <a:r>
                        <a:rPr lang="en-US" sz="800" b="1" i="0" u="none" strike="noStrike" dirty="0">
                          <a:solidFill>
                            <a:srgbClr val="FFFFFF"/>
                          </a:solidFill>
                          <a:latin typeface="Calibri"/>
                        </a:rPr>
                        <a:t> </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c gridSpan="3">
                  <a:txBody>
                    <a:bodyPr/>
                    <a:lstStyle/>
                    <a:p>
                      <a:pPr algn="ctr" fontAlgn="ctr"/>
                      <a:r>
                        <a:rPr lang="fr-FR" sz="900" b="1" i="0" u="none" strike="noStrike" noProof="0">
                          <a:solidFill>
                            <a:srgbClr val="FFFFFF"/>
                          </a:solidFill>
                          <a:latin typeface="Calibri"/>
                        </a:rPr>
                        <a:t>Méthode versée</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c hMerge="1">
                  <a:txBody>
                    <a:bodyPr/>
                    <a:lstStyle/>
                    <a:p>
                      <a:endParaRPr lang="en-US"/>
                    </a:p>
                  </a:txBody>
                  <a:tcPr/>
                </a:tc>
                <a:tc hMerge="1">
                  <a:txBody>
                    <a:bodyPr/>
                    <a:lstStyle/>
                    <a:p>
                      <a:endParaRPr lang="en-US"/>
                    </a:p>
                  </a:txBody>
                  <a:tcPr/>
                </a:tc>
                <a:tc gridSpan="3">
                  <a:txBody>
                    <a:bodyPr/>
                    <a:lstStyle/>
                    <a:p>
                      <a:pPr algn="ctr" fontAlgn="ctr"/>
                      <a:r>
                        <a:rPr lang="fr-FR" sz="900" b="1" i="0" u="none" strike="noStrike" noProof="0" dirty="0">
                          <a:solidFill>
                            <a:srgbClr val="FFFFFF"/>
                          </a:solidFill>
                          <a:latin typeface="Calibri"/>
                        </a:rPr>
                        <a:t>Méthode RILEM/NG2B</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13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9864">
                <a:tc>
                  <a:txBody>
                    <a:bodyPr/>
                    <a:lstStyle/>
                    <a:p>
                      <a:pPr algn="ctr" fontAlgn="ctr"/>
                      <a:r>
                        <a:rPr lang="fr-FR" sz="900" b="1" i="0" u="none" strike="noStrike" noProof="0" dirty="0">
                          <a:solidFill>
                            <a:srgbClr val="000000"/>
                          </a:solidFill>
                          <a:latin typeface="Calibri"/>
                        </a:rPr>
                        <a:t> Granulat</a:t>
                      </a:r>
                      <a:r>
                        <a:rPr lang="fr-FR" sz="900" b="1" i="0" u="none" strike="noStrike" baseline="0" noProof="0" dirty="0">
                          <a:solidFill>
                            <a:srgbClr val="000000"/>
                          </a:solidFill>
                          <a:latin typeface="Calibri"/>
                        </a:rPr>
                        <a:t> végétal</a:t>
                      </a:r>
                      <a:endParaRPr lang="fr-FR" sz="900" b="1" i="0" u="none" strike="noStrike" noProof="0" dirty="0">
                        <a:solidFill>
                          <a:srgbClr val="000000"/>
                        </a:solidFill>
                        <a:latin typeface="Calibri"/>
                      </a:endParaRP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ctr"/>
                      <a:r>
                        <a:rPr lang="fr-FR" sz="800" b="1" i="0" u="none" strike="noStrike" noProof="0" dirty="0">
                          <a:solidFill>
                            <a:srgbClr val="000000"/>
                          </a:solidFill>
                          <a:latin typeface="Calibri"/>
                        </a:rPr>
                        <a:t>Balle de riz</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800" b="1" i="0" u="none" strike="noStrike" noProof="0" dirty="0">
                          <a:solidFill>
                            <a:srgbClr val="000000"/>
                          </a:solidFill>
                          <a:latin typeface="Calibri"/>
                        </a:rPr>
                        <a:t>Chènevotte de chanvre</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800" b="1" i="0" u="none" strike="noStrike" noProof="0" dirty="0">
                          <a:solidFill>
                            <a:srgbClr val="000000"/>
                          </a:solidFill>
                          <a:latin typeface="Calibri"/>
                        </a:rPr>
                        <a:t>Moelle de tournesol</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fr-FR" sz="800" b="1" i="0" u="none" strike="noStrike" noProof="0" dirty="0">
                          <a:solidFill>
                            <a:srgbClr val="000000"/>
                          </a:solidFill>
                          <a:latin typeface="Calibri"/>
                        </a:rPr>
                        <a:t>Balle de riz</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800" b="1" i="0" u="none" strike="noStrike" noProof="0" dirty="0">
                          <a:solidFill>
                            <a:srgbClr val="000000"/>
                          </a:solidFill>
                          <a:latin typeface="Calibri"/>
                        </a:rPr>
                        <a:t>Chènevotte de chanvre</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800" b="1" i="0" u="none" strike="noStrike" noProof="0" dirty="0">
                          <a:solidFill>
                            <a:srgbClr val="000000"/>
                          </a:solidFill>
                          <a:latin typeface="Calibri"/>
                        </a:rPr>
                        <a:t>Moelle de tournesol</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1"/>
                  </a:ext>
                </a:extLst>
              </a:tr>
              <a:tr h="132522">
                <a:tc>
                  <a:txBody>
                    <a:bodyPr/>
                    <a:lstStyle/>
                    <a:p>
                      <a:pPr algn="ctr" fontAlgn="ctr"/>
                      <a:r>
                        <a:rPr lang="fr-FR" sz="900" b="1" i="0" u="none" strike="noStrike" noProof="0" dirty="0">
                          <a:solidFill>
                            <a:srgbClr val="000000"/>
                          </a:solidFill>
                          <a:latin typeface="Calibri"/>
                        </a:rPr>
                        <a:t>Valeur finale (kg/m3)</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ctr"/>
                      <a:r>
                        <a:rPr lang="fr-FR" sz="800" b="0" i="0" u="none" strike="noStrike" noProof="0">
                          <a:solidFill>
                            <a:srgbClr val="000000"/>
                          </a:solidFill>
                          <a:latin typeface="Calibri"/>
                        </a:rPr>
                        <a:t>116.2</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800" b="0" i="0" u="none" strike="noStrike" noProof="0">
                          <a:solidFill>
                            <a:srgbClr val="000000"/>
                          </a:solidFill>
                          <a:latin typeface="Calibri"/>
                        </a:rPr>
                        <a:t>109.8</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800" b="0" i="0" u="none" strike="noStrike" noProof="0">
                          <a:solidFill>
                            <a:srgbClr val="000000"/>
                          </a:solidFill>
                          <a:latin typeface="Calibri"/>
                        </a:rPr>
                        <a:t>22.8</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fr-FR" sz="800" b="0" i="0" u="none" strike="noStrike" noProof="0">
                          <a:solidFill>
                            <a:srgbClr val="000000"/>
                          </a:solidFill>
                          <a:latin typeface="Calibri"/>
                        </a:rPr>
                        <a:t>102.2</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800" b="0" i="0" u="none" strike="noStrike" noProof="0">
                          <a:solidFill>
                            <a:srgbClr val="000000"/>
                          </a:solidFill>
                          <a:latin typeface="Calibri"/>
                        </a:rPr>
                        <a:t>107.3</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800" b="0" i="0" u="none" strike="noStrike" noProof="0">
                          <a:solidFill>
                            <a:srgbClr val="000000"/>
                          </a:solidFill>
                          <a:latin typeface="Calibri"/>
                        </a:rPr>
                        <a:t>21.2</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2"/>
                  </a:ext>
                </a:extLst>
              </a:tr>
              <a:tr h="132522">
                <a:tc>
                  <a:txBody>
                    <a:bodyPr/>
                    <a:lstStyle/>
                    <a:p>
                      <a:pPr algn="ctr" fontAlgn="ctr"/>
                      <a:r>
                        <a:rPr lang="fr-FR" sz="900" b="1" i="0" u="none" strike="noStrike" noProof="0" dirty="0">
                          <a:solidFill>
                            <a:srgbClr val="000000"/>
                          </a:solidFill>
                          <a:latin typeface="Calibri"/>
                        </a:rPr>
                        <a:t>Ecart type de répétabilité </a:t>
                      </a:r>
                      <a:br>
                        <a:rPr lang="fr-FR" sz="900" b="1" i="0" u="none" strike="noStrike" noProof="0" dirty="0">
                          <a:solidFill>
                            <a:srgbClr val="000000"/>
                          </a:solidFill>
                          <a:latin typeface="Calibri"/>
                        </a:rPr>
                      </a:br>
                      <a:r>
                        <a:rPr lang="fr-FR" sz="900" b="1" i="0" u="none" strike="noStrike" noProof="0" dirty="0" err="1">
                          <a:solidFill>
                            <a:srgbClr val="000000"/>
                          </a:solidFill>
                          <a:latin typeface="Calibri"/>
                        </a:rPr>
                        <a:t>σr</a:t>
                      </a:r>
                      <a:r>
                        <a:rPr lang="fr-FR" sz="900" b="1" i="0" u="none" strike="noStrike" noProof="0" dirty="0">
                          <a:solidFill>
                            <a:srgbClr val="000000"/>
                          </a:solidFill>
                          <a:latin typeface="Calibri"/>
                        </a:rPr>
                        <a:t> (kg/m3)</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ctr"/>
                      <a:r>
                        <a:rPr lang="fr-FR" sz="800" b="0" i="0" u="none" strike="noStrike" noProof="0">
                          <a:solidFill>
                            <a:srgbClr val="000000"/>
                          </a:solidFill>
                          <a:latin typeface="Calibri"/>
                        </a:rPr>
                        <a:t>3.3</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800" b="0" i="0" u="none" strike="noStrike" noProof="0">
                          <a:solidFill>
                            <a:srgbClr val="000000"/>
                          </a:solidFill>
                          <a:latin typeface="Calibri"/>
                        </a:rPr>
                        <a:t>4.2</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800" b="0" i="0" u="none" strike="noStrike" noProof="0">
                          <a:solidFill>
                            <a:srgbClr val="000000"/>
                          </a:solidFill>
                          <a:latin typeface="Calibri"/>
                        </a:rPr>
                        <a:t>1.3</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fr-FR" sz="800" b="0" i="0" u="none" strike="noStrike" noProof="0">
                          <a:solidFill>
                            <a:srgbClr val="000000"/>
                          </a:solidFill>
                          <a:latin typeface="Calibri"/>
                        </a:rPr>
                        <a:t>2.4</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800" b="0" i="0" u="none" strike="noStrike" noProof="0">
                          <a:solidFill>
                            <a:srgbClr val="000000"/>
                          </a:solidFill>
                          <a:latin typeface="Calibri"/>
                        </a:rPr>
                        <a:t>2.9</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800" b="0" i="0" u="none" strike="noStrike" noProof="0">
                          <a:solidFill>
                            <a:srgbClr val="000000"/>
                          </a:solidFill>
                          <a:latin typeface="Calibri"/>
                        </a:rPr>
                        <a:t>1.0</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3"/>
                  </a:ext>
                </a:extLst>
              </a:tr>
              <a:tr h="239864">
                <a:tc>
                  <a:txBody>
                    <a:bodyPr/>
                    <a:lstStyle/>
                    <a:p>
                      <a:pPr algn="ctr" fontAlgn="ctr"/>
                      <a:r>
                        <a:rPr lang="fr-FR" sz="900" b="1" i="0" u="none" strike="noStrike" noProof="0" dirty="0">
                          <a:solidFill>
                            <a:srgbClr val="000000"/>
                          </a:solidFill>
                          <a:latin typeface="Calibri"/>
                        </a:rPr>
                        <a:t>Coefficient de variation de </a:t>
                      </a:r>
                      <a:r>
                        <a:rPr lang="fr-FR" sz="900" b="1" i="0" u="none" strike="noStrike" noProof="0" dirty="0" err="1">
                          <a:solidFill>
                            <a:srgbClr val="000000"/>
                          </a:solidFill>
                          <a:latin typeface="Calibri"/>
                        </a:rPr>
                        <a:t>repétabilité</a:t>
                      </a:r>
                      <a:r>
                        <a:rPr lang="fr-FR" sz="900" b="1" i="0" u="none" strike="noStrike" noProof="0" dirty="0">
                          <a:solidFill>
                            <a:srgbClr val="000000"/>
                          </a:solidFill>
                          <a:latin typeface="Calibri"/>
                        </a:rPr>
                        <a:t> </a:t>
                      </a:r>
                      <a:br>
                        <a:rPr lang="fr-FR" sz="900" b="1" i="0" u="none" strike="noStrike" noProof="0" dirty="0">
                          <a:solidFill>
                            <a:srgbClr val="000000"/>
                          </a:solidFill>
                          <a:latin typeface="Calibri"/>
                        </a:rPr>
                      </a:br>
                      <a:r>
                        <a:rPr lang="fr-FR" sz="900" b="1" i="0" u="none" strike="noStrike" noProof="0" dirty="0" err="1">
                          <a:solidFill>
                            <a:srgbClr val="000000"/>
                          </a:solidFill>
                          <a:latin typeface="Calibri"/>
                        </a:rPr>
                        <a:t>CVr</a:t>
                      </a:r>
                      <a:r>
                        <a:rPr lang="fr-FR" sz="900" b="1" i="0" u="none" strike="noStrike" noProof="0" dirty="0">
                          <a:solidFill>
                            <a:srgbClr val="000000"/>
                          </a:solidFill>
                          <a:latin typeface="Calibri"/>
                        </a:rPr>
                        <a:t> (%)</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ctr"/>
                      <a:r>
                        <a:rPr lang="fr-FR" sz="800" b="1" i="0" u="none" strike="noStrike" noProof="0" dirty="0">
                          <a:solidFill>
                            <a:srgbClr val="000000"/>
                          </a:solidFill>
                          <a:latin typeface="Calibri"/>
                        </a:rPr>
                        <a:t>2.8%</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800" b="1" i="0" u="none" strike="noStrike" noProof="0" dirty="0">
                          <a:solidFill>
                            <a:srgbClr val="000000"/>
                          </a:solidFill>
                          <a:latin typeface="Calibri"/>
                        </a:rPr>
                        <a:t>3.8%</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800" b="1" i="0" u="none" strike="noStrike" noProof="0" dirty="0">
                          <a:solidFill>
                            <a:srgbClr val="000000"/>
                          </a:solidFill>
                          <a:latin typeface="Calibri"/>
                        </a:rPr>
                        <a:t>5.5%</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fr-FR" sz="800" b="1" i="0" u="none" strike="noStrike" noProof="0" dirty="0">
                          <a:solidFill>
                            <a:srgbClr val="000000"/>
                          </a:solidFill>
                          <a:latin typeface="Calibri"/>
                        </a:rPr>
                        <a:t>2.3%</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800" b="1" i="0" u="none" strike="noStrike" noProof="0" dirty="0">
                          <a:solidFill>
                            <a:srgbClr val="000000"/>
                          </a:solidFill>
                          <a:latin typeface="Calibri"/>
                        </a:rPr>
                        <a:t>2.7%</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800" b="1" i="0" u="none" strike="noStrike" noProof="0" dirty="0">
                          <a:solidFill>
                            <a:srgbClr val="000000"/>
                          </a:solidFill>
                          <a:latin typeface="Calibri"/>
                        </a:rPr>
                        <a:t>4.7%</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4"/>
                  </a:ext>
                </a:extLst>
              </a:tr>
              <a:tr h="132522">
                <a:tc>
                  <a:txBody>
                    <a:bodyPr/>
                    <a:lstStyle/>
                    <a:p>
                      <a:pPr algn="ctr" fontAlgn="ctr"/>
                      <a:r>
                        <a:rPr lang="fr-FR" sz="900" b="1" i="0" u="none" strike="noStrike" noProof="0" dirty="0">
                          <a:solidFill>
                            <a:srgbClr val="000000"/>
                          </a:solidFill>
                          <a:latin typeface="Calibri"/>
                        </a:rPr>
                        <a:t>Ecart-type de reproductibilité</a:t>
                      </a:r>
                      <a:br>
                        <a:rPr lang="fr-FR" sz="900" b="1" i="0" u="none" strike="noStrike" noProof="0" dirty="0">
                          <a:solidFill>
                            <a:srgbClr val="000000"/>
                          </a:solidFill>
                          <a:latin typeface="Calibri"/>
                        </a:rPr>
                      </a:br>
                      <a:r>
                        <a:rPr lang="fr-FR" sz="900" b="1" i="0" u="none" strike="noStrike" noProof="0" dirty="0">
                          <a:solidFill>
                            <a:srgbClr val="000000"/>
                          </a:solidFill>
                          <a:latin typeface="Calibri"/>
                        </a:rPr>
                        <a:t> </a:t>
                      </a:r>
                      <a:r>
                        <a:rPr lang="fr-FR" sz="900" b="1" i="0" u="none" strike="noStrike" noProof="0" dirty="0" err="1">
                          <a:solidFill>
                            <a:srgbClr val="000000"/>
                          </a:solidFill>
                          <a:latin typeface="Calibri"/>
                        </a:rPr>
                        <a:t>σR</a:t>
                      </a:r>
                      <a:r>
                        <a:rPr lang="fr-FR" sz="900" b="1" i="0" u="none" strike="noStrike" noProof="0" dirty="0">
                          <a:solidFill>
                            <a:srgbClr val="000000"/>
                          </a:solidFill>
                          <a:latin typeface="Calibri"/>
                        </a:rPr>
                        <a:t> (kg/m3)</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ctr"/>
                      <a:r>
                        <a:rPr lang="fr-FR" sz="800" b="0" i="0" u="none" strike="noStrike" noProof="0">
                          <a:solidFill>
                            <a:srgbClr val="000000"/>
                          </a:solidFill>
                          <a:latin typeface="Calibri"/>
                        </a:rPr>
                        <a:t>12.4</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800" b="0" i="0" u="none" strike="noStrike" noProof="0">
                          <a:solidFill>
                            <a:srgbClr val="000000"/>
                          </a:solidFill>
                          <a:latin typeface="Calibri"/>
                        </a:rPr>
                        <a:t>15.8</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800" b="0" i="0" u="none" strike="noStrike" noProof="0">
                          <a:solidFill>
                            <a:srgbClr val="000000"/>
                          </a:solidFill>
                          <a:latin typeface="Calibri"/>
                        </a:rPr>
                        <a:t>2.9</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fr-FR" sz="800" b="0" i="0" u="none" strike="noStrike" noProof="0">
                          <a:solidFill>
                            <a:srgbClr val="000000"/>
                          </a:solidFill>
                          <a:latin typeface="Calibri"/>
                        </a:rPr>
                        <a:t>5.3</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800" b="0" i="0" u="none" strike="noStrike" noProof="0">
                          <a:solidFill>
                            <a:srgbClr val="000000"/>
                          </a:solidFill>
                          <a:latin typeface="Calibri"/>
                        </a:rPr>
                        <a:t>7.4</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800" b="0" i="0" u="none" strike="noStrike" noProof="0">
                          <a:solidFill>
                            <a:srgbClr val="000000"/>
                          </a:solidFill>
                          <a:latin typeface="Calibri"/>
                        </a:rPr>
                        <a:t>2.6</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5"/>
                  </a:ext>
                </a:extLst>
              </a:tr>
              <a:tr h="239864">
                <a:tc>
                  <a:txBody>
                    <a:bodyPr/>
                    <a:lstStyle/>
                    <a:p>
                      <a:pPr algn="ctr" fontAlgn="ctr"/>
                      <a:r>
                        <a:rPr lang="fr-FR" sz="900" b="1" i="0" u="none" strike="noStrike" noProof="0" dirty="0">
                          <a:solidFill>
                            <a:srgbClr val="000000"/>
                          </a:solidFill>
                          <a:latin typeface="Calibri"/>
                        </a:rPr>
                        <a:t>Coefficient de variation de reproductibilité </a:t>
                      </a:r>
                      <a:br>
                        <a:rPr lang="fr-FR" sz="900" b="1" i="0" u="none" strike="noStrike" noProof="0" dirty="0">
                          <a:solidFill>
                            <a:srgbClr val="000000"/>
                          </a:solidFill>
                          <a:latin typeface="Calibri"/>
                        </a:rPr>
                      </a:br>
                      <a:r>
                        <a:rPr lang="fr-FR" sz="900" b="1" i="0" u="none" strike="noStrike" noProof="0" dirty="0">
                          <a:solidFill>
                            <a:srgbClr val="000000"/>
                          </a:solidFill>
                          <a:latin typeface="Calibri"/>
                        </a:rPr>
                        <a:t>CVR (%)</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ctr"/>
                      <a:r>
                        <a:rPr lang="fr-FR" sz="800" b="1" i="0" u="none" strike="noStrike" noProof="0" dirty="0">
                          <a:solidFill>
                            <a:srgbClr val="000000"/>
                          </a:solidFill>
                          <a:latin typeface="Calibri"/>
                        </a:rPr>
                        <a:t>10.7%</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800" b="1" i="0" u="none" strike="noStrike" noProof="0" dirty="0">
                          <a:solidFill>
                            <a:srgbClr val="000000"/>
                          </a:solidFill>
                          <a:latin typeface="Calibri"/>
                        </a:rPr>
                        <a:t>14.4%</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800" b="1" i="0" u="none" strike="noStrike" noProof="0" dirty="0">
                          <a:solidFill>
                            <a:srgbClr val="000000"/>
                          </a:solidFill>
                          <a:latin typeface="Calibri"/>
                        </a:rPr>
                        <a:t>12.9%</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fr-FR" sz="800" b="1" i="0" u="none" strike="noStrike" noProof="0" dirty="0">
                          <a:solidFill>
                            <a:srgbClr val="000000"/>
                          </a:solidFill>
                          <a:latin typeface="Calibri"/>
                        </a:rPr>
                        <a:t>5.2%</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800" b="1" i="0" u="none" strike="noStrike" noProof="0" dirty="0">
                          <a:solidFill>
                            <a:srgbClr val="000000"/>
                          </a:solidFill>
                          <a:latin typeface="Calibri"/>
                        </a:rPr>
                        <a:t>6.9%</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800" b="1" i="0" u="none" strike="noStrike" noProof="0" dirty="0">
                          <a:solidFill>
                            <a:srgbClr val="000000"/>
                          </a:solidFill>
                          <a:latin typeface="Calibri"/>
                        </a:rPr>
                        <a:t>12.1%</a:t>
                      </a:r>
                    </a:p>
                  </a:txBody>
                  <a:tcPr marL="6626" marR="6626" marT="6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6"/>
                  </a:ext>
                </a:extLst>
              </a:tr>
            </a:tbl>
          </a:graphicData>
        </a:graphic>
      </p:graphicFrame>
      <p:sp>
        <p:nvSpPr>
          <p:cNvPr id="10" name="Rectangle 9"/>
          <p:cNvSpPr/>
          <p:nvPr/>
        </p:nvSpPr>
        <p:spPr>
          <a:xfrm>
            <a:off x="2688400" y="4313020"/>
            <a:ext cx="5891719" cy="261610"/>
          </a:xfrm>
          <a:prstGeom prst="rect">
            <a:avLst/>
          </a:prstGeom>
        </p:spPr>
        <p:txBody>
          <a:bodyPr wrap="square">
            <a:spAutoFit/>
          </a:bodyPr>
          <a:lstStyle/>
          <a:p>
            <a:pPr marL="347662" indent="-171450" algn="just">
              <a:buClr>
                <a:schemeClr val="tx1"/>
              </a:buClr>
            </a:pPr>
            <a:r>
              <a:rPr lang="fr-FR" sz="1100" b="1" dirty="0">
                <a:latin typeface="Calibri" panose="020F0502020204030204" pitchFamily="34" charset="0"/>
                <a:ea typeface="Times New Roman" panose="02020603050405020304" pitchFamily="18" charset="0"/>
              </a:rPr>
              <a:t>Sélection de la méthode RILEM/NG2B</a:t>
            </a:r>
          </a:p>
        </p:txBody>
      </p:sp>
      <p:sp>
        <p:nvSpPr>
          <p:cNvPr id="16" name="Flèche vers la droite 57">
            <a:extLst>
              <a:ext uri="{FF2B5EF4-FFF2-40B4-BE49-F238E27FC236}">
                <a16:creationId xmlns:a16="http://schemas.microsoft.com/office/drawing/2014/main" id="{6092FEA7-F8F7-0746-AA5F-54B9FDDE8945}"/>
              </a:ext>
            </a:extLst>
          </p:cNvPr>
          <p:cNvSpPr/>
          <p:nvPr/>
        </p:nvSpPr>
        <p:spPr>
          <a:xfrm>
            <a:off x="2485674" y="4375460"/>
            <a:ext cx="335749" cy="146305"/>
          </a:xfrm>
          <a:prstGeom prst="rightArrow">
            <a:avLst/>
          </a:prstGeom>
          <a:solidFill>
            <a:schemeClr val="tx2">
              <a:lumMod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1510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Taux de fines et de fibres</a:t>
            </a:r>
          </a:p>
        </p:txBody>
      </p:sp>
      <p:sp>
        <p:nvSpPr>
          <p:cNvPr id="11" name="Rectangle 10"/>
          <p:cNvSpPr/>
          <p:nvPr/>
        </p:nvSpPr>
        <p:spPr>
          <a:xfrm>
            <a:off x="2252432" y="1269998"/>
            <a:ext cx="3002425" cy="461665"/>
          </a:xfrm>
          <a:prstGeom prst="rect">
            <a:avLst/>
          </a:prstGeom>
        </p:spPr>
        <p:txBody>
          <a:bodyPr wrap="none">
            <a:spAutoFit/>
          </a:bodyPr>
          <a:lstStyle/>
          <a:p>
            <a:pPr marL="176212" algn="just">
              <a:buClr>
                <a:schemeClr val="tx1"/>
              </a:buClr>
            </a:pPr>
            <a:r>
              <a:rPr lang="fr-FR" sz="1200" b="1" dirty="0"/>
              <a:t>Procédure par tamisage mécanique </a:t>
            </a:r>
          </a:p>
          <a:p>
            <a:pPr marL="176212" algn="just">
              <a:buClr>
                <a:schemeClr val="tx1"/>
              </a:buClr>
            </a:pPr>
            <a:endParaRPr lang="fr-FR" sz="1200" b="1" dirty="0">
              <a:latin typeface="Calibri" panose="020F0502020204030204" pitchFamily="34" charset="0"/>
              <a:ea typeface="Times New Roman" panose="02020603050405020304" pitchFamily="18" charset="0"/>
            </a:endParaRPr>
          </a:p>
        </p:txBody>
      </p:sp>
      <p:sp>
        <p:nvSpPr>
          <p:cNvPr id="15" name="Rectangle 14"/>
          <p:cNvSpPr/>
          <p:nvPr/>
        </p:nvSpPr>
        <p:spPr>
          <a:xfrm>
            <a:off x="2662136" y="1591066"/>
            <a:ext cx="4990290" cy="1107996"/>
          </a:xfrm>
          <a:prstGeom prst="rect">
            <a:avLst/>
          </a:prstGeom>
        </p:spPr>
        <p:txBody>
          <a:bodyPr wrap="square">
            <a:spAutoFit/>
          </a:bodyPr>
          <a:lstStyle/>
          <a:p>
            <a:pPr marL="347662" lvl="6" indent="-171450" algn="just">
              <a:buClr>
                <a:schemeClr val="tx1"/>
              </a:buClr>
              <a:buFont typeface="Arial" pitchFamily="34" charset="0"/>
              <a:buChar char="•"/>
            </a:pPr>
            <a:r>
              <a:rPr lang="fr-FR" sz="1100" b="1" dirty="0">
                <a:latin typeface="Calibri" panose="020F0502020204030204" pitchFamily="34" charset="0"/>
                <a:ea typeface="Times New Roman" panose="02020603050405020304" pitchFamily="18" charset="0"/>
              </a:rPr>
              <a:t>3 prises d’essai (après séchage 60°C) </a:t>
            </a:r>
          </a:p>
          <a:p>
            <a:pPr marL="347662" lvl="8" indent="-171450" algn="just">
              <a:buClr>
                <a:schemeClr val="tx1"/>
              </a:buClr>
            </a:pPr>
            <a:r>
              <a:rPr lang="fr-FR" sz="1100" b="1" i="1" dirty="0">
                <a:solidFill>
                  <a:schemeClr val="accent1">
                    <a:lumMod val="50000"/>
                  </a:schemeClr>
                </a:solidFill>
                <a:latin typeface="Calibri" panose="020F0502020204030204" pitchFamily="34" charset="0"/>
                <a:ea typeface="Times New Roman" panose="02020603050405020304" pitchFamily="18" charset="0"/>
              </a:rPr>
              <a:t>      Volume de 0,25 à 0,5 L par prise d’essai</a:t>
            </a:r>
          </a:p>
          <a:p>
            <a:pPr marL="347662" lvl="8" indent="-171450" algn="just">
              <a:buClr>
                <a:schemeClr val="tx1"/>
              </a:buClr>
            </a:pPr>
            <a:endParaRPr lang="fr-FR" sz="1100" b="1" i="1" dirty="0">
              <a:solidFill>
                <a:schemeClr val="accent1">
                  <a:lumMod val="50000"/>
                </a:schemeClr>
              </a:solidFill>
              <a:latin typeface="Calibri" panose="020F0502020204030204" pitchFamily="34" charset="0"/>
              <a:ea typeface="Times New Roman" panose="02020603050405020304" pitchFamily="18" charset="0"/>
            </a:endParaRPr>
          </a:p>
          <a:p>
            <a:pPr marL="347662" lvl="6" indent="-171450" algn="just">
              <a:buClr>
                <a:schemeClr val="tx1"/>
              </a:buClr>
              <a:buFont typeface="Arial" pitchFamily="34" charset="0"/>
              <a:buChar char="•"/>
            </a:pPr>
            <a:r>
              <a:rPr lang="fr-FR" sz="1100" b="1" dirty="0">
                <a:latin typeface="Calibri" panose="020F0502020204030204" pitchFamily="34" charset="0"/>
                <a:ea typeface="Times New Roman" panose="02020603050405020304" pitchFamily="18" charset="0"/>
              </a:rPr>
              <a:t>Tamis de maille de 4/2/1/0,25mm</a:t>
            </a:r>
          </a:p>
          <a:p>
            <a:pPr marL="347662" lvl="6" indent="-171450" algn="just">
              <a:buClr>
                <a:schemeClr val="tx1"/>
              </a:buClr>
            </a:pPr>
            <a:endParaRPr lang="fr-FR" sz="1100" b="1" dirty="0">
              <a:latin typeface="Calibri" panose="020F0502020204030204" pitchFamily="34" charset="0"/>
              <a:ea typeface="Times New Roman" panose="02020603050405020304" pitchFamily="18" charset="0"/>
            </a:endParaRPr>
          </a:p>
          <a:p>
            <a:pPr marL="347662" lvl="6" indent="-171450" algn="just">
              <a:buClr>
                <a:schemeClr val="tx1"/>
              </a:buClr>
              <a:buFont typeface="Arial" pitchFamily="34" charset="0"/>
              <a:buChar char="•"/>
            </a:pPr>
            <a:r>
              <a:rPr lang="fr-FR" sz="1100" b="1" dirty="0">
                <a:latin typeface="Calibri" panose="020F0502020204030204" pitchFamily="34" charset="0"/>
                <a:ea typeface="Times New Roman" panose="02020603050405020304" pitchFamily="18" charset="0"/>
              </a:rPr>
              <a:t>Durée de tamisage : 20 min </a:t>
            </a:r>
          </a:p>
        </p:txBody>
      </p:sp>
      <p:pic>
        <p:nvPicPr>
          <p:cNvPr id="9" name="Image 8">
            <a:extLst>
              <a:ext uri="{FF2B5EF4-FFF2-40B4-BE49-F238E27FC236}">
                <a16:creationId xmlns:a16="http://schemas.microsoft.com/office/drawing/2014/main" id="{C1324FF2-DB59-8E09-5902-E4DE69A064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159" y="1196975"/>
            <a:ext cx="1577341" cy="2451941"/>
          </a:xfrm>
          <a:prstGeom prst="rect">
            <a:avLst/>
          </a:prstGeom>
        </p:spPr>
      </p:pic>
      <p:sp>
        <p:nvSpPr>
          <p:cNvPr id="10" name="Rectangle 9"/>
          <p:cNvSpPr/>
          <p:nvPr/>
        </p:nvSpPr>
        <p:spPr>
          <a:xfrm>
            <a:off x="2346960" y="4032260"/>
            <a:ext cx="3345180" cy="261610"/>
          </a:xfrm>
          <a:prstGeom prst="rect">
            <a:avLst/>
          </a:prstGeom>
        </p:spPr>
        <p:txBody>
          <a:bodyPr wrap="square">
            <a:spAutoFit/>
          </a:bodyPr>
          <a:lstStyle/>
          <a:p>
            <a:pPr marL="176212" algn="just">
              <a:buClr>
                <a:schemeClr val="tx1"/>
              </a:buClr>
            </a:pPr>
            <a:r>
              <a:rPr lang="fr-FR" sz="1100" b="1" u="sng" dirty="0"/>
              <a:t>Objectif  :</a:t>
            </a:r>
          </a:p>
        </p:txBody>
      </p:sp>
      <p:sp>
        <p:nvSpPr>
          <p:cNvPr id="12" name="Rectangle 11"/>
          <p:cNvSpPr/>
          <p:nvPr/>
        </p:nvSpPr>
        <p:spPr>
          <a:xfrm>
            <a:off x="2354580" y="4276100"/>
            <a:ext cx="5478780" cy="246221"/>
          </a:xfrm>
          <a:prstGeom prst="rect">
            <a:avLst/>
          </a:prstGeom>
        </p:spPr>
        <p:txBody>
          <a:bodyPr wrap="square">
            <a:spAutoFit/>
          </a:bodyPr>
          <a:lstStyle/>
          <a:p>
            <a:pPr marL="347662" indent="-171450">
              <a:buClr>
                <a:schemeClr val="tx1"/>
              </a:buClr>
            </a:pPr>
            <a:r>
              <a:rPr lang="fr-FR" sz="1000" b="1" dirty="0">
                <a:latin typeface="+mn-lt"/>
              </a:rPr>
              <a:t>Permettre la bonne séparation des poussières/fibres du reste des granulats.</a:t>
            </a:r>
            <a:endParaRPr lang="en-US" sz="1000" b="1" dirty="0">
              <a:latin typeface="+mn-lt"/>
            </a:endParaRPr>
          </a:p>
        </p:txBody>
      </p:sp>
    </p:spTree>
    <p:extLst>
      <p:ext uri="{BB962C8B-B14F-4D97-AF65-F5344CB8AC3E}">
        <p14:creationId xmlns:p14="http://schemas.microsoft.com/office/powerpoint/2010/main" val="821510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Taux de fines et de fibres</a:t>
            </a:r>
          </a:p>
        </p:txBody>
      </p:sp>
      <p:sp>
        <p:nvSpPr>
          <p:cNvPr id="16" name="Rectangle 15"/>
          <p:cNvSpPr/>
          <p:nvPr/>
        </p:nvSpPr>
        <p:spPr>
          <a:xfrm>
            <a:off x="2252432" y="1269998"/>
            <a:ext cx="2173672" cy="446276"/>
          </a:xfrm>
          <a:prstGeom prst="rect">
            <a:avLst/>
          </a:prstGeom>
        </p:spPr>
        <p:txBody>
          <a:bodyPr wrap="none">
            <a:spAutoFit/>
          </a:bodyPr>
          <a:lstStyle/>
          <a:p>
            <a:pPr marL="176212" algn="just">
              <a:buClr>
                <a:schemeClr val="tx1"/>
              </a:buClr>
            </a:pPr>
            <a:r>
              <a:rPr lang="fr-FR" sz="1200" b="1" dirty="0"/>
              <a:t>Résultats par laboratoire</a:t>
            </a:r>
          </a:p>
          <a:p>
            <a:pPr marL="176212" algn="just">
              <a:buClr>
                <a:schemeClr val="tx1"/>
              </a:buClr>
            </a:pPr>
            <a:endParaRPr lang="fr-FR" sz="1100" b="1" dirty="0">
              <a:latin typeface="Calibri" panose="020F0502020204030204" pitchFamily="34" charset="0"/>
              <a:ea typeface="Times New Roman" panose="02020603050405020304" pitchFamily="18" charset="0"/>
            </a:endParaRPr>
          </a:p>
        </p:txBody>
      </p:sp>
      <p:graphicFrame>
        <p:nvGraphicFramePr>
          <p:cNvPr id="17" name="Graphique 16">
            <a:extLst>
              <a:ext uri="{FF2B5EF4-FFF2-40B4-BE49-F238E27FC236}">
                <a16:creationId xmlns:a16="http://schemas.microsoft.com/office/drawing/2014/main" id="{A928FC86-FED0-4A87-8304-576243F6DEAF}"/>
              </a:ext>
            </a:extLst>
          </p:cNvPr>
          <p:cNvGraphicFramePr>
            <a:graphicFrameLocks noGrp="1"/>
          </p:cNvGraphicFramePr>
          <p:nvPr/>
        </p:nvGraphicFramePr>
        <p:xfrm>
          <a:off x="2362199" y="1615440"/>
          <a:ext cx="5661661" cy="3169919"/>
        </p:xfrm>
        <a:graphic>
          <a:graphicData uri="http://schemas.openxmlformats.org/drawingml/2006/chart">
            <c:chart xmlns:c="http://schemas.openxmlformats.org/drawingml/2006/chart" xmlns:r="http://schemas.openxmlformats.org/officeDocument/2006/relationships" r:id="rId3"/>
          </a:graphicData>
        </a:graphic>
      </p:graphicFrame>
      <p:sp>
        <p:nvSpPr>
          <p:cNvPr id="20" name="ZoneTexte 19"/>
          <p:cNvSpPr txBox="1"/>
          <p:nvPr/>
        </p:nvSpPr>
        <p:spPr>
          <a:xfrm>
            <a:off x="6416040" y="4107180"/>
            <a:ext cx="1417320" cy="261610"/>
          </a:xfrm>
          <a:prstGeom prst="rect">
            <a:avLst/>
          </a:prstGeom>
          <a:noFill/>
        </p:spPr>
        <p:txBody>
          <a:bodyPr wrap="square" rtlCol="0">
            <a:spAutoFit/>
          </a:bodyPr>
          <a:lstStyle/>
          <a:p>
            <a:r>
              <a:rPr lang="fr-FR" sz="1100" dirty="0">
                <a:latin typeface="Arial Narrow" pitchFamily="34" charset="0"/>
              </a:rPr>
              <a:t>Cerema</a:t>
            </a:r>
            <a:endParaRPr lang="en-US" sz="1100" dirty="0">
              <a:latin typeface="Arial Narrow" pitchFamily="34" charset="0"/>
            </a:endParaRPr>
          </a:p>
        </p:txBody>
      </p:sp>
    </p:spTree>
    <p:extLst>
      <p:ext uri="{BB962C8B-B14F-4D97-AF65-F5344CB8AC3E}">
        <p14:creationId xmlns:p14="http://schemas.microsoft.com/office/powerpoint/2010/main" val="821510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Taux de fines et de fibres</a:t>
            </a:r>
          </a:p>
        </p:txBody>
      </p:sp>
      <p:sp>
        <p:nvSpPr>
          <p:cNvPr id="16" name="Rectangle 15"/>
          <p:cNvSpPr/>
          <p:nvPr/>
        </p:nvSpPr>
        <p:spPr>
          <a:xfrm>
            <a:off x="2252432" y="1269998"/>
            <a:ext cx="1856277" cy="276999"/>
          </a:xfrm>
          <a:prstGeom prst="rect">
            <a:avLst/>
          </a:prstGeom>
        </p:spPr>
        <p:txBody>
          <a:bodyPr wrap="none">
            <a:spAutoFit/>
          </a:bodyPr>
          <a:lstStyle/>
          <a:p>
            <a:pPr marL="176212" algn="just">
              <a:buClr>
                <a:schemeClr val="tx1"/>
              </a:buClr>
            </a:pPr>
            <a:r>
              <a:rPr lang="fr-FR" sz="1200" b="1" dirty="0"/>
              <a:t>Résultats moyennés</a:t>
            </a:r>
            <a:endParaRPr lang="fr-FR" sz="1200" b="1" dirty="0">
              <a:latin typeface="Calibri" panose="020F0502020204030204" pitchFamily="34" charset="0"/>
              <a:ea typeface="Times New Roman" panose="02020603050405020304" pitchFamily="18" charset="0"/>
            </a:endParaRPr>
          </a:p>
        </p:txBody>
      </p:sp>
      <p:graphicFrame>
        <p:nvGraphicFramePr>
          <p:cNvPr id="10" name="Graphique 9">
            <a:extLst>
              <a:ext uri="{FF2B5EF4-FFF2-40B4-BE49-F238E27FC236}">
                <a16:creationId xmlns:a16="http://schemas.microsoft.com/office/drawing/2014/main" id="{2BEF1BFC-8762-4F45-A9A9-E729D6882C5C}"/>
              </a:ext>
            </a:extLst>
          </p:cNvPr>
          <p:cNvGraphicFramePr>
            <a:graphicFrameLocks noGrp="1"/>
          </p:cNvGraphicFramePr>
          <p:nvPr/>
        </p:nvGraphicFramePr>
        <p:xfrm>
          <a:off x="2400299" y="1706880"/>
          <a:ext cx="5661661" cy="3078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1510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Taux de fines et de fibres</a:t>
            </a:r>
          </a:p>
        </p:txBody>
      </p:sp>
      <p:sp>
        <p:nvSpPr>
          <p:cNvPr id="16" name="Rectangle 15"/>
          <p:cNvSpPr/>
          <p:nvPr/>
        </p:nvSpPr>
        <p:spPr>
          <a:xfrm>
            <a:off x="2252432" y="1269998"/>
            <a:ext cx="2035814" cy="276999"/>
          </a:xfrm>
          <a:prstGeom prst="rect">
            <a:avLst/>
          </a:prstGeom>
        </p:spPr>
        <p:txBody>
          <a:bodyPr wrap="none">
            <a:spAutoFit/>
          </a:bodyPr>
          <a:lstStyle/>
          <a:p>
            <a:pPr marL="176212" algn="just">
              <a:buClr>
                <a:schemeClr val="tx1"/>
              </a:buClr>
            </a:pPr>
            <a:r>
              <a:rPr lang="fr-FR" sz="1200" b="1" dirty="0"/>
              <a:t>Synthèse des résultats</a:t>
            </a:r>
            <a:endParaRPr lang="fr-FR" sz="1200" b="1" dirty="0">
              <a:latin typeface="Calibri" panose="020F0502020204030204" pitchFamily="34" charset="0"/>
              <a:ea typeface="Times New Roman" panose="02020603050405020304" pitchFamily="18" charset="0"/>
            </a:endParaRPr>
          </a:p>
        </p:txBody>
      </p:sp>
      <p:graphicFrame>
        <p:nvGraphicFramePr>
          <p:cNvPr id="12" name="Tableau 11"/>
          <p:cNvGraphicFramePr>
            <a:graphicFrameLocks noGrp="1"/>
          </p:cNvGraphicFramePr>
          <p:nvPr/>
        </p:nvGraphicFramePr>
        <p:xfrm>
          <a:off x="2407919" y="1571965"/>
          <a:ext cx="5585461" cy="1823788"/>
        </p:xfrm>
        <a:graphic>
          <a:graphicData uri="http://schemas.openxmlformats.org/drawingml/2006/table">
            <a:tbl>
              <a:tblPr/>
              <a:tblGrid>
                <a:gridCol w="2723015">
                  <a:extLst>
                    <a:ext uri="{9D8B030D-6E8A-4147-A177-3AD203B41FA5}">
                      <a16:colId xmlns:a16="http://schemas.microsoft.com/office/drawing/2014/main" val="20000"/>
                    </a:ext>
                  </a:extLst>
                </a:gridCol>
                <a:gridCol w="656148">
                  <a:extLst>
                    <a:ext uri="{9D8B030D-6E8A-4147-A177-3AD203B41FA5}">
                      <a16:colId xmlns:a16="http://schemas.microsoft.com/office/drawing/2014/main" val="20001"/>
                    </a:ext>
                  </a:extLst>
                </a:gridCol>
                <a:gridCol w="1263085">
                  <a:extLst>
                    <a:ext uri="{9D8B030D-6E8A-4147-A177-3AD203B41FA5}">
                      <a16:colId xmlns:a16="http://schemas.microsoft.com/office/drawing/2014/main" val="20002"/>
                    </a:ext>
                  </a:extLst>
                </a:gridCol>
                <a:gridCol w="943213">
                  <a:extLst>
                    <a:ext uri="{9D8B030D-6E8A-4147-A177-3AD203B41FA5}">
                      <a16:colId xmlns:a16="http://schemas.microsoft.com/office/drawing/2014/main" val="20003"/>
                    </a:ext>
                  </a:extLst>
                </a:gridCol>
              </a:tblGrid>
              <a:tr h="187890">
                <a:tc gridSpan="4">
                  <a:txBody>
                    <a:bodyPr/>
                    <a:lstStyle/>
                    <a:p>
                      <a:pPr marR="0" algn="ctr" rtl="0" fontAlgn="ctr">
                        <a:lnSpc>
                          <a:spcPct val="100000"/>
                        </a:lnSpc>
                        <a:spcBef>
                          <a:spcPts val="0"/>
                        </a:spcBef>
                        <a:spcAft>
                          <a:spcPts val="0"/>
                        </a:spcAft>
                        <a:buClr>
                          <a:srgbClr val="000000"/>
                        </a:buClr>
                        <a:buFont typeface="Arial"/>
                      </a:pPr>
                      <a:r>
                        <a:rPr lang="fr-FR" sz="900" b="1" i="0" u="none" strike="noStrike" cap="none" noProof="0" dirty="0">
                          <a:solidFill>
                            <a:srgbClr val="FFFFFF"/>
                          </a:solidFill>
                          <a:latin typeface="Calibri"/>
                          <a:ea typeface="+mn-ea"/>
                          <a:cs typeface="+mn-cs"/>
                          <a:sym typeface="Arial"/>
                        </a:rPr>
                        <a:t>Taux de fines (%)</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3887">
                <a:tc>
                  <a:txBody>
                    <a:bodyPr/>
                    <a:lstStyle/>
                    <a:p>
                      <a:pPr marL="0" marR="0" indent="0" algn="ctr" defTabSz="914400" rtl="0" eaLnBrk="1" fontAlgn="ctr" latinLnBrk="0" hangingPunct="1">
                        <a:lnSpc>
                          <a:spcPct val="100000"/>
                        </a:lnSpc>
                        <a:spcBef>
                          <a:spcPts val="0"/>
                        </a:spcBef>
                        <a:spcAft>
                          <a:spcPts val="0"/>
                        </a:spcAft>
                        <a:buClr>
                          <a:srgbClr val="000000"/>
                        </a:buClr>
                        <a:buSzTx/>
                        <a:buFont typeface="Arial"/>
                        <a:buNone/>
                        <a:tabLst/>
                        <a:defRPr/>
                      </a:pPr>
                      <a:r>
                        <a:rPr lang="fr-FR" sz="900" b="1" i="0" u="none" strike="noStrike" noProof="0" dirty="0">
                          <a:solidFill>
                            <a:srgbClr val="000000"/>
                          </a:solidFill>
                          <a:latin typeface="Calibri"/>
                        </a:rPr>
                        <a:t> Granulat</a:t>
                      </a:r>
                      <a:r>
                        <a:rPr lang="fr-FR" sz="900" b="1" i="0" u="none" strike="noStrike" baseline="0" noProof="0" dirty="0">
                          <a:solidFill>
                            <a:srgbClr val="000000"/>
                          </a:solidFill>
                          <a:latin typeface="Calibri"/>
                        </a:rPr>
                        <a:t> végétal</a:t>
                      </a:r>
                      <a:endParaRPr lang="fr-FR" sz="900" b="1" i="0" u="none" strike="noStrike" noProof="0" dirty="0">
                        <a:solidFill>
                          <a:srgbClr val="000000"/>
                        </a:solidFill>
                        <a:latin typeface="Calibri"/>
                      </a:endParaRP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R="0" algn="ctr" rtl="0" fontAlgn="ctr">
                        <a:lnSpc>
                          <a:spcPct val="100000"/>
                        </a:lnSpc>
                        <a:spcBef>
                          <a:spcPts val="0"/>
                        </a:spcBef>
                        <a:spcAft>
                          <a:spcPts val="0"/>
                        </a:spcAft>
                        <a:buClr>
                          <a:srgbClr val="000000"/>
                        </a:buClr>
                        <a:buFont typeface="Arial"/>
                      </a:pPr>
                      <a:r>
                        <a:rPr lang="fr-FR" sz="900" b="1" i="0" u="none" strike="noStrike" cap="none" noProof="0" dirty="0">
                          <a:solidFill>
                            <a:srgbClr val="000000"/>
                          </a:solidFill>
                          <a:latin typeface="Calibri"/>
                          <a:ea typeface="+mn-ea"/>
                          <a:cs typeface="+mn-cs"/>
                          <a:sym typeface="Arial"/>
                        </a:rPr>
                        <a:t>Balle de riz</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marR="0" algn="ctr" rtl="0" fontAlgn="ctr">
                        <a:lnSpc>
                          <a:spcPct val="100000"/>
                        </a:lnSpc>
                        <a:spcBef>
                          <a:spcPts val="0"/>
                        </a:spcBef>
                        <a:spcAft>
                          <a:spcPts val="0"/>
                        </a:spcAft>
                        <a:buClr>
                          <a:srgbClr val="000000"/>
                        </a:buClr>
                        <a:buFont typeface="Arial"/>
                      </a:pPr>
                      <a:r>
                        <a:rPr lang="fr-FR" sz="900" b="1" i="0" u="none" strike="noStrike" cap="none" noProof="0" dirty="0">
                          <a:solidFill>
                            <a:srgbClr val="000000"/>
                          </a:solidFill>
                          <a:latin typeface="Calibri"/>
                          <a:ea typeface="+mn-ea"/>
                          <a:cs typeface="+mn-cs"/>
                          <a:sym typeface="Arial"/>
                        </a:rPr>
                        <a:t>Chènevotte de chanvre</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marR="0" algn="ctr" rtl="0" fontAlgn="ctr">
                        <a:lnSpc>
                          <a:spcPct val="100000"/>
                        </a:lnSpc>
                        <a:spcBef>
                          <a:spcPts val="0"/>
                        </a:spcBef>
                        <a:spcAft>
                          <a:spcPts val="0"/>
                        </a:spcAft>
                        <a:buClr>
                          <a:srgbClr val="000000"/>
                        </a:buClr>
                        <a:buFont typeface="Arial"/>
                      </a:pPr>
                      <a:r>
                        <a:rPr lang="fr-FR" sz="900" b="1" i="0" u="none" strike="noStrike" cap="none" noProof="0">
                          <a:solidFill>
                            <a:srgbClr val="000000"/>
                          </a:solidFill>
                          <a:latin typeface="Calibri"/>
                          <a:ea typeface="+mn-ea"/>
                          <a:cs typeface="+mn-cs"/>
                          <a:sym typeface="Arial"/>
                        </a:rPr>
                        <a:t>Moelle de tournesol</a:t>
                      </a:r>
                      <a:endParaRPr lang="fr-FR" sz="900" b="1" i="0" u="none" strike="noStrike" cap="none" noProof="0" dirty="0">
                        <a:solidFill>
                          <a:srgbClr val="000000"/>
                        </a:solidFill>
                        <a:latin typeface="Calibri"/>
                        <a:ea typeface="+mn-ea"/>
                        <a:cs typeface="+mn-cs"/>
                        <a:sym typeface="Arial"/>
                      </a:endParaRP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1"/>
                  </a:ext>
                </a:extLst>
              </a:tr>
              <a:tr h="178943">
                <a:tc>
                  <a:txBody>
                    <a:bodyPr/>
                    <a:lstStyle/>
                    <a:p>
                      <a:pPr algn="ctr" fontAlgn="ctr"/>
                      <a:r>
                        <a:rPr lang="fr-FR" sz="900" b="1" i="0" u="none" strike="noStrike" dirty="0">
                          <a:solidFill>
                            <a:srgbClr val="000000"/>
                          </a:solidFill>
                          <a:latin typeface="Calibri"/>
                        </a:rPr>
                        <a:t>Valeur finale (%massique)</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fr-FR" sz="1000" b="0" i="0" u="none" strike="noStrike">
                          <a:solidFill>
                            <a:srgbClr val="000000"/>
                          </a:solidFill>
                          <a:latin typeface="Calibri"/>
                        </a:rPr>
                        <a:t>1.2</a:t>
                      </a:r>
                      <a:endParaRPr lang="fr-FR" sz="1000" b="0" i="0" u="none" strike="noStrike" dirty="0">
                        <a:solidFill>
                          <a:srgbClr val="000000"/>
                        </a:solidFill>
                        <a:latin typeface="Calibri"/>
                      </a:endParaRP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1000" b="0" i="0" u="none" strike="noStrike">
                          <a:solidFill>
                            <a:srgbClr val="000000"/>
                          </a:solidFill>
                          <a:latin typeface="Calibri"/>
                        </a:rPr>
                        <a:t>0.3</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1000" b="0" i="0" u="none" strike="noStrike">
                          <a:solidFill>
                            <a:srgbClr val="000000"/>
                          </a:solidFill>
                          <a:latin typeface="Calibri"/>
                        </a:rPr>
                        <a:t>6.8</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2"/>
                  </a:ext>
                </a:extLst>
              </a:tr>
              <a:tr h="178943">
                <a:tc>
                  <a:txBody>
                    <a:bodyPr/>
                    <a:lstStyle/>
                    <a:p>
                      <a:pPr algn="ctr" fontAlgn="ctr"/>
                      <a:r>
                        <a:rPr lang="fr-FR" sz="900" b="1" i="0" u="none" strike="noStrike" dirty="0">
                          <a:solidFill>
                            <a:srgbClr val="000000"/>
                          </a:solidFill>
                          <a:latin typeface="Calibri"/>
                        </a:rPr>
                        <a:t>Ecart type de répétabilité </a:t>
                      </a:r>
                      <a:br>
                        <a:rPr lang="fr-FR" sz="900" b="1" i="0" u="none" strike="noStrike" dirty="0">
                          <a:solidFill>
                            <a:srgbClr val="000000"/>
                          </a:solidFill>
                          <a:latin typeface="Calibri"/>
                        </a:rPr>
                      </a:br>
                      <a:r>
                        <a:rPr lang="fr-FR" sz="900" b="1" i="0" u="none" strike="noStrike" dirty="0" err="1">
                          <a:solidFill>
                            <a:srgbClr val="000000"/>
                          </a:solidFill>
                          <a:latin typeface="Calibri"/>
                        </a:rPr>
                        <a:t>σr</a:t>
                      </a:r>
                      <a:r>
                        <a:rPr lang="fr-FR" sz="900" b="1" i="0" u="none" strike="noStrike" dirty="0">
                          <a:solidFill>
                            <a:srgbClr val="000000"/>
                          </a:solidFill>
                          <a:latin typeface="Calibri"/>
                        </a:rPr>
                        <a:t> (%massique)</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fr-FR" sz="1000" b="0" i="0" u="none" strike="noStrike">
                          <a:solidFill>
                            <a:srgbClr val="000000"/>
                          </a:solidFill>
                          <a:latin typeface="Calibri"/>
                        </a:rPr>
                        <a:t>0.1</a:t>
                      </a:r>
                      <a:endParaRPr lang="fr-FR" sz="1000" b="0" i="0" u="none" strike="noStrike" dirty="0">
                        <a:solidFill>
                          <a:srgbClr val="000000"/>
                        </a:solidFill>
                        <a:latin typeface="Calibri"/>
                      </a:endParaRP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1000" b="0" i="0" u="none" strike="noStrike">
                          <a:solidFill>
                            <a:srgbClr val="000000"/>
                          </a:solidFill>
                          <a:latin typeface="Calibri"/>
                        </a:rPr>
                        <a:t>0.03</a:t>
                      </a:r>
                      <a:endParaRPr lang="fr-FR" sz="1000" b="0" i="0" u="none" strike="noStrike" dirty="0">
                        <a:solidFill>
                          <a:srgbClr val="000000"/>
                        </a:solidFill>
                        <a:latin typeface="Calibri"/>
                      </a:endParaRP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1000" b="0" i="0" u="none" strike="noStrike">
                          <a:solidFill>
                            <a:srgbClr val="000000"/>
                          </a:solidFill>
                          <a:latin typeface="Calibri"/>
                        </a:rPr>
                        <a:t>1.2</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3"/>
                  </a:ext>
                </a:extLst>
              </a:tr>
              <a:tr h="178943">
                <a:tc>
                  <a:txBody>
                    <a:bodyPr/>
                    <a:lstStyle/>
                    <a:p>
                      <a:pPr algn="ctr" fontAlgn="ctr"/>
                      <a:r>
                        <a:rPr lang="fr-FR" sz="900" b="1" i="0" u="none" strike="noStrike" dirty="0">
                          <a:solidFill>
                            <a:srgbClr val="000000"/>
                          </a:solidFill>
                          <a:latin typeface="Calibri"/>
                        </a:rPr>
                        <a:t>Coefficient de variation de répétabilité </a:t>
                      </a:r>
                      <a:br>
                        <a:rPr lang="fr-FR" sz="900" b="1" i="0" u="none" strike="noStrike" dirty="0">
                          <a:solidFill>
                            <a:srgbClr val="000000"/>
                          </a:solidFill>
                          <a:latin typeface="Calibri"/>
                        </a:rPr>
                      </a:br>
                      <a:r>
                        <a:rPr lang="fr-FR" sz="900" b="1" i="0" u="none" strike="noStrike" dirty="0" err="1">
                          <a:solidFill>
                            <a:srgbClr val="000000"/>
                          </a:solidFill>
                          <a:latin typeface="Calibri"/>
                        </a:rPr>
                        <a:t>CVr</a:t>
                      </a:r>
                      <a:r>
                        <a:rPr lang="fr-FR" sz="900" b="1" i="0" u="none" strike="noStrike" dirty="0">
                          <a:solidFill>
                            <a:srgbClr val="000000"/>
                          </a:solidFill>
                          <a:latin typeface="Calibri"/>
                        </a:rPr>
                        <a:t> (%)</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fr-FR" sz="1000" b="1" i="0" u="none" strike="noStrike" dirty="0">
                          <a:solidFill>
                            <a:srgbClr val="000000"/>
                          </a:solidFill>
                          <a:latin typeface="Calibri"/>
                        </a:rPr>
                        <a:t>6.7%</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1000" b="1" i="0" u="none" strike="noStrike" dirty="0">
                          <a:solidFill>
                            <a:srgbClr val="000000"/>
                          </a:solidFill>
                          <a:latin typeface="Calibri"/>
                        </a:rPr>
                        <a:t>11%</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1000" b="1" i="0" u="none" strike="noStrike" dirty="0">
                          <a:solidFill>
                            <a:srgbClr val="000000"/>
                          </a:solidFill>
                          <a:latin typeface="Calibri"/>
                        </a:rPr>
                        <a:t>17%</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4"/>
                  </a:ext>
                </a:extLst>
              </a:tr>
              <a:tr h="178943">
                <a:tc>
                  <a:txBody>
                    <a:bodyPr/>
                    <a:lstStyle/>
                    <a:p>
                      <a:pPr algn="ctr" fontAlgn="ctr"/>
                      <a:r>
                        <a:rPr lang="fr-FR" sz="900" b="1" i="0" u="none" strike="noStrike" dirty="0">
                          <a:solidFill>
                            <a:srgbClr val="000000"/>
                          </a:solidFill>
                          <a:latin typeface="Calibri"/>
                        </a:rPr>
                        <a:t>Ecart-type de reproductibilité</a:t>
                      </a:r>
                      <a:br>
                        <a:rPr lang="fr-FR" sz="900" b="1" i="0" u="none" strike="noStrike" dirty="0">
                          <a:solidFill>
                            <a:srgbClr val="000000"/>
                          </a:solidFill>
                          <a:latin typeface="Calibri"/>
                        </a:rPr>
                      </a:br>
                      <a:r>
                        <a:rPr lang="fr-FR" sz="900" b="1" i="0" u="none" strike="noStrike" dirty="0">
                          <a:solidFill>
                            <a:srgbClr val="000000"/>
                          </a:solidFill>
                          <a:latin typeface="Calibri"/>
                        </a:rPr>
                        <a:t> </a:t>
                      </a:r>
                      <a:r>
                        <a:rPr lang="fr-FR" sz="900" b="1" i="0" u="none" strike="noStrike" dirty="0" err="1">
                          <a:solidFill>
                            <a:srgbClr val="000000"/>
                          </a:solidFill>
                          <a:latin typeface="Calibri"/>
                        </a:rPr>
                        <a:t>σR</a:t>
                      </a:r>
                      <a:r>
                        <a:rPr lang="fr-FR" sz="900" b="1" i="0" u="none" strike="noStrike" dirty="0">
                          <a:solidFill>
                            <a:srgbClr val="000000"/>
                          </a:solidFill>
                          <a:latin typeface="Calibri"/>
                        </a:rPr>
                        <a:t> (%massique)</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fr-FR" sz="1000" b="0" i="0" u="none" strike="noStrike">
                          <a:solidFill>
                            <a:srgbClr val="000000"/>
                          </a:solidFill>
                          <a:latin typeface="Calibri"/>
                        </a:rPr>
                        <a:t>0.2</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1000" b="0" i="0" u="none" strike="noStrike">
                          <a:solidFill>
                            <a:srgbClr val="000000"/>
                          </a:solidFill>
                          <a:latin typeface="Calibri"/>
                        </a:rPr>
                        <a:t>0.04</a:t>
                      </a:r>
                      <a:endParaRPr lang="fr-FR" sz="1000" b="0" i="0" u="none" strike="noStrike" dirty="0">
                        <a:solidFill>
                          <a:srgbClr val="000000"/>
                        </a:solidFill>
                        <a:latin typeface="Calibri"/>
                      </a:endParaRP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1000" b="0" i="0" u="none" strike="noStrike">
                          <a:solidFill>
                            <a:srgbClr val="000000"/>
                          </a:solidFill>
                          <a:latin typeface="Calibri"/>
                        </a:rPr>
                        <a:t>1.6</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5"/>
                  </a:ext>
                </a:extLst>
              </a:tr>
              <a:tr h="178943">
                <a:tc>
                  <a:txBody>
                    <a:bodyPr/>
                    <a:lstStyle/>
                    <a:p>
                      <a:pPr algn="ctr" fontAlgn="ctr"/>
                      <a:r>
                        <a:rPr lang="fr-FR" sz="900" b="1" i="0" u="none" strike="noStrike" dirty="0">
                          <a:solidFill>
                            <a:srgbClr val="000000"/>
                          </a:solidFill>
                          <a:latin typeface="Calibri"/>
                        </a:rPr>
                        <a:t>Coefficient de variation de reproductibilité </a:t>
                      </a:r>
                      <a:br>
                        <a:rPr lang="fr-FR" sz="900" b="1" i="0" u="none" strike="noStrike" dirty="0">
                          <a:solidFill>
                            <a:srgbClr val="000000"/>
                          </a:solidFill>
                          <a:latin typeface="Calibri"/>
                        </a:rPr>
                      </a:br>
                      <a:r>
                        <a:rPr lang="fr-FR" sz="900" b="1" i="0" u="none" strike="noStrike" dirty="0">
                          <a:solidFill>
                            <a:srgbClr val="000000"/>
                          </a:solidFill>
                          <a:latin typeface="Calibri"/>
                        </a:rPr>
                        <a:t>CVR (%)</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fr-FR" sz="1000" b="1" i="0" u="none" strike="noStrike" dirty="0">
                          <a:solidFill>
                            <a:srgbClr val="000000"/>
                          </a:solidFill>
                          <a:latin typeface="Calibri"/>
                        </a:rPr>
                        <a:t>16.0%</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fr-FR" sz="1000" b="1" i="0" u="none" strike="noStrike" dirty="0">
                          <a:solidFill>
                            <a:srgbClr val="000000"/>
                          </a:solidFill>
                          <a:latin typeface="Calibri"/>
                        </a:rPr>
                        <a:t>15.7%</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fr-FR" sz="1000" b="1" i="0" u="none" strike="noStrike" dirty="0">
                          <a:solidFill>
                            <a:srgbClr val="000000"/>
                          </a:solidFill>
                          <a:latin typeface="Calibri"/>
                        </a:rPr>
                        <a:t>24.0%</a:t>
                      </a:r>
                    </a:p>
                  </a:txBody>
                  <a:tcPr marL="8947" marR="8947" marT="8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6"/>
                  </a:ext>
                </a:extLst>
              </a:tr>
            </a:tbl>
          </a:graphicData>
        </a:graphic>
      </p:graphicFrame>
      <p:pic>
        <p:nvPicPr>
          <p:cNvPr id="15" name="Image 14">
            <a:extLst>
              <a:ext uri="{FF2B5EF4-FFF2-40B4-BE49-F238E27FC236}">
                <a16:creationId xmlns:a16="http://schemas.microsoft.com/office/drawing/2014/main" id="{73BC0D30-C5E6-D881-01B9-21338F6BF342}"/>
              </a:ext>
            </a:extLst>
          </p:cNvPr>
          <p:cNvPicPr>
            <a:picLocks noChangeAspect="1"/>
          </p:cNvPicPr>
          <p:nvPr/>
        </p:nvPicPr>
        <p:blipFill>
          <a:blip r:embed="rId3"/>
          <a:srcRect l="1091" r="819"/>
          <a:stretch>
            <a:fillRect/>
          </a:stretch>
        </p:blipFill>
        <p:spPr>
          <a:xfrm>
            <a:off x="2476500" y="3846996"/>
            <a:ext cx="5478780" cy="853484"/>
          </a:xfrm>
          <a:prstGeom prst="rect">
            <a:avLst/>
          </a:prstGeom>
        </p:spPr>
      </p:pic>
    </p:spTree>
    <p:extLst>
      <p:ext uri="{BB962C8B-B14F-4D97-AF65-F5344CB8AC3E}">
        <p14:creationId xmlns:p14="http://schemas.microsoft.com/office/powerpoint/2010/main" val="821510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Teneur en eau</a:t>
            </a:r>
          </a:p>
        </p:txBody>
      </p:sp>
      <p:sp>
        <p:nvSpPr>
          <p:cNvPr id="11" name="Rectangle 10"/>
          <p:cNvSpPr/>
          <p:nvPr/>
        </p:nvSpPr>
        <p:spPr>
          <a:xfrm>
            <a:off x="2252432" y="1269998"/>
            <a:ext cx="3002425" cy="446276"/>
          </a:xfrm>
          <a:prstGeom prst="rect">
            <a:avLst/>
          </a:prstGeom>
        </p:spPr>
        <p:txBody>
          <a:bodyPr wrap="none">
            <a:spAutoFit/>
          </a:bodyPr>
          <a:lstStyle/>
          <a:p>
            <a:pPr marL="176212" algn="just">
              <a:buClr>
                <a:schemeClr val="tx1"/>
              </a:buClr>
            </a:pPr>
            <a:r>
              <a:rPr lang="fr-FR" sz="1200" b="1" dirty="0"/>
              <a:t>Procédure par tamisage mécanique </a:t>
            </a:r>
          </a:p>
          <a:p>
            <a:pPr marL="176212" algn="just">
              <a:buClr>
                <a:schemeClr val="tx1"/>
              </a:buClr>
            </a:pPr>
            <a:endParaRPr lang="fr-FR" sz="1100" b="1" dirty="0">
              <a:latin typeface="Calibri" panose="020F0502020204030204" pitchFamily="34" charset="0"/>
              <a:ea typeface="Times New Roman" panose="02020603050405020304" pitchFamily="18" charset="0"/>
            </a:endParaRPr>
          </a:p>
        </p:txBody>
      </p:sp>
      <p:sp>
        <p:nvSpPr>
          <p:cNvPr id="15" name="Rectangle 14"/>
          <p:cNvSpPr/>
          <p:nvPr/>
        </p:nvSpPr>
        <p:spPr>
          <a:xfrm>
            <a:off x="2662136" y="1446286"/>
            <a:ext cx="5354104" cy="2123658"/>
          </a:xfrm>
          <a:prstGeom prst="rect">
            <a:avLst/>
          </a:prstGeom>
        </p:spPr>
        <p:txBody>
          <a:bodyPr wrap="square">
            <a:spAutoFit/>
          </a:bodyPr>
          <a:lstStyle/>
          <a:p>
            <a:pPr marL="347662" lvl="6" indent="-171450" algn="just">
              <a:buClr>
                <a:schemeClr val="tx1"/>
              </a:buClr>
            </a:pPr>
            <a:endParaRPr lang="fr-FR" sz="1100" dirty="0">
              <a:latin typeface="Calibri" panose="020F0502020204030204" pitchFamily="34" charset="0"/>
              <a:ea typeface="Times New Roman" panose="02020603050405020304" pitchFamily="18" charset="0"/>
            </a:endParaRPr>
          </a:p>
          <a:p>
            <a:pPr marL="347662" lvl="6" indent="-171450" algn="just">
              <a:buClr>
                <a:schemeClr val="tx1"/>
              </a:buClr>
              <a:buFont typeface="Arial" pitchFamily="34" charset="0"/>
              <a:buChar char="•"/>
            </a:pPr>
            <a:r>
              <a:rPr lang="fr-FR" sz="1100" b="1" dirty="0">
                <a:latin typeface="Calibri" panose="020F0502020204030204" pitchFamily="34" charset="0"/>
                <a:ea typeface="Times New Roman" panose="02020603050405020304" pitchFamily="18" charset="0"/>
              </a:rPr>
              <a:t>3 Prises d’essai </a:t>
            </a:r>
          </a:p>
          <a:p>
            <a:pPr marL="347662" lvl="8" indent="-171450" algn="just">
              <a:buClr>
                <a:schemeClr val="tx1"/>
              </a:buClr>
            </a:pPr>
            <a:r>
              <a:rPr lang="fr-FR" sz="1100" b="1" i="1" dirty="0">
                <a:solidFill>
                  <a:schemeClr val="accent1">
                    <a:lumMod val="50000"/>
                  </a:schemeClr>
                </a:solidFill>
                <a:latin typeface="Calibri" panose="020F0502020204030204" pitchFamily="34" charset="0"/>
                <a:ea typeface="Times New Roman" panose="02020603050405020304" pitchFamily="18" charset="0"/>
              </a:rPr>
              <a:t>      Volume 1L par prise d’essai</a:t>
            </a:r>
          </a:p>
          <a:p>
            <a:pPr marL="347662" lvl="8" indent="-171450" algn="just">
              <a:buClr>
                <a:schemeClr val="tx1"/>
              </a:buClr>
            </a:pPr>
            <a:endParaRPr lang="fr-FR" sz="1100" b="1" dirty="0">
              <a:latin typeface="Calibri" panose="020F0502020204030204" pitchFamily="34" charset="0"/>
              <a:ea typeface="Times New Roman" panose="02020603050405020304" pitchFamily="18" charset="0"/>
            </a:endParaRPr>
          </a:p>
          <a:p>
            <a:pPr marL="347662" lvl="6" indent="-171450" algn="just">
              <a:buClr>
                <a:schemeClr val="tx1"/>
              </a:buClr>
              <a:buFont typeface="Arial" pitchFamily="34" charset="0"/>
              <a:buChar char="•"/>
            </a:pPr>
            <a:r>
              <a:rPr lang="fr-FR" sz="1100" b="1" dirty="0">
                <a:latin typeface="Calibri" panose="020F0502020204030204" pitchFamily="34" charset="0"/>
                <a:ea typeface="Times New Roman" panose="02020603050405020304" pitchFamily="18" charset="0"/>
              </a:rPr>
              <a:t>Etaler dans un contenant sur une épaisseur de 3cm maximum et couvrir d’une toile grillagée</a:t>
            </a:r>
          </a:p>
          <a:p>
            <a:pPr marL="347662" lvl="6" indent="-171450" algn="just">
              <a:buClr>
                <a:schemeClr val="tx1"/>
              </a:buClr>
            </a:pPr>
            <a:endParaRPr lang="fr-FR" sz="1100" b="1" dirty="0">
              <a:latin typeface="Calibri" panose="020F0502020204030204" pitchFamily="34" charset="0"/>
              <a:ea typeface="Times New Roman" panose="02020603050405020304" pitchFamily="18" charset="0"/>
            </a:endParaRPr>
          </a:p>
          <a:p>
            <a:pPr marL="347662" lvl="6" indent="-171450" algn="just">
              <a:buClr>
                <a:schemeClr val="tx1"/>
              </a:buClr>
              <a:buFont typeface="Arial" pitchFamily="34" charset="0"/>
              <a:buChar char="•"/>
            </a:pPr>
            <a:r>
              <a:rPr lang="fr-FR" sz="1100" b="1" dirty="0">
                <a:latin typeface="Calibri" panose="020F0502020204030204" pitchFamily="34" charset="0"/>
                <a:ea typeface="Times New Roman" panose="02020603050405020304" pitchFamily="18" charset="0"/>
              </a:rPr>
              <a:t>Placer en étuve à 105°C* ventilée jusqu’à stabilisation de la masse </a:t>
            </a:r>
          </a:p>
          <a:p>
            <a:pPr marL="347662" lvl="6" indent="-171450" algn="just">
              <a:buClr>
                <a:schemeClr val="tx1"/>
              </a:buClr>
            </a:pPr>
            <a:r>
              <a:rPr lang="fr-FR" sz="1100" b="1" dirty="0">
                <a:latin typeface="Calibri" panose="020F0502020204030204" pitchFamily="34" charset="0"/>
                <a:ea typeface="Times New Roman" panose="02020603050405020304" pitchFamily="18" charset="0"/>
              </a:rPr>
              <a:t>      </a:t>
            </a:r>
            <a:r>
              <a:rPr lang="fr-FR" sz="1100" b="1" i="1" dirty="0">
                <a:solidFill>
                  <a:schemeClr val="accent1">
                    <a:lumMod val="50000"/>
                  </a:schemeClr>
                </a:solidFill>
                <a:latin typeface="Calibri" panose="020F0502020204030204" pitchFamily="34" charset="0"/>
                <a:ea typeface="Times New Roman" panose="02020603050405020304" pitchFamily="18" charset="0"/>
              </a:rPr>
              <a:t>Variation de la masse inférieure à 0,1% entre deux pesées successives (séchage 24h minimum suivi de pesées séparées d’ 1h).</a:t>
            </a:r>
          </a:p>
          <a:p>
            <a:pPr marL="347662" lvl="6" indent="-171450" algn="just">
              <a:buClr>
                <a:schemeClr val="tx1"/>
              </a:buClr>
              <a:buFont typeface="Arial" pitchFamily="34" charset="0"/>
              <a:buChar char="•"/>
            </a:pPr>
            <a:endParaRPr lang="fr-FR" sz="1100" b="1" dirty="0">
              <a:latin typeface="Calibri" panose="020F0502020204030204" pitchFamily="34" charset="0"/>
              <a:ea typeface="Times New Roman" panose="02020603050405020304" pitchFamily="18" charset="0"/>
            </a:endParaRPr>
          </a:p>
          <a:p>
            <a:pPr marL="347662" lvl="6" indent="-171450" algn="just">
              <a:buClr>
                <a:schemeClr val="tx1"/>
              </a:buClr>
              <a:buFont typeface="Arial" pitchFamily="34" charset="0"/>
              <a:buChar char="•"/>
            </a:pPr>
            <a:endParaRPr lang="fr-FR" sz="1100" dirty="0">
              <a:latin typeface="Calibri" panose="020F0502020204030204" pitchFamily="34" charset="0"/>
              <a:ea typeface="Times New Roman" panose="02020603050405020304" pitchFamily="18" charset="0"/>
            </a:endParaRPr>
          </a:p>
        </p:txBody>
      </p:sp>
      <p:sp>
        <p:nvSpPr>
          <p:cNvPr id="16" name="Rectangle 15"/>
          <p:cNvSpPr/>
          <p:nvPr/>
        </p:nvSpPr>
        <p:spPr>
          <a:xfrm>
            <a:off x="2354580" y="4175998"/>
            <a:ext cx="5562600" cy="600164"/>
          </a:xfrm>
          <a:prstGeom prst="rect">
            <a:avLst/>
          </a:prstGeom>
        </p:spPr>
        <p:txBody>
          <a:bodyPr wrap="square">
            <a:spAutoFit/>
          </a:bodyPr>
          <a:lstStyle/>
          <a:p>
            <a:pPr marL="176212" algn="just">
              <a:buClr>
                <a:schemeClr val="tx1"/>
              </a:buClr>
            </a:pPr>
            <a:r>
              <a:rPr lang="fr-FR" sz="1100" b="1" i="1" dirty="0">
                <a:latin typeface="Calibri" panose="020F0502020204030204" pitchFamily="34" charset="0"/>
                <a:ea typeface="Times New Roman" panose="02020603050405020304" pitchFamily="18" charset="0"/>
              </a:rPr>
              <a:t>NB: Le choix de la température 105°C, classique pour mesurer la teneur en eau des granulats minéraux, permet de s’assurer du complet séchage, ce qui n’est pas obtenu à des températures plus basses.</a:t>
            </a:r>
          </a:p>
        </p:txBody>
      </p:sp>
    </p:spTree>
    <p:extLst>
      <p:ext uri="{BB962C8B-B14F-4D97-AF65-F5344CB8AC3E}">
        <p14:creationId xmlns:p14="http://schemas.microsoft.com/office/powerpoint/2010/main" val="821510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Teneur en eau</a:t>
            </a:r>
          </a:p>
        </p:txBody>
      </p:sp>
      <p:sp>
        <p:nvSpPr>
          <p:cNvPr id="16" name="Rectangle 15"/>
          <p:cNvSpPr/>
          <p:nvPr/>
        </p:nvSpPr>
        <p:spPr>
          <a:xfrm>
            <a:off x="2252432" y="1269998"/>
            <a:ext cx="2173672" cy="446276"/>
          </a:xfrm>
          <a:prstGeom prst="rect">
            <a:avLst/>
          </a:prstGeom>
        </p:spPr>
        <p:txBody>
          <a:bodyPr wrap="none">
            <a:spAutoFit/>
          </a:bodyPr>
          <a:lstStyle/>
          <a:p>
            <a:pPr marL="176212" algn="just">
              <a:buClr>
                <a:schemeClr val="tx1"/>
              </a:buClr>
            </a:pPr>
            <a:r>
              <a:rPr lang="fr-FR" sz="1200" b="1" dirty="0"/>
              <a:t>Résultats par laboratoire</a:t>
            </a:r>
          </a:p>
          <a:p>
            <a:pPr marL="176212" algn="just">
              <a:buClr>
                <a:schemeClr val="tx1"/>
              </a:buClr>
            </a:pPr>
            <a:endParaRPr lang="fr-FR" sz="1100" b="1" dirty="0">
              <a:latin typeface="Calibri" panose="020F0502020204030204" pitchFamily="34" charset="0"/>
              <a:ea typeface="Times New Roman" panose="02020603050405020304" pitchFamily="18" charset="0"/>
            </a:endParaRPr>
          </a:p>
        </p:txBody>
      </p:sp>
      <p:graphicFrame>
        <p:nvGraphicFramePr>
          <p:cNvPr id="10" name="Graphique 9">
            <a:extLst>
              <a:ext uri="{FF2B5EF4-FFF2-40B4-BE49-F238E27FC236}">
                <a16:creationId xmlns:a16="http://schemas.microsoft.com/office/drawing/2014/main" id="{B5F5C055-35A4-43C8-A333-2CA90D1DE446}"/>
              </a:ext>
            </a:extLst>
          </p:cNvPr>
          <p:cNvGraphicFramePr>
            <a:graphicFrameLocks noGrp="1"/>
          </p:cNvGraphicFramePr>
          <p:nvPr/>
        </p:nvGraphicFramePr>
        <p:xfrm>
          <a:off x="2438400" y="1539240"/>
          <a:ext cx="5455920" cy="3261360"/>
        </p:xfrm>
        <a:graphic>
          <a:graphicData uri="http://schemas.openxmlformats.org/drawingml/2006/chart">
            <c:chart xmlns:c="http://schemas.openxmlformats.org/drawingml/2006/chart" xmlns:r="http://schemas.openxmlformats.org/officeDocument/2006/relationships" r:id="rId3"/>
          </a:graphicData>
        </a:graphic>
      </p:graphicFrame>
      <p:sp>
        <p:nvSpPr>
          <p:cNvPr id="11" name="ZoneTexte 10"/>
          <p:cNvSpPr txBox="1"/>
          <p:nvPr/>
        </p:nvSpPr>
        <p:spPr>
          <a:xfrm>
            <a:off x="6408420" y="4152900"/>
            <a:ext cx="1417320" cy="261610"/>
          </a:xfrm>
          <a:prstGeom prst="rect">
            <a:avLst/>
          </a:prstGeom>
          <a:noFill/>
        </p:spPr>
        <p:txBody>
          <a:bodyPr wrap="square" rtlCol="0">
            <a:spAutoFit/>
          </a:bodyPr>
          <a:lstStyle/>
          <a:p>
            <a:r>
              <a:rPr lang="fr-FR" sz="1100" dirty="0">
                <a:latin typeface="Arial Narrow" pitchFamily="34" charset="0"/>
              </a:rPr>
              <a:t>Cerema</a:t>
            </a:r>
            <a:endParaRPr lang="en-US" sz="1100" dirty="0">
              <a:latin typeface="Arial Narrow" pitchFamily="34" charset="0"/>
            </a:endParaRPr>
          </a:p>
        </p:txBody>
      </p:sp>
    </p:spTree>
    <p:extLst>
      <p:ext uri="{BB962C8B-B14F-4D97-AF65-F5344CB8AC3E}">
        <p14:creationId xmlns:p14="http://schemas.microsoft.com/office/powerpoint/2010/main" val="821510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Teneur en eau</a:t>
            </a:r>
          </a:p>
        </p:txBody>
      </p:sp>
      <p:sp>
        <p:nvSpPr>
          <p:cNvPr id="16" name="Rectangle 15"/>
          <p:cNvSpPr/>
          <p:nvPr/>
        </p:nvSpPr>
        <p:spPr>
          <a:xfrm>
            <a:off x="2252432" y="1269998"/>
            <a:ext cx="1856277" cy="446276"/>
          </a:xfrm>
          <a:prstGeom prst="rect">
            <a:avLst/>
          </a:prstGeom>
        </p:spPr>
        <p:txBody>
          <a:bodyPr wrap="none">
            <a:spAutoFit/>
          </a:bodyPr>
          <a:lstStyle/>
          <a:p>
            <a:pPr marL="176212" algn="just">
              <a:buClr>
                <a:schemeClr val="tx1"/>
              </a:buClr>
            </a:pPr>
            <a:r>
              <a:rPr lang="fr-FR" sz="1200" b="1" dirty="0"/>
              <a:t>Résultats moyennés</a:t>
            </a:r>
          </a:p>
          <a:p>
            <a:pPr marL="176212" algn="just">
              <a:buClr>
                <a:schemeClr val="tx1"/>
              </a:buClr>
            </a:pPr>
            <a:endParaRPr lang="fr-FR" sz="1100" b="1" dirty="0">
              <a:latin typeface="Calibri" panose="020F0502020204030204" pitchFamily="34" charset="0"/>
              <a:ea typeface="Times New Roman" panose="02020603050405020304" pitchFamily="18" charset="0"/>
            </a:endParaRPr>
          </a:p>
        </p:txBody>
      </p:sp>
      <p:graphicFrame>
        <p:nvGraphicFramePr>
          <p:cNvPr id="11" name="Graphique 10">
            <a:extLst>
              <a:ext uri="{FF2B5EF4-FFF2-40B4-BE49-F238E27FC236}">
                <a16:creationId xmlns:a16="http://schemas.microsoft.com/office/drawing/2014/main" id="{2BEF1BFC-8762-4F45-A9A9-E729D6882C5C}"/>
              </a:ext>
            </a:extLst>
          </p:cNvPr>
          <p:cNvGraphicFramePr>
            <a:graphicFrameLocks noGrp="1"/>
          </p:cNvGraphicFramePr>
          <p:nvPr/>
        </p:nvGraphicFramePr>
        <p:xfrm>
          <a:off x="2476499" y="1605499"/>
          <a:ext cx="5524501" cy="31112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1510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Les partenaires  de NG2B</a:t>
            </a:r>
          </a:p>
        </p:txBody>
      </p:sp>
      <p:pic>
        <p:nvPicPr>
          <p:cNvPr id="2" name="Image 1">
            <a:extLst>
              <a:ext uri="{FF2B5EF4-FFF2-40B4-BE49-F238E27FC236}">
                <a16:creationId xmlns:a16="http://schemas.microsoft.com/office/drawing/2014/main" id="{09EEA440-FEF4-4173-9832-F4E05D922B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784" y="3823606"/>
            <a:ext cx="980966" cy="1161252"/>
          </a:xfrm>
          <a:prstGeom prst="rect">
            <a:avLst/>
          </a:prstGeom>
        </p:spPr>
      </p:pic>
      <p:pic>
        <p:nvPicPr>
          <p:cNvPr id="9" name="Image 8">
            <a:extLst>
              <a:ext uri="{FF2B5EF4-FFF2-40B4-BE49-F238E27FC236}">
                <a16:creationId xmlns:a16="http://schemas.microsoft.com/office/drawing/2014/main" id="{2F5939CC-D48A-4F5F-A019-C11FE547F6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96917" y="2343150"/>
            <a:ext cx="994566" cy="820377"/>
          </a:xfrm>
          <a:prstGeom prst="rect">
            <a:avLst/>
          </a:prstGeom>
        </p:spPr>
      </p:pic>
      <p:pic>
        <p:nvPicPr>
          <p:cNvPr id="12" name="Image 11">
            <a:extLst>
              <a:ext uri="{FF2B5EF4-FFF2-40B4-BE49-F238E27FC236}">
                <a16:creationId xmlns:a16="http://schemas.microsoft.com/office/drawing/2014/main" id="{F33F163F-4C19-4CC2-8D6A-074547CC9A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69854" y="2401939"/>
            <a:ext cx="1601225" cy="615039"/>
          </a:xfrm>
          <a:prstGeom prst="rect">
            <a:avLst/>
          </a:prstGeom>
        </p:spPr>
      </p:pic>
      <p:pic>
        <p:nvPicPr>
          <p:cNvPr id="15" name="Image 14">
            <a:extLst>
              <a:ext uri="{FF2B5EF4-FFF2-40B4-BE49-F238E27FC236}">
                <a16:creationId xmlns:a16="http://schemas.microsoft.com/office/drawing/2014/main" id="{7E932FCB-CF12-406E-9406-D7AD7EFBF354}"/>
              </a:ext>
            </a:extLst>
          </p:cNvPr>
          <p:cNvPicPr>
            <a:picLocks/>
          </p:cNvPicPr>
          <p:nvPr/>
        </p:nvPicPr>
        <p:blipFill rotWithShape="1">
          <a:blip r:embed="rId6" cstate="screen">
            <a:extLst>
              <a:ext uri="{28A0092B-C50C-407E-A947-70E740481C1C}">
                <a14:useLocalDpi xmlns:a14="http://schemas.microsoft.com/office/drawing/2010/main"/>
              </a:ext>
            </a:extLst>
          </a:blip>
          <a:srcRect l="8654" t="23930" r="6707" b="42399"/>
          <a:stretch/>
        </p:blipFill>
        <p:spPr>
          <a:xfrm>
            <a:off x="4389431" y="3721168"/>
            <a:ext cx="1725940" cy="321935"/>
          </a:xfrm>
          <a:prstGeom prst="rect">
            <a:avLst/>
          </a:prstGeom>
          <a:solidFill>
            <a:schemeClr val="bg1"/>
          </a:solidFill>
        </p:spPr>
      </p:pic>
      <p:pic>
        <p:nvPicPr>
          <p:cNvPr id="16" name="Graphique 15">
            <a:extLst>
              <a:ext uri="{FF2B5EF4-FFF2-40B4-BE49-F238E27FC236}">
                <a16:creationId xmlns:a16="http://schemas.microsoft.com/office/drawing/2014/main" id="{4B512ACA-7904-4A64-B1FA-CBAEA92927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65616" y="1341525"/>
            <a:ext cx="1791134" cy="709360"/>
          </a:xfrm>
          <a:prstGeom prst="rect">
            <a:avLst/>
          </a:prstGeom>
        </p:spPr>
      </p:pic>
      <p:pic>
        <p:nvPicPr>
          <p:cNvPr id="18" name="Picture 4" descr="Accueil">
            <a:extLst>
              <a:ext uri="{FF2B5EF4-FFF2-40B4-BE49-F238E27FC236}">
                <a16:creationId xmlns:a16="http://schemas.microsoft.com/office/drawing/2014/main" id="{4EE02E5F-E60A-423F-8FE9-F175EF0B7C3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69854" y="1544757"/>
            <a:ext cx="1200572" cy="54510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BC23BC3E-EF6B-9D15-4FE0-9194FC920AB5}"/>
              </a:ext>
            </a:extLst>
          </p:cNvPr>
          <p:cNvPicPr>
            <a:picLocks noChangeAspect="1"/>
          </p:cNvPicPr>
          <p:nvPr/>
        </p:nvPicPr>
        <p:blipFill>
          <a:blip r:embed="rId10"/>
          <a:stretch>
            <a:fillRect/>
          </a:stretch>
        </p:blipFill>
        <p:spPr>
          <a:xfrm>
            <a:off x="4334827" y="2082569"/>
            <a:ext cx="1441867" cy="1320122"/>
          </a:xfrm>
          <a:prstGeom prst="rect">
            <a:avLst/>
          </a:prstGeom>
        </p:spPr>
      </p:pic>
      <p:pic>
        <p:nvPicPr>
          <p:cNvPr id="4" name="Image 3">
            <a:extLst>
              <a:ext uri="{FF2B5EF4-FFF2-40B4-BE49-F238E27FC236}">
                <a16:creationId xmlns:a16="http://schemas.microsoft.com/office/drawing/2014/main" id="{65E85164-8FFB-FE5B-497C-497DE0495941}"/>
              </a:ext>
            </a:extLst>
          </p:cNvPr>
          <p:cNvPicPr>
            <a:picLocks noChangeAspect="1"/>
          </p:cNvPicPr>
          <p:nvPr/>
        </p:nvPicPr>
        <p:blipFill>
          <a:blip r:embed="rId11"/>
          <a:stretch>
            <a:fillRect/>
          </a:stretch>
        </p:blipFill>
        <p:spPr>
          <a:xfrm>
            <a:off x="2080685" y="3537677"/>
            <a:ext cx="1725940" cy="669375"/>
          </a:xfrm>
          <a:prstGeom prst="rect">
            <a:avLst/>
          </a:prstGeom>
        </p:spPr>
      </p:pic>
      <p:pic>
        <p:nvPicPr>
          <p:cNvPr id="6" name="Picture 5">
            <a:extLst>
              <a:ext uri="{FF2B5EF4-FFF2-40B4-BE49-F238E27FC236}">
                <a16:creationId xmlns:a16="http://schemas.microsoft.com/office/drawing/2014/main" id="{A46BBB75-1501-62C0-DE2F-B44E6B5B39E2}"/>
              </a:ext>
            </a:extLst>
          </p:cNvPr>
          <p:cNvPicPr>
            <a:picLocks noChangeAspect="1"/>
          </p:cNvPicPr>
          <p:nvPr/>
        </p:nvPicPr>
        <p:blipFill>
          <a:blip r:embed="rId12"/>
          <a:stretch>
            <a:fillRect/>
          </a:stretch>
        </p:blipFill>
        <p:spPr>
          <a:xfrm>
            <a:off x="1313770" y="1484539"/>
            <a:ext cx="2573111" cy="606879"/>
          </a:xfrm>
          <a:prstGeom prst="rect">
            <a:avLst/>
          </a:prstGeom>
        </p:spPr>
      </p:pic>
    </p:spTree>
    <p:extLst>
      <p:ext uri="{BB962C8B-B14F-4D97-AF65-F5344CB8AC3E}">
        <p14:creationId xmlns:p14="http://schemas.microsoft.com/office/powerpoint/2010/main" val="1038631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Teneur en eau</a:t>
            </a:r>
          </a:p>
        </p:txBody>
      </p:sp>
      <p:sp>
        <p:nvSpPr>
          <p:cNvPr id="16" name="Rectangle 15"/>
          <p:cNvSpPr/>
          <p:nvPr/>
        </p:nvSpPr>
        <p:spPr>
          <a:xfrm>
            <a:off x="2252432" y="1269998"/>
            <a:ext cx="2035814" cy="446276"/>
          </a:xfrm>
          <a:prstGeom prst="rect">
            <a:avLst/>
          </a:prstGeom>
        </p:spPr>
        <p:txBody>
          <a:bodyPr wrap="none">
            <a:spAutoFit/>
          </a:bodyPr>
          <a:lstStyle/>
          <a:p>
            <a:pPr marL="176212" algn="just">
              <a:buClr>
                <a:schemeClr val="tx1"/>
              </a:buClr>
            </a:pPr>
            <a:r>
              <a:rPr lang="fr-FR" sz="1200" b="1" dirty="0"/>
              <a:t>Synthèse des résultats</a:t>
            </a:r>
          </a:p>
          <a:p>
            <a:pPr marL="176212" algn="just">
              <a:buClr>
                <a:schemeClr val="tx1"/>
              </a:buClr>
            </a:pPr>
            <a:endParaRPr lang="fr-FR" sz="1100" b="1" dirty="0">
              <a:latin typeface="Calibri" panose="020F0502020204030204" pitchFamily="34" charset="0"/>
              <a:ea typeface="Times New Roman" panose="02020603050405020304" pitchFamily="18" charset="0"/>
            </a:endParaRPr>
          </a:p>
        </p:txBody>
      </p:sp>
      <p:graphicFrame>
        <p:nvGraphicFramePr>
          <p:cNvPr id="8" name="Tableau 7"/>
          <p:cNvGraphicFramePr>
            <a:graphicFrameLocks noGrp="1"/>
          </p:cNvGraphicFramePr>
          <p:nvPr/>
        </p:nvGraphicFramePr>
        <p:xfrm>
          <a:off x="2415539" y="1978659"/>
          <a:ext cx="5638801" cy="1191591"/>
        </p:xfrm>
        <a:graphic>
          <a:graphicData uri="http://schemas.openxmlformats.org/drawingml/2006/table">
            <a:tbl>
              <a:tblPr/>
              <a:tblGrid>
                <a:gridCol w="2627790">
                  <a:extLst>
                    <a:ext uri="{9D8B030D-6E8A-4147-A177-3AD203B41FA5}">
                      <a16:colId xmlns:a16="http://schemas.microsoft.com/office/drawing/2014/main" val="20000"/>
                    </a:ext>
                  </a:extLst>
                </a:gridCol>
                <a:gridCol w="735156">
                  <a:extLst>
                    <a:ext uri="{9D8B030D-6E8A-4147-A177-3AD203B41FA5}">
                      <a16:colId xmlns:a16="http://schemas.microsoft.com/office/drawing/2014/main" val="20001"/>
                    </a:ext>
                  </a:extLst>
                </a:gridCol>
                <a:gridCol w="1212225">
                  <a:extLst>
                    <a:ext uri="{9D8B030D-6E8A-4147-A177-3AD203B41FA5}">
                      <a16:colId xmlns:a16="http://schemas.microsoft.com/office/drawing/2014/main" val="20002"/>
                    </a:ext>
                  </a:extLst>
                </a:gridCol>
                <a:gridCol w="1063630">
                  <a:extLst>
                    <a:ext uri="{9D8B030D-6E8A-4147-A177-3AD203B41FA5}">
                      <a16:colId xmlns:a16="http://schemas.microsoft.com/office/drawing/2014/main" val="20003"/>
                    </a:ext>
                  </a:extLst>
                </a:gridCol>
              </a:tblGrid>
              <a:tr h="177471">
                <a:tc gridSpan="4">
                  <a:txBody>
                    <a:bodyPr/>
                    <a:lstStyle/>
                    <a:p>
                      <a:pPr marR="0" algn="ctr" rtl="0" fontAlgn="ctr">
                        <a:lnSpc>
                          <a:spcPct val="100000"/>
                        </a:lnSpc>
                        <a:spcBef>
                          <a:spcPts val="0"/>
                        </a:spcBef>
                        <a:spcAft>
                          <a:spcPts val="0"/>
                        </a:spcAft>
                        <a:buClr>
                          <a:srgbClr val="000000"/>
                        </a:buClr>
                        <a:buFont typeface="Arial"/>
                      </a:pPr>
                      <a:r>
                        <a:rPr lang="fr-FR" sz="900" b="1" i="0" u="none" strike="noStrike" cap="none" noProof="0" dirty="0">
                          <a:solidFill>
                            <a:srgbClr val="FFFFFF"/>
                          </a:solidFill>
                          <a:latin typeface="Calibri"/>
                          <a:ea typeface="+mn-ea"/>
                          <a:cs typeface="+mn-cs"/>
                          <a:sym typeface="Arial"/>
                        </a:rPr>
                        <a:t>Teneur en eau à 105°C</a:t>
                      </a:r>
                    </a:p>
                  </a:txBody>
                  <a:tcPr marL="8451" marR="8451" marT="8451"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9020">
                <a:tc>
                  <a:txBody>
                    <a:bodyPr/>
                    <a:lstStyle/>
                    <a:p>
                      <a:pPr marL="0" marR="0" indent="0" algn="ctr" defTabSz="914400" rtl="0" eaLnBrk="1" fontAlgn="ctr" latinLnBrk="0" hangingPunct="1">
                        <a:lnSpc>
                          <a:spcPct val="100000"/>
                        </a:lnSpc>
                        <a:spcBef>
                          <a:spcPts val="0"/>
                        </a:spcBef>
                        <a:spcAft>
                          <a:spcPts val="0"/>
                        </a:spcAft>
                        <a:buClr>
                          <a:srgbClr val="000000"/>
                        </a:buClr>
                        <a:buSzTx/>
                        <a:buFont typeface="Arial"/>
                        <a:buNone/>
                        <a:tabLst/>
                        <a:defRPr/>
                      </a:pPr>
                      <a:r>
                        <a:rPr lang="fr-FR" sz="900" b="1" i="0" u="none" strike="noStrike" cap="none" noProof="0" dirty="0">
                          <a:solidFill>
                            <a:srgbClr val="000000"/>
                          </a:solidFill>
                          <a:latin typeface="Calibri"/>
                          <a:ea typeface="+mn-ea"/>
                          <a:cs typeface="+mn-cs"/>
                          <a:sym typeface="Arial"/>
                        </a:rPr>
                        <a:t> Granulat végétal</a:t>
                      </a:r>
                      <a:r>
                        <a:rPr lang="en-US" sz="900" b="1" i="0" u="none" strike="noStrike" cap="none" dirty="0">
                          <a:solidFill>
                            <a:srgbClr val="000000"/>
                          </a:solidFill>
                          <a:latin typeface="Calibri"/>
                          <a:ea typeface="+mn-ea"/>
                          <a:cs typeface="+mn-cs"/>
                          <a:sym typeface="Arial"/>
                        </a:rPr>
                        <a:t> </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R="0" algn="ctr" rtl="0" fontAlgn="ctr">
                        <a:lnSpc>
                          <a:spcPct val="100000"/>
                        </a:lnSpc>
                        <a:spcBef>
                          <a:spcPts val="0"/>
                        </a:spcBef>
                        <a:spcAft>
                          <a:spcPts val="0"/>
                        </a:spcAft>
                        <a:buClr>
                          <a:srgbClr val="000000"/>
                        </a:buClr>
                        <a:buFont typeface="Arial"/>
                      </a:pPr>
                      <a:r>
                        <a:rPr lang="en-US" sz="900" b="1" i="0" u="none" strike="noStrike" cap="none" noProof="0" dirty="0" err="1">
                          <a:solidFill>
                            <a:srgbClr val="000000"/>
                          </a:solidFill>
                          <a:latin typeface="Calibri"/>
                          <a:ea typeface="+mn-ea"/>
                          <a:cs typeface="+mn-cs"/>
                          <a:sym typeface="Arial"/>
                        </a:rPr>
                        <a:t>Balle</a:t>
                      </a:r>
                      <a:r>
                        <a:rPr lang="en-US" sz="900" b="1" i="0" u="none" strike="noStrike" cap="none" noProof="0" dirty="0">
                          <a:solidFill>
                            <a:srgbClr val="000000"/>
                          </a:solidFill>
                          <a:latin typeface="Calibri"/>
                          <a:ea typeface="+mn-ea"/>
                          <a:cs typeface="+mn-cs"/>
                          <a:sym typeface="Arial"/>
                        </a:rPr>
                        <a:t> de </a:t>
                      </a:r>
                      <a:r>
                        <a:rPr lang="en-US" sz="900" b="1" i="0" u="none" strike="noStrike" cap="none" noProof="0" dirty="0" err="1">
                          <a:solidFill>
                            <a:srgbClr val="000000"/>
                          </a:solidFill>
                          <a:latin typeface="Calibri"/>
                          <a:ea typeface="+mn-ea"/>
                          <a:cs typeface="+mn-cs"/>
                          <a:sym typeface="Arial"/>
                        </a:rPr>
                        <a:t>riz</a:t>
                      </a:r>
                      <a:endParaRPr lang="en-US" sz="900" b="1" i="0" u="none" strike="noStrike" cap="none" noProof="0" dirty="0">
                        <a:solidFill>
                          <a:srgbClr val="000000"/>
                        </a:solidFill>
                        <a:latin typeface="Calibri"/>
                        <a:ea typeface="+mn-ea"/>
                        <a:cs typeface="+mn-cs"/>
                        <a:sym typeface="Arial"/>
                      </a:endParaRP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marR="0" algn="ctr" rtl="0" fontAlgn="ctr">
                        <a:lnSpc>
                          <a:spcPct val="100000"/>
                        </a:lnSpc>
                        <a:spcBef>
                          <a:spcPts val="0"/>
                        </a:spcBef>
                        <a:spcAft>
                          <a:spcPts val="0"/>
                        </a:spcAft>
                        <a:buClr>
                          <a:srgbClr val="000000"/>
                        </a:buClr>
                        <a:buFont typeface="Arial"/>
                      </a:pPr>
                      <a:r>
                        <a:rPr lang="en-US" sz="900" b="1" i="0" u="none" strike="noStrike" cap="none" noProof="0" dirty="0" err="1">
                          <a:solidFill>
                            <a:srgbClr val="000000"/>
                          </a:solidFill>
                          <a:latin typeface="Calibri"/>
                          <a:ea typeface="+mn-ea"/>
                          <a:cs typeface="+mn-cs"/>
                          <a:sym typeface="Arial"/>
                        </a:rPr>
                        <a:t>Chènevotte</a:t>
                      </a:r>
                      <a:r>
                        <a:rPr lang="en-US" sz="900" b="1" i="0" u="none" strike="noStrike" cap="none" noProof="0" dirty="0">
                          <a:solidFill>
                            <a:srgbClr val="000000"/>
                          </a:solidFill>
                          <a:latin typeface="Calibri"/>
                          <a:ea typeface="+mn-ea"/>
                          <a:cs typeface="+mn-cs"/>
                          <a:sym typeface="Arial"/>
                        </a:rPr>
                        <a:t> de </a:t>
                      </a:r>
                      <a:r>
                        <a:rPr lang="en-US" sz="900" b="1" i="0" u="none" strike="noStrike" cap="none" noProof="0" dirty="0" err="1">
                          <a:solidFill>
                            <a:srgbClr val="000000"/>
                          </a:solidFill>
                          <a:latin typeface="Calibri"/>
                          <a:ea typeface="+mn-ea"/>
                          <a:cs typeface="+mn-cs"/>
                          <a:sym typeface="Arial"/>
                        </a:rPr>
                        <a:t>chanvre</a:t>
                      </a:r>
                      <a:endParaRPr lang="en-US" sz="900" b="1" i="0" u="none" strike="noStrike" cap="none" noProof="0" dirty="0">
                        <a:solidFill>
                          <a:srgbClr val="000000"/>
                        </a:solidFill>
                        <a:latin typeface="Calibri"/>
                        <a:ea typeface="+mn-ea"/>
                        <a:cs typeface="+mn-cs"/>
                        <a:sym typeface="Arial"/>
                      </a:endParaRP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marR="0" algn="ctr" rtl="0" fontAlgn="ctr">
                        <a:lnSpc>
                          <a:spcPct val="100000"/>
                        </a:lnSpc>
                        <a:spcBef>
                          <a:spcPts val="0"/>
                        </a:spcBef>
                        <a:spcAft>
                          <a:spcPts val="0"/>
                        </a:spcAft>
                        <a:buClr>
                          <a:srgbClr val="000000"/>
                        </a:buClr>
                        <a:buFont typeface="Arial"/>
                      </a:pPr>
                      <a:r>
                        <a:rPr lang="en-US" sz="900" b="1" i="0" u="none" strike="noStrike" cap="none" noProof="0" dirty="0" err="1">
                          <a:solidFill>
                            <a:srgbClr val="000000"/>
                          </a:solidFill>
                          <a:latin typeface="Calibri"/>
                          <a:ea typeface="+mn-ea"/>
                          <a:cs typeface="+mn-cs"/>
                          <a:sym typeface="Arial"/>
                        </a:rPr>
                        <a:t>Moelle</a:t>
                      </a:r>
                      <a:r>
                        <a:rPr lang="en-US" sz="900" b="1" i="0" u="none" strike="noStrike" cap="none" noProof="0" dirty="0">
                          <a:solidFill>
                            <a:srgbClr val="000000"/>
                          </a:solidFill>
                          <a:latin typeface="Calibri"/>
                          <a:ea typeface="+mn-ea"/>
                          <a:cs typeface="+mn-cs"/>
                          <a:sym typeface="Arial"/>
                        </a:rPr>
                        <a:t> de </a:t>
                      </a:r>
                      <a:r>
                        <a:rPr lang="en-US" sz="900" b="1" i="0" u="none" strike="noStrike" cap="none" noProof="0" dirty="0" err="1">
                          <a:solidFill>
                            <a:srgbClr val="000000"/>
                          </a:solidFill>
                          <a:latin typeface="Calibri"/>
                          <a:ea typeface="+mn-ea"/>
                          <a:cs typeface="+mn-cs"/>
                          <a:sym typeface="Arial"/>
                        </a:rPr>
                        <a:t>tournesol</a:t>
                      </a:r>
                      <a:endParaRPr lang="en-US" sz="900" b="1" i="0" u="none" strike="noStrike" cap="none" noProof="0" dirty="0">
                        <a:solidFill>
                          <a:srgbClr val="000000"/>
                        </a:solidFill>
                        <a:latin typeface="Calibri"/>
                        <a:ea typeface="+mn-ea"/>
                        <a:cs typeface="+mn-cs"/>
                        <a:sym typeface="Arial"/>
                      </a:endParaRP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1"/>
                  </a:ext>
                </a:extLst>
              </a:tr>
              <a:tr h="169020">
                <a:tc>
                  <a:txBody>
                    <a:bodyPr/>
                    <a:lstStyle/>
                    <a:p>
                      <a:pPr marR="0" algn="ctr" rtl="0" fontAlgn="ctr">
                        <a:lnSpc>
                          <a:spcPct val="100000"/>
                        </a:lnSpc>
                        <a:spcBef>
                          <a:spcPts val="0"/>
                        </a:spcBef>
                        <a:spcAft>
                          <a:spcPts val="0"/>
                        </a:spcAft>
                        <a:buClr>
                          <a:srgbClr val="000000"/>
                        </a:buClr>
                        <a:buFont typeface="Arial"/>
                      </a:pPr>
                      <a:r>
                        <a:rPr lang="en-US" sz="900" b="1" i="0" u="none" strike="noStrike" cap="none" dirty="0" err="1">
                          <a:solidFill>
                            <a:srgbClr val="000000"/>
                          </a:solidFill>
                          <a:latin typeface="Calibri"/>
                          <a:ea typeface="+mn-ea"/>
                          <a:cs typeface="+mn-cs"/>
                          <a:sym typeface="Arial"/>
                        </a:rPr>
                        <a:t>Valeur</a:t>
                      </a:r>
                      <a:r>
                        <a:rPr lang="en-US" sz="900" b="1" i="0" u="none" strike="noStrike" cap="none" dirty="0">
                          <a:solidFill>
                            <a:srgbClr val="000000"/>
                          </a:solidFill>
                          <a:latin typeface="Calibri"/>
                          <a:ea typeface="+mn-ea"/>
                          <a:cs typeface="+mn-cs"/>
                          <a:sym typeface="Arial"/>
                        </a:rPr>
                        <a:t> finale (%</a:t>
                      </a:r>
                      <a:r>
                        <a:rPr lang="en-US" sz="900" b="1" i="0" u="none" strike="noStrike" cap="none" dirty="0" err="1">
                          <a:solidFill>
                            <a:srgbClr val="000000"/>
                          </a:solidFill>
                          <a:latin typeface="Calibri"/>
                          <a:ea typeface="+mn-ea"/>
                          <a:cs typeface="+mn-cs"/>
                          <a:sym typeface="Arial"/>
                        </a:rPr>
                        <a:t>massique</a:t>
                      </a:r>
                      <a:r>
                        <a:rPr lang="en-US" sz="900" b="1" i="0" u="none" strike="noStrike" cap="none" dirty="0">
                          <a:solidFill>
                            <a:srgbClr val="000000"/>
                          </a:solidFill>
                          <a:latin typeface="Calibri"/>
                          <a:ea typeface="+mn-ea"/>
                          <a:cs typeface="+mn-cs"/>
                          <a:sym typeface="Arial"/>
                        </a:rPr>
                        <a:t>)</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1000" b="0" i="0" u="none" strike="noStrike">
                          <a:solidFill>
                            <a:srgbClr val="000000"/>
                          </a:solidFill>
                          <a:latin typeface="Calibri"/>
                        </a:rPr>
                        <a:t>11.1</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1000" b="0" i="0" u="none" strike="noStrike">
                          <a:solidFill>
                            <a:srgbClr val="000000"/>
                          </a:solidFill>
                          <a:latin typeface="Calibri"/>
                        </a:rPr>
                        <a:t>10.7</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1000" b="0" i="0" u="none" strike="noStrike">
                          <a:solidFill>
                            <a:srgbClr val="000000"/>
                          </a:solidFill>
                          <a:latin typeface="Calibri"/>
                        </a:rPr>
                        <a:t>14.5</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2"/>
                  </a:ext>
                </a:extLst>
              </a:tr>
              <a:tr h="169020">
                <a:tc>
                  <a:txBody>
                    <a:bodyPr/>
                    <a:lstStyle/>
                    <a:p>
                      <a:pPr marR="0" algn="ctr" rtl="0" fontAlgn="ctr">
                        <a:lnSpc>
                          <a:spcPct val="100000"/>
                        </a:lnSpc>
                        <a:spcBef>
                          <a:spcPts val="0"/>
                        </a:spcBef>
                        <a:spcAft>
                          <a:spcPts val="0"/>
                        </a:spcAft>
                        <a:buClr>
                          <a:srgbClr val="000000"/>
                        </a:buClr>
                        <a:buFont typeface="Arial"/>
                      </a:pPr>
                      <a:r>
                        <a:rPr lang="fr-FR" sz="900" b="1" i="0" u="none" strike="noStrike" cap="none" dirty="0">
                          <a:solidFill>
                            <a:srgbClr val="000000"/>
                          </a:solidFill>
                          <a:latin typeface="Calibri"/>
                          <a:ea typeface="+mn-ea"/>
                          <a:cs typeface="+mn-cs"/>
                          <a:sym typeface="Arial"/>
                        </a:rPr>
                        <a:t>Ecart type de répétabilité </a:t>
                      </a:r>
                      <a:r>
                        <a:rPr lang="fr-FR" sz="900" b="1" i="0" u="none" strike="noStrike" cap="none" dirty="0" err="1">
                          <a:solidFill>
                            <a:srgbClr val="000000"/>
                          </a:solidFill>
                          <a:latin typeface="Calibri"/>
                          <a:ea typeface="+mn-ea"/>
                          <a:cs typeface="+mn-cs"/>
                          <a:sym typeface="Arial"/>
                        </a:rPr>
                        <a:t>σr</a:t>
                      </a:r>
                      <a:r>
                        <a:rPr lang="fr-FR" sz="900" b="1" i="0" u="none" strike="noStrike" cap="none" dirty="0">
                          <a:solidFill>
                            <a:srgbClr val="000000"/>
                          </a:solidFill>
                          <a:latin typeface="Calibri"/>
                          <a:ea typeface="+mn-ea"/>
                          <a:cs typeface="+mn-cs"/>
                          <a:sym typeface="Arial"/>
                        </a:rPr>
                        <a:t> (%massique)</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1000" b="0" i="0" u="none" strike="noStrike">
                          <a:solidFill>
                            <a:srgbClr val="000000"/>
                          </a:solidFill>
                          <a:latin typeface="Calibri"/>
                        </a:rPr>
                        <a:t>0.1</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1000" b="0" i="0" u="none" strike="noStrike">
                          <a:solidFill>
                            <a:srgbClr val="000000"/>
                          </a:solidFill>
                          <a:latin typeface="Calibri"/>
                        </a:rPr>
                        <a:t>0.1</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1000" b="0" i="0" u="none" strike="noStrike">
                          <a:solidFill>
                            <a:srgbClr val="000000"/>
                          </a:solidFill>
                          <a:latin typeface="Calibri"/>
                        </a:rPr>
                        <a:t>0.5</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3"/>
                  </a:ext>
                </a:extLst>
              </a:tr>
              <a:tr h="169020">
                <a:tc>
                  <a:txBody>
                    <a:bodyPr/>
                    <a:lstStyle/>
                    <a:p>
                      <a:pPr marR="0" algn="ctr" rtl="0" fontAlgn="ctr">
                        <a:lnSpc>
                          <a:spcPct val="100000"/>
                        </a:lnSpc>
                        <a:spcBef>
                          <a:spcPts val="0"/>
                        </a:spcBef>
                        <a:spcAft>
                          <a:spcPts val="0"/>
                        </a:spcAft>
                        <a:buClr>
                          <a:srgbClr val="000000"/>
                        </a:buClr>
                        <a:buFont typeface="Arial"/>
                      </a:pPr>
                      <a:r>
                        <a:rPr lang="fr-FR" sz="900" b="1" i="0" u="none" strike="noStrike" cap="none" dirty="0">
                          <a:solidFill>
                            <a:srgbClr val="000000"/>
                          </a:solidFill>
                          <a:latin typeface="Calibri"/>
                          <a:ea typeface="+mn-ea"/>
                          <a:cs typeface="+mn-cs"/>
                          <a:sym typeface="Arial"/>
                        </a:rPr>
                        <a:t>Coefficient de variation de </a:t>
                      </a:r>
                      <a:r>
                        <a:rPr lang="fr-FR" sz="900" b="1" i="0" u="none" strike="noStrike" cap="none" dirty="0" err="1">
                          <a:solidFill>
                            <a:srgbClr val="000000"/>
                          </a:solidFill>
                          <a:latin typeface="Calibri"/>
                          <a:ea typeface="+mn-ea"/>
                          <a:cs typeface="+mn-cs"/>
                          <a:sym typeface="Arial"/>
                        </a:rPr>
                        <a:t>repétabilité</a:t>
                      </a:r>
                      <a:r>
                        <a:rPr lang="fr-FR" sz="900" b="1" i="0" u="none" strike="noStrike" cap="none" dirty="0">
                          <a:solidFill>
                            <a:srgbClr val="000000"/>
                          </a:solidFill>
                          <a:latin typeface="Calibri"/>
                          <a:ea typeface="+mn-ea"/>
                          <a:cs typeface="+mn-cs"/>
                          <a:sym typeface="Arial"/>
                        </a:rPr>
                        <a:t> </a:t>
                      </a:r>
                      <a:r>
                        <a:rPr lang="fr-FR" sz="900" b="1" i="0" u="none" strike="noStrike" cap="none" dirty="0" err="1">
                          <a:solidFill>
                            <a:srgbClr val="000000"/>
                          </a:solidFill>
                          <a:latin typeface="Calibri"/>
                          <a:ea typeface="+mn-ea"/>
                          <a:cs typeface="+mn-cs"/>
                          <a:sym typeface="Arial"/>
                        </a:rPr>
                        <a:t>CVr</a:t>
                      </a:r>
                      <a:r>
                        <a:rPr lang="fr-FR" sz="900" b="1" i="0" u="none" strike="noStrike" cap="none" dirty="0">
                          <a:solidFill>
                            <a:srgbClr val="000000"/>
                          </a:solidFill>
                          <a:latin typeface="Calibri"/>
                          <a:ea typeface="+mn-ea"/>
                          <a:cs typeface="+mn-cs"/>
                          <a:sym typeface="Arial"/>
                        </a:rPr>
                        <a:t> (%)</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1000" b="1" i="0" u="none" strike="noStrike">
                          <a:solidFill>
                            <a:srgbClr val="000000"/>
                          </a:solidFill>
                          <a:latin typeface="Calibri"/>
                        </a:rPr>
                        <a:t>0.5%</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1000" b="1" i="0" u="none" strike="noStrike">
                          <a:solidFill>
                            <a:srgbClr val="000000"/>
                          </a:solidFill>
                          <a:latin typeface="Calibri"/>
                        </a:rPr>
                        <a:t>0.9%</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1000" b="1" i="0" u="none" strike="noStrike">
                          <a:solidFill>
                            <a:srgbClr val="000000"/>
                          </a:solidFill>
                          <a:latin typeface="Calibri"/>
                        </a:rPr>
                        <a:t>3.8%</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4"/>
                  </a:ext>
                </a:extLst>
              </a:tr>
              <a:tr h="169020">
                <a:tc>
                  <a:txBody>
                    <a:bodyPr/>
                    <a:lstStyle/>
                    <a:p>
                      <a:pPr marR="0" algn="ctr" rtl="0" fontAlgn="ctr">
                        <a:lnSpc>
                          <a:spcPct val="100000"/>
                        </a:lnSpc>
                        <a:spcBef>
                          <a:spcPts val="0"/>
                        </a:spcBef>
                        <a:spcAft>
                          <a:spcPts val="0"/>
                        </a:spcAft>
                        <a:buClr>
                          <a:srgbClr val="000000"/>
                        </a:buClr>
                        <a:buFont typeface="Arial"/>
                      </a:pPr>
                      <a:r>
                        <a:rPr lang="fr-FR" sz="900" b="1" i="0" u="none" strike="noStrike" cap="none" dirty="0">
                          <a:solidFill>
                            <a:srgbClr val="000000"/>
                          </a:solidFill>
                          <a:latin typeface="Calibri"/>
                          <a:ea typeface="+mn-ea"/>
                          <a:cs typeface="+mn-cs"/>
                          <a:sym typeface="Arial"/>
                        </a:rPr>
                        <a:t>Ecart-type de reproductibilité </a:t>
                      </a:r>
                      <a:r>
                        <a:rPr lang="fr-FR" sz="900" b="1" i="0" u="none" strike="noStrike" cap="none" dirty="0" err="1">
                          <a:solidFill>
                            <a:srgbClr val="000000"/>
                          </a:solidFill>
                          <a:latin typeface="Calibri"/>
                          <a:ea typeface="+mn-ea"/>
                          <a:cs typeface="+mn-cs"/>
                          <a:sym typeface="Arial"/>
                        </a:rPr>
                        <a:t>σR</a:t>
                      </a:r>
                      <a:r>
                        <a:rPr lang="fr-FR" sz="900" b="1" i="0" u="none" strike="noStrike" cap="none" dirty="0">
                          <a:solidFill>
                            <a:srgbClr val="000000"/>
                          </a:solidFill>
                          <a:latin typeface="Calibri"/>
                          <a:ea typeface="+mn-ea"/>
                          <a:cs typeface="+mn-cs"/>
                          <a:sym typeface="Arial"/>
                        </a:rPr>
                        <a:t> (%massique)</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1000" b="0" i="0" u="none" strike="noStrike">
                          <a:solidFill>
                            <a:srgbClr val="000000"/>
                          </a:solidFill>
                          <a:latin typeface="Calibri"/>
                        </a:rPr>
                        <a:t>0.3</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1000" b="0" i="0" u="none" strike="noStrike">
                          <a:solidFill>
                            <a:srgbClr val="000000"/>
                          </a:solidFill>
                          <a:latin typeface="Calibri"/>
                        </a:rPr>
                        <a:t>0.2</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1000" b="0" i="0" u="none" strike="noStrike">
                          <a:solidFill>
                            <a:srgbClr val="000000"/>
                          </a:solidFill>
                          <a:latin typeface="Calibri"/>
                        </a:rPr>
                        <a:t>1.0</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5"/>
                  </a:ext>
                </a:extLst>
              </a:tr>
              <a:tr h="169020">
                <a:tc>
                  <a:txBody>
                    <a:bodyPr/>
                    <a:lstStyle/>
                    <a:p>
                      <a:pPr marR="0" algn="ctr" rtl="0" fontAlgn="ctr">
                        <a:lnSpc>
                          <a:spcPct val="100000"/>
                        </a:lnSpc>
                        <a:spcBef>
                          <a:spcPts val="0"/>
                        </a:spcBef>
                        <a:spcAft>
                          <a:spcPts val="0"/>
                        </a:spcAft>
                        <a:buClr>
                          <a:srgbClr val="000000"/>
                        </a:buClr>
                        <a:buFont typeface="Arial"/>
                      </a:pPr>
                      <a:r>
                        <a:rPr lang="fr-FR" sz="900" b="1" i="0" u="none" strike="noStrike" cap="none" dirty="0">
                          <a:solidFill>
                            <a:srgbClr val="000000"/>
                          </a:solidFill>
                          <a:latin typeface="Calibri"/>
                          <a:ea typeface="+mn-ea"/>
                          <a:cs typeface="+mn-cs"/>
                          <a:sym typeface="Arial"/>
                        </a:rPr>
                        <a:t>Coefficient de variation de reproductibilité CVR (%)</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1000" b="1" i="0" u="none" strike="noStrike">
                          <a:solidFill>
                            <a:srgbClr val="000000"/>
                          </a:solidFill>
                          <a:latin typeface="Calibri"/>
                        </a:rPr>
                        <a:t>3.0%</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1000" b="1" i="0" u="none" strike="noStrike">
                          <a:solidFill>
                            <a:srgbClr val="000000"/>
                          </a:solidFill>
                          <a:latin typeface="Calibri"/>
                        </a:rPr>
                        <a:t>2.3%</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1000" b="1" i="0" u="none" strike="noStrike" dirty="0">
                          <a:solidFill>
                            <a:srgbClr val="000000"/>
                          </a:solidFill>
                          <a:latin typeface="Calibri"/>
                        </a:rPr>
                        <a:t>6.7%</a:t>
                      </a:r>
                    </a:p>
                  </a:txBody>
                  <a:tcPr marL="8451" marR="8451" marT="8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21510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Taux d’absorption d’eau</a:t>
            </a:r>
          </a:p>
        </p:txBody>
      </p:sp>
      <p:pic>
        <p:nvPicPr>
          <p:cNvPr id="9" name="Image 8">
            <a:extLst>
              <a:ext uri="{FF2B5EF4-FFF2-40B4-BE49-F238E27FC236}">
                <a16:creationId xmlns:a16="http://schemas.microsoft.com/office/drawing/2014/main" id="{1585C2BA-D13B-4478-829A-C38070B7A3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1820" y="1315647"/>
            <a:ext cx="891540" cy="1579300"/>
          </a:xfrm>
          <a:prstGeom prst="rect">
            <a:avLst/>
          </a:prstGeom>
        </p:spPr>
      </p:pic>
      <p:pic>
        <p:nvPicPr>
          <p:cNvPr id="10" name="Image 9" descr="Une image contenant métal, cylindre, argent, Conserve&#10;&#10;Description générée automatiquement">
            <a:extLst>
              <a:ext uri="{FF2B5EF4-FFF2-40B4-BE49-F238E27FC236}">
                <a16:creationId xmlns:a16="http://schemas.microsoft.com/office/drawing/2014/main" id="{338F7D64-C40E-AB41-B265-1F8C8E7F9E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628899" y="1259501"/>
            <a:ext cx="1752601" cy="1651339"/>
          </a:xfrm>
          <a:prstGeom prst="rect">
            <a:avLst/>
          </a:prstGeom>
        </p:spPr>
      </p:pic>
      <p:pic>
        <p:nvPicPr>
          <p:cNvPr id="12" name="Image 11" descr="Une image contenant cylindre, sol, intérieur, couvercle&#10;&#10;Description générée automatiquement">
            <a:extLst>
              <a:ext uri="{FF2B5EF4-FFF2-40B4-BE49-F238E27FC236}">
                <a16:creationId xmlns:a16="http://schemas.microsoft.com/office/drawing/2014/main" id="{593A55E1-9B9C-604E-9B08-2026CA85A29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613668" y="1310640"/>
            <a:ext cx="1877566" cy="1592580"/>
          </a:xfrm>
          <a:prstGeom prst="rect">
            <a:avLst/>
          </a:prstGeom>
        </p:spPr>
      </p:pic>
      <p:graphicFrame>
        <p:nvGraphicFramePr>
          <p:cNvPr id="16" name="Tableau 15">
            <a:extLst>
              <a:ext uri="{FF2B5EF4-FFF2-40B4-BE49-F238E27FC236}">
                <a16:creationId xmlns:a16="http://schemas.microsoft.com/office/drawing/2014/main" id="{A745C03F-C334-42E4-8100-3158ACEA3E49}"/>
              </a:ext>
            </a:extLst>
          </p:cNvPr>
          <p:cNvGraphicFramePr>
            <a:graphicFrameLocks noGrp="1"/>
          </p:cNvGraphicFramePr>
          <p:nvPr>
            <p:extLst>
              <p:ext uri="{D42A27DB-BD31-4B8C-83A1-F6EECF244321}">
                <p14:modId xmlns:p14="http://schemas.microsoft.com/office/powerpoint/2010/main" val="3228521159"/>
              </p:ext>
            </p:extLst>
          </p:nvPr>
        </p:nvGraphicFramePr>
        <p:xfrm>
          <a:off x="6637021" y="3154680"/>
          <a:ext cx="1417319" cy="792620"/>
        </p:xfrm>
        <a:graphic>
          <a:graphicData uri="http://schemas.openxmlformats.org/drawingml/2006/table">
            <a:tbl>
              <a:tblPr>
                <a:tableStyleId>{5C22544A-7EE6-4342-B048-85BDC9FD1C3A}</a:tableStyleId>
              </a:tblPr>
              <a:tblGrid>
                <a:gridCol w="451898">
                  <a:extLst>
                    <a:ext uri="{9D8B030D-6E8A-4147-A177-3AD203B41FA5}">
                      <a16:colId xmlns:a16="http://schemas.microsoft.com/office/drawing/2014/main" val="3461234363"/>
                    </a:ext>
                  </a:extLst>
                </a:gridCol>
                <a:gridCol w="335501">
                  <a:extLst>
                    <a:ext uri="{9D8B030D-6E8A-4147-A177-3AD203B41FA5}">
                      <a16:colId xmlns:a16="http://schemas.microsoft.com/office/drawing/2014/main" val="3986788020"/>
                    </a:ext>
                  </a:extLst>
                </a:gridCol>
                <a:gridCol w="629920">
                  <a:extLst>
                    <a:ext uri="{9D8B030D-6E8A-4147-A177-3AD203B41FA5}">
                      <a16:colId xmlns:a16="http://schemas.microsoft.com/office/drawing/2014/main" val="2943824018"/>
                    </a:ext>
                  </a:extLst>
                </a:gridCol>
              </a:tblGrid>
              <a:tr h="261204">
                <a:tc>
                  <a:txBody>
                    <a:bodyPr/>
                    <a:lstStyle/>
                    <a:p>
                      <a:pPr algn="l" fontAlgn="b"/>
                      <a:r>
                        <a:rPr lang="fr-FR" sz="800" u="none" strike="noStrike" dirty="0">
                          <a:effectLst/>
                        </a:rPr>
                        <a:t> Balance</a:t>
                      </a:r>
                      <a:endParaRPr lang="fr-FR" sz="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fr-FR" sz="800" u="none" strike="noStrike" dirty="0">
                          <a:effectLst/>
                        </a:rPr>
                        <a:t> </a:t>
                      </a:r>
                      <a:endParaRPr lang="fr-FR" sz="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b"/>
                      <a:r>
                        <a:rPr lang="fr-FR" sz="800" u="none" strike="noStrike" dirty="0">
                          <a:effectLst/>
                        </a:rPr>
                        <a:t>Précision</a:t>
                      </a:r>
                      <a:endParaRPr lang="fr-FR" sz="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949959405"/>
                  </a:ext>
                </a:extLst>
              </a:tr>
              <a:tr h="261204">
                <a:tc>
                  <a:txBody>
                    <a:bodyPr/>
                    <a:lstStyle/>
                    <a:p>
                      <a:pPr algn="l" fontAlgn="b"/>
                      <a:r>
                        <a:rPr lang="fr-FR" sz="800" u="none" strike="noStrike" dirty="0" err="1">
                          <a:effectLst/>
                        </a:rPr>
                        <a:t>Mmax</a:t>
                      </a:r>
                      <a:r>
                        <a:rPr lang="fr-FR" sz="800" u="none" strike="noStrike" dirty="0">
                          <a:effectLst/>
                        </a:rPr>
                        <a:t> (g)</a:t>
                      </a:r>
                      <a:endParaRPr lang="fr-FR" sz="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b"/>
                      <a:r>
                        <a:rPr lang="fr-FR" sz="800" u="none" strike="noStrike" dirty="0">
                          <a:effectLst/>
                        </a:rPr>
                        <a:t>220</a:t>
                      </a:r>
                      <a:endParaRPr lang="fr-FR" sz="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b"/>
                      <a:r>
                        <a:rPr lang="fr-FR" sz="800" u="none" strike="noStrike" dirty="0">
                          <a:effectLst/>
                        </a:rPr>
                        <a:t>0,001</a:t>
                      </a:r>
                      <a:endParaRPr lang="fr-FR" sz="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98573835"/>
                  </a:ext>
                </a:extLst>
              </a:tr>
              <a:tr h="270212">
                <a:tc>
                  <a:txBody>
                    <a:bodyPr/>
                    <a:lstStyle/>
                    <a:p>
                      <a:pPr algn="l" fontAlgn="b"/>
                      <a:r>
                        <a:rPr lang="fr-FR" sz="800" u="none" strike="noStrike" dirty="0" err="1">
                          <a:effectLst/>
                        </a:rPr>
                        <a:t>Mmin</a:t>
                      </a:r>
                      <a:r>
                        <a:rPr lang="fr-FR" sz="800" u="none" strike="noStrike" dirty="0">
                          <a:effectLst/>
                        </a:rPr>
                        <a:t> (g)</a:t>
                      </a:r>
                      <a:endParaRPr lang="fr-FR" sz="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b"/>
                      <a:r>
                        <a:rPr lang="fr-FR" sz="800" u="none" strike="noStrike" dirty="0">
                          <a:effectLst/>
                        </a:rPr>
                        <a:t>0,01</a:t>
                      </a:r>
                      <a:endParaRPr lang="fr-FR" sz="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b"/>
                      <a:r>
                        <a:rPr lang="fr-FR" sz="800" u="none" strike="noStrike" dirty="0">
                          <a:effectLst/>
                        </a:rPr>
                        <a:t>0,0001</a:t>
                      </a:r>
                      <a:endParaRPr lang="fr-FR" sz="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389224567"/>
                  </a:ext>
                </a:extLst>
              </a:tr>
            </a:tbl>
          </a:graphicData>
        </a:graphic>
      </p:graphicFrame>
      <p:pic>
        <p:nvPicPr>
          <p:cNvPr id="73730" name="Picture 2"/>
          <p:cNvPicPr>
            <a:picLocks noChangeAspect="1" noChangeArrowheads="1"/>
          </p:cNvPicPr>
          <p:nvPr/>
        </p:nvPicPr>
        <p:blipFill>
          <a:blip r:embed="rId6" cstate="print"/>
          <a:srcRect/>
          <a:stretch>
            <a:fillRect/>
          </a:stretch>
        </p:blipFill>
        <p:spPr bwMode="auto">
          <a:xfrm>
            <a:off x="2636519" y="2987040"/>
            <a:ext cx="1760221" cy="1798320"/>
          </a:xfrm>
          <a:prstGeom prst="rect">
            <a:avLst/>
          </a:prstGeom>
          <a:noFill/>
          <a:ln w="9525">
            <a:noFill/>
            <a:miter lim="800000"/>
            <a:headEnd/>
            <a:tailEnd/>
          </a:ln>
          <a:effectLst/>
        </p:spPr>
      </p:pic>
      <p:pic>
        <p:nvPicPr>
          <p:cNvPr id="73731" name="Picture 3"/>
          <p:cNvPicPr>
            <a:picLocks noChangeAspect="1" noChangeArrowheads="1"/>
          </p:cNvPicPr>
          <p:nvPr/>
        </p:nvPicPr>
        <p:blipFill>
          <a:blip r:embed="rId7" cstate="print"/>
          <a:srcRect/>
          <a:stretch>
            <a:fillRect/>
          </a:stretch>
        </p:blipFill>
        <p:spPr bwMode="auto">
          <a:xfrm>
            <a:off x="4610101" y="2999246"/>
            <a:ext cx="1714500" cy="1789328"/>
          </a:xfrm>
          <a:prstGeom prst="rect">
            <a:avLst/>
          </a:prstGeom>
          <a:noFill/>
          <a:ln w="9525">
            <a:noFill/>
            <a:miter lim="800000"/>
            <a:headEnd/>
            <a:tailEnd/>
          </a:ln>
          <a:effectLst/>
        </p:spPr>
      </p:pic>
    </p:spTree>
    <p:extLst>
      <p:ext uri="{BB962C8B-B14F-4D97-AF65-F5344CB8AC3E}">
        <p14:creationId xmlns:p14="http://schemas.microsoft.com/office/powerpoint/2010/main" val="821510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p:cNvSpPr/>
          <p:nvPr/>
        </p:nvSpPr>
        <p:spPr>
          <a:xfrm>
            <a:off x="160020" y="2004060"/>
            <a:ext cx="7955280" cy="3009900"/>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Taux d’absorption d’eau</a:t>
            </a:r>
          </a:p>
        </p:txBody>
      </p:sp>
      <p:sp>
        <p:nvSpPr>
          <p:cNvPr id="11" name="Rectangle 10"/>
          <p:cNvSpPr/>
          <p:nvPr/>
        </p:nvSpPr>
        <p:spPr>
          <a:xfrm>
            <a:off x="2252432" y="1269998"/>
            <a:ext cx="1122102" cy="446276"/>
          </a:xfrm>
          <a:prstGeom prst="rect">
            <a:avLst/>
          </a:prstGeom>
        </p:spPr>
        <p:txBody>
          <a:bodyPr wrap="none">
            <a:spAutoFit/>
          </a:bodyPr>
          <a:lstStyle/>
          <a:p>
            <a:pPr marL="176212" algn="just">
              <a:buClr>
                <a:schemeClr val="tx1"/>
              </a:buClr>
            </a:pPr>
            <a:r>
              <a:rPr lang="fr-FR" sz="1200" b="1" dirty="0"/>
              <a:t>Procédure</a:t>
            </a:r>
          </a:p>
          <a:p>
            <a:pPr marL="176212" algn="just">
              <a:buClr>
                <a:schemeClr val="tx1"/>
              </a:buClr>
            </a:pPr>
            <a:endParaRPr lang="fr-FR" sz="1100" b="1" dirty="0">
              <a:latin typeface="Calibri" panose="020F0502020204030204" pitchFamily="34" charset="0"/>
              <a:ea typeface="Times New Roman" panose="02020603050405020304" pitchFamily="18" charset="0"/>
            </a:endParaRPr>
          </a:p>
        </p:txBody>
      </p:sp>
      <p:sp>
        <p:nvSpPr>
          <p:cNvPr id="15" name="Rectangle 14"/>
          <p:cNvSpPr/>
          <p:nvPr/>
        </p:nvSpPr>
        <p:spPr>
          <a:xfrm>
            <a:off x="2448776" y="1362466"/>
            <a:ext cx="5666524" cy="769441"/>
          </a:xfrm>
          <a:prstGeom prst="rect">
            <a:avLst/>
          </a:prstGeom>
        </p:spPr>
        <p:txBody>
          <a:bodyPr wrap="square">
            <a:spAutoFit/>
          </a:bodyPr>
          <a:lstStyle/>
          <a:p>
            <a:pPr marL="347662" lvl="8" indent="-171450" algn="just">
              <a:buClr>
                <a:schemeClr val="tx1"/>
              </a:buClr>
            </a:pPr>
            <a:r>
              <a:rPr lang="fr-FR" sz="1100" b="1" i="1" dirty="0">
                <a:solidFill>
                  <a:schemeClr val="accent1">
                    <a:lumMod val="50000"/>
                  </a:schemeClr>
                </a:solidFill>
                <a:latin typeface="Calibri" panose="020F0502020204030204" pitchFamily="34" charset="0"/>
                <a:ea typeface="Times New Roman" panose="02020603050405020304" pitchFamily="18" charset="0"/>
              </a:rPr>
              <a:t> </a:t>
            </a:r>
          </a:p>
          <a:p>
            <a:pPr marL="347662" lvl="6" indent="-171450" algn="just">
              <a:buClr>
                <a:schemeClr val="tx1"/>
              </a:buClr>
            </a:pPr>
            <a:endParaRPr lang="fr-FR" sz="1100" b="1" dirty="0">
              <a:latin typeface="Calibri" panose="020F0502020204030204" pitchFamily="34" charset="0"/>
              <a:ea typeface="Times New Roman" panose="02020603050405020304" pitchFamily="18" charset="0"/>
            </a:endParaRPr>
          </a:p>
          <a:p>
            <a:pPr marL="347662" lvl="6" indent="-171450" algn="just">
              <a:buClr>
                <a:schemeClr val="tx1"/>
              </a:buClr>
            </a:pPr>
            <a:endParaRPr lang="fr-FR" sz="1100" b="1" dirty="0">
              <a:latin typeface="Calibri" panose="020F0502020204030204" pitchFamily="34" charset="0"/>
              <a:ea typeface="Times New Roman" panose="02020603050405020304" pitchFamily="18" charset="0"/>
            </a:endParaRPr>
          </a:p>
          <a:p>
            <a:pPr marL="347662" lvl="6" indent="-171450" algn="just">
              <a:buClr>
                <a:schemeClr val="tx1"/>
              </a:buClr>
              <a:buFont typeface="Arial" pitchFamily="34" charset="0"/>
              <a:buChar char="•"/>
            </a:pPr>
            <a:endParaRPr lang="fr-FR" sz="1100" dirty="0">
              <a:latin typeface="Calibri" panose="020F0502020204030204" pitchFamily="34" charset="0"/>
              <a:ea typeface="Times New Roman" panose="02020603050405020304" pitchFamily="18" charset="0"/>
            </a:endParaRPr>
          </a:p>
        </p:txBody>
      </p:sp>
      <p:sp>
        <p:nvSpPr>
          <p:cNvPr id="10" name="Cylindre 9">
            <a:extLst>
              <a:ext uri="{FF2B5EF4-FFF2-40B4-BE49-F238E27FC236}">
                <a16:creationId xmlns:a16="http://schemas.microsoft.com/office/drawing/2014/main" id="{2A61015B-B455-DE46-8EA4-70758C37B3E8}"/>
              </a:ext>
            </a:extLst>
          </p:cNvPr>
          <p:cNvSpPr/>
          <p:nvPr/>
        </p:nvSpPr>
        <p:spPr>
          <a:xfrm>
            <a:off x="350520" y="2628261"/>
            <a:ext cx="121920" cy="22161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èche vers le bas 11">
            <a:extLst>
              <a:ext uri="{FF2B5EF4-FFF2-40B4-BE49-F238E27FC236}">
                <a16:creationId xmlns:a16="http://schemas.microsoft.com/office/drawing/2014/main" id="{C2D2E533-6352-C747-B7AF-27CF258685E6}"/>
              </a:ext>
            </a:extLst>
          </p:cNvPr>
          <p:cNvSpPr/>
          <p:nvPr/>
        </p:nvSpPr>
        <p:spPr>
          <a:xfrm rot="19371355">
            <a:off x="508400" y="2990272"/>
            <a:ext cx="93937" cy="333254"/>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e 13">
            <a:extLst>
              <a:ext uri="{FF2B5EF4-FFF2-40B4-BE49-F238E27FC236}">
                <a16:creationId xmlns:a16="http://schemas.microsoft.com/office/drawing/2014/main" id="{E20BB2C7-4C93-FB45-8035-DB4FCC8629CD}"/>
              </a:ext>
            </a:extLst>
          </p:cNvPr>
          <p:cNvGrpSpPr/>
          <p:nvPr/>
        </p:nvGrpSpPr>
        <p:grpSpPr>
          <a:xfrm>
            <a:off x="616957" y="3527765"/>
            <a:ext cx="965174" cy="408585"/>
            <a:chOff x="1450848" y="4895088"/>
            <a:chExt cx="2103120" cy="1164336"/>
          </a:xfrm>
        </p:grpSpPr>
        <p:sp>
          <p:nvSpPr>
            <p:cNvPr id="48" name="Cylindre 47">
              <a:extLst>
                <a:ext uri="{FF2B5EF4-FFF2-40B4-BE49-F238E27FC236}">
                  <a16:creationId xmlns:a16="http://schemas.microsoft.com/office/drawing/2014/main" id="{616EDA31-CBD6-AD48-9941-45F34DED26E4}"/>
                </a:ext>
              </a:extLst>
            </p:cNvPr>
            <p:cNvSpPr/>
            <p:nvPr/>
          </p:nvSpPr>
          <p:spPr>
            <a:xfrm>
              <a:off x="1450848" y="4895088"/>
              <a:ext cx="2103120" cy="1164336"/>
            </a:xfrm>
            <a:prstGeom prst="ca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Cylindre 48">
              <a:extLst>
                <a:ext uri="{FF2B5EF4-FFF2-40B4-BE49-F238E27FC236}">
                  <a16:creationId xmlns:a16="http://schemas.microsoft.com/office/drawing/2014/main" id="{60F2C507-335E-9145-BE55-2A75C79D49EA}"/>
                </a:ext>
              </a:extLst>
            </p:cNvPr>
            <p:cNvSpPr/>
            <p:nvPr/>
          </p:nvSpPr>
          <p:spPr>
            <a:xfrm>
              <a:off x="1450848" y="5123793"/>
              <a:ext cx="2103120" cy="935631"/>
            </a:xfrm>
            <a:prstGeom prst="can">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 name="Groupe 79"/>
          <p:cNvGrpSpPr/>
          <p:nvPr/>
        </p:nvGrpSpPr>
        <p:grpSpPr>
          <a:xfrm>
            <a:off x="1882619" y="2562346"/>
            <a:ext cx="640652" cy="518714"/>
            <a:chOff x="1882619" y="2387086"/>
            <a:chExt cx="640652" cy="518714"/>
          </a:xfrm>
        </p:grpSpPr>
        <p:sp>
          <p:nvSpPr>
            <p:cNvPr id="16" name="Cylindre 15">
              <a:extLst>
                <a:ext uri="{FF2B5EF4-FFF2-40B4-BE49-F238E27FC236}">
                  <a16:creationId xmlns:a16="http://schemas.microsoft.com/office/drawing/2014/main" id="{0CA1F061-0383-EA40-920B-2CA35AC691A7}"/>
                </a:ext>
              </a:extLst>
            </p:cNvPr>
            <p:cNvSpPr/>
            <p:nvPr/>
          </p:nvSpPr>
          <p:spPr>
            <a:xfrm>
              <a:off x="1882619" y="2620965"/>
              <a:ext cx="640652" cy="284835"/>
            </a:xfrm>
            <a:prstGeom prst="ca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Cylindre 16">
              <a:extLst>
                <a:ext uri="{FF2B5EF4-FFF2-40B4-BE49-F238E27FC236}">
                  <a16:creationId xmlns:a16="http://schemas.microsoft.com/office/drawing/2014/main" id="{16328956-8F3D-E14E-8FD6-AE9B5EE54C8E}"/>
                </a:ext>
              </a:extLst>
            </p:cNvPr>
            <p:cNvSpPr/>
            <p:nvPr/>
          </p:nvSpPr>
          <p:spPr>
            <a:xfrm>
              <a:off x="2328505" y="2578236"/>
              <a:ext cx="100714" cy="83633"/>
            </a:xfrm>
            <a:prstGeom prst="ca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Flèche courbée vers la droite 18">
              <a:extLst>
                <a:ext uri="{FF2B5EF4-FFF2-40B4-BE49-F238E27FC236}">
                  <a16:creationId xmlns:a16="http://schemas.microsoft.com/office/drawing/2014/main" id="{3B760D04-CCFD-BD4C-B952-5FA6AD0211A7}"/>
                </a:ext>
              </a:extLst>
            </p:cNvPr>
            <p:cNvSpPr/>
            <p:nvPr/>
          </p:nvSpPr>
          <p:spPr>
            <a:xfrm>
              <a:off x="1990953" y="2387086"/>
              <a:ext cx="318348" cy="171504"/>
            </a:xfrm>
            <a:prstGeom prst="curv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 name="Groupe 25">
            <a:extLst>
              <a:ext uri="{FF2B5EF4-FFF2-40B4-BE49-F238E27FC236}">
                <a16:creationId xmlns:a16="http://schemas.microsoft.com/office/drawing/2014/main" id="{5FCF68B5-E384-4A47-9756-54C007C97401}"/>
              </a:ext>
            </a:extLst>
          </p:cNvPr>
          <p:cNvGrpSpPr/>
          <p:nvPr/>
        </p:nvGrpSpPr>
        <p:grpSpPr>
          <a:xfrm>
            <a:off x="2787359" y="3622832"/>
            <a:ext cx="807710" cy="310851"/>
            <a:chOff x="6814080" y="5279230"/>
            <a:chExt cx="1760004" cy="885825"/>
          </a:xfrm>
        </p:grpSpPr>
        <p:sp>
          <p:nvSpPr>
            <p:cNvPr id="45" name="Cube 44">
              <a:extLst>
                <a:ext uri="{FF2B5EF4-FFF2-40B4-BE49-F238E27FC236}">
                  <a16:creationId xmlns:a16="http://schemas.microsoft.com/office/drawing/2014/main" id="{D87E3AD6-6ABD-044E-9AB3-97F623C83B6C}"/>
                </a:ext>
              </a:extLst>
            </p:cNvPr>
            <p:cNvSpPr/>
            <p:nvPr/>
          </p:nvSpPr>
          <p:spPr>
            <a:xfrm>
              <a:off x="6814080" y="5279230"/>
              <a:ext cx="1760004" cy="885825"/>
            </a:xfrm>
            <a:prstGeom prst="cube">
              <a:avLst/>
            </a:prstGeom>
            <a:solidFill>
              <a:schemeClr val="accent3">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lèche vers le bas 45">
              <a:extLst>
                <a:ext uri="{FF2B5EF4-FFF2-40B4-BE49-F238E27FC236}">
                  <a16:creationId xmlns:a16="http://schemas.microsoft.com/office/drawing/2014/main" id="{8250383A-D841-F449-99A9-3A00F917EDDB}"/>
                </a:ext>
              </a:extLst>
            </p:cNvPr>
            <p:cNvSpPr/>
            <p:nvPr/>
          </p:nvSpPr>
          <p:spPr>
            <a:xfrm rot="12504102">
              <a:off x="7582016" y="5645781"/>
              <a:ext cx="160357" cy="321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Ellipse 46">
              <a:extLst>
                <a:ext uri="{FF2B5EF4-FFF2-40B4-BE49-F238E27FC236}">
                  <a16:creationId xmlns:a16="http://schemas.microsoft.com/office/drawing/2014/main" id="{992CF8BB-1DE4-6642-886F-F48E76134A62}"/>
                </a:ext>
              </a:extLst>
            </p:cNvPr>
            <p:cNvSpPr/>
            <p:nvPr/>
          </p:nvSpPr>
          <p:spPr>
            <a:xfrm>
              <a:off x="7350306" y="5537744"/>
              <a:ext cx="557213" cy="5799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e 9">
            <a:extLst>
              <a:ext uri="{FF2B5EF4-FFF2-40B4-BE49-F238E27FC236}">
                <a16:creationId xmlns:a16="http://schemas.microsoft.com/office/drawing/2014/main" id="{2A813F4B-1BD4-FC42-B0D2-1382A023301B}"/>
              </a:ext>
            </a:extLst>
          </p:cNvPr>
          <p:cNvGrpSpPr/>
          <p:nvPr/>
        </p:nvGrpSpPr>
        <p:grpSpPr>
          <a:xfrm>
            <a:off x="3974965" y="2792892"/>
            <a:ext cx="124595" cy="262728"/>
            <a:chOff x="7024026" y="4171565"/>
            <a:chExt cx="195072" cy="354181"/>
          </a:xfrm>
        </p:grpSpPr>
        <p:sp>
          <p:nvSpPr>
            <p:cNvPr id="43" name="Cylindre 42">
              <a:extLst>
                <a:ext uri="{FF2B5EF4-FFF2-40B4-BE49-F238E27FC236}">
                  <a16:creationId xmlns:a16="http://schemas.microsoft.com/office/drawing/2014/main" id="{BF8783D7-8A0A-DB4F-B630-2EC1D52F5860}"/>
                </a:ext>
              </a:extLst>
            </p:cNvPr>
            <p:cNvSpPr/>
            <p:nvPr/>
          </p:nvSpPr>
          <p:spPr>
            <a:xfrm>
              <a:off x="7024026" y="4171565"/>
              <a:ext cx="195072" cy="35356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ylindre 43">
              <a:extLst>
                <a:ext uri="{FF2B5EF4-FFF2-40B4-BE49-F238E27FC236}">
                  <a16:creationId xmlns:a16="http://schemas.microsoft.com/office/drawing/2014/main" id="{B464E888-955F-0148-8A47-ECD23317CF58}"/>
                </a:ext>
              </a:extLst>
            </p:cNvPr>
            <p:cNvSpPr/>
            <p:nvPr/>
          </p:nvSpPr>
          <p:spPr>
            <a:xfrm>
              <a:off x="7024026" y="4357380"/>
              <a:ext cx="195072" cy="168366"/>
            </a:xfrm>
            <a:prstGeom prst="can">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Flèche vers le bas 25">
            <a:extLst>
              <a:ext uri="{FF2B5EF4-FFF2-40B4-BE49-F238E27FC236}">
                <a16:creationId xmlns:a16="http://schemas.microsoft.com/office/drawing/2014/main" id="{988F7D0F-5520-6D49-B62A-9D6F127ED395}"/>
              </a:ext>
            </a:extLst>
          </p:cNvPr>
          <p:cNvSpPr/>
          <p:nvPr/>
        </p:nvSpPr>
        <p:spPr>
          <a:xfrm flipH="1">
            <a:off x="4009537" y="2489162"/>
            <a:ext cx="58199" cy="244943"/>
          </a:xfrm>
          <a:prstGeom prst="down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e 40">
            <a:extLst>
              <a:ext uri="{FF2B5EF4-FFF2-40B4-BE49-F238E27FC236}">
                <a16:creationId xmlns:a16="http://schemas.microsoft.com/office/drawing/2014/main" id="{5656B50E-AA70-804D-92A1-F1958364F351}"/>
              </a:ext>
            </a:extLst>
          </p:cNvPr>
          <p:cNvGrpSpPr/>
          <p:nvPr/>
        </p:nvGrpSpPr>
        <p:grpSpPr>
          <a:xfrm>
            <a:off x="5435463" y="3525392"/>
            <a:ext cx="965174" cy="408585"/>
            <a:chOff x="1450848" y="4895088"/>
            <a:chExt cx="2103120" cy="1164336"/>
          </a:xfrm>
        </p:grpSpPr>
        <p:sp>
          <p:nvSpPr>
            <p:cNvPr id="41" name="Cylindre 40">
              <a:extLst>
                <a:ext uri="{FF2B5EF4-FFF2-40B4-BE49-F238E27FC236}">
                  <a16:creationId xmlns:a16="http://schemas.microsoft.com/office/drawing/2014/main" id="{08E495EB-9159-4741-AE7F-A91C698B995C}"/>
                </a:ext>
              </a:extLst>
            </p:cNvPr>
            <p:cNvSpPr/>
            <p:nvPr/>
          </p:nvSpPr>
          <p:spPr>
            <a:xfrm>
              <a:off x="1450848" y="4895088"/>
              <a:ext cx="2103120" cy="1164336"/>
            </a:xfrm>
            <a:prstGeom prst="ca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Cylindre 41">
              <a:extLst>
                <a:ext uri="{FF2B5EF4-FFF2-40B4-BE49-F238E27FC236}">
                  <a16:creationId xmlns:a16="http://schemas.microsoft.com/office/drawing/2014/main" id="{7DA9CE1D-97A9-7245-97BF-AA854A3CA8AC}"/>
                </a:ext>
              </a:extLst>
            </p:cNvPr>
            <p:cNvSpPr/>
            <p:nvPr/>
          </p:nvSpPr>
          <p:spPr>
            <a:xfrm>
              <a:off x="1450848" y="5123793"/>
              <a:ext cx="2103120" cy="935631"/>
            </a:xfrm>
            <a:prstGeom prst="can">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 name="Groupe 51">
            <a:extLst>
              <a:ext uri="{FF2B5EF4-FFF2-40B4-BE49-F238E27FC236}">
                <a16:creationId xmlns:a16="http://schemas.microsoft.com/office/drawing/2014/main" id="{19AA3472-FE2E-274B-A180-543D3B55878D}"/>
              </a:ext>
            </a:extLst>
          </p:cNvPr>
          <p:cNvGrpSpPr/>
          <p:nvPr/>
        </p:nvGrpSpPr>
        <p:grpSpPr>
          <a:xfrm>
            <a:off x="7170430" y="3604691"/>
            <a:ext cx="807710" cy="310851"/>
            <a:chOff x="6814080" y="5279230"/>
            <a:chExt cx="1760004" cy="885825"/>
          </a:xfrm>
        </p:grpSpPr>
        <p:sp>
          <p:nvSpPr>
            <p:cNvPr id="38" name="Cube 37">
              <a:extLst>
                <a:ext uri="{FF2B5EF4-FFF2-40B4-BE49-F238E27FC236}">
                  <a16:creationId xmlns:a16="http://schemas.microsoft.com/office/drawing/2014/main" id="{009C800E-E077-FC4C-A243-1F22A2846607}"/>
                </a:ext>
              </a:extLst>
            </p:cNvPr>
            <p:cNvSpPr/>
            <p:nvPr/>
          </p:nvSpPr>
          <p:spPr>
            <a:xfrm>
              <a:off x="6814080" y="5279230"/>
              <a:ext cx="1760004" cy="885825"/>
            </a:xfrm>
            <a:prstGeom prst="cube">
              <a:avLst/>
            </a:prstGeom>
            <a:solidFill>
              <a:schemeClr val="accent3">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lèche vers le bas 38">
              <a:extLst>
                <a:ext uri="{FF2B5EF4-FFF2-40B4-BE49-F238E27FC236}">
                  <a16:creationId xmlns:a16="http://schemas.microsoft.com/office/drawing/2014/main" id="{4E137261-B236-114D-A097-96C0CD73748F}"/>
                </a:ext>
              </a:extLst>
            </p:cNvPr>
            <p:cNvSpPr/>
            <p:nvPr/>
          </p:nvSpPr>
          <p:spPr>
            <a:xfrm rot="12504102">
              <a:off x="7582016" y="5645781"/>
              <a:ext cx="160357" cy="321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Ellipse 39">
              <a:extLst>
                <a:ext uri="{FF2B5EF4-FFF2-40B4-BE49-F238E27FC236}">
                  <a16:creationId xmlns:a16="http://schemas.microsoft.com/office/drawing/2014/main" id="{DF8709EF-7794-FF4E-B141-4F78036DFD0B}"/>
                </a:ext>
              </a:extLst>
            </p:cNvPr>
            <p:cNvSpPr/>
            <p:nvPr/>
          </p:nvSpPr>
          <p:spPr>
            <a:xfrm>
              <a:off x="7350306" y="5537744"/>
              <a:ext cx="557213" cy="5799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 name="Rectangle 52"/>
          <p:cNvSpPr/>
          <p:nvPr/>
        </p:nvSpPr>
        <p:spPr>
          <a:xfrm>
            <a:off x="1385478" y="1821180"/>
            <a:ext cx="1721946" cy="569387"/>
          </a:xfrm>
          <a:prstGeom prst="rect">
            <a:avLst/>
          </a:prstGeom>
        </p:spPr>
        <p:txBody>
          <a:bodyPr wrap="square">
            <a:spAutoFit/>
          </a:bodyPr>
          <a:lstStyle/>
          <a:p>
            <a:pPr algn="ctr"/>
            <a:br>
              <a:rPr lang="en-GB" sz="1200" b="1" dirty="0">
                <a:solidFill>
                  <a:schemeClr val="accent4">
                    <a:lumMod val="75000"/>
                  </a:schemeClr>
                </a:solidFill>
                <a:latin typeface="+mn-lt"/>
              </a:rPr>
            </a:br>
            <a:r>
              <a:rPr lang="en-GB" sz="1000" b="1" dirty="0"/>
              <a:t>2. </a:t>
            </a:r>
            <a:r>
              <a:rPr lang="fr-FR" sz="900" b="1" dirty="0"/>
              <a:t>Essorage  </a:t>
            </a:r>
            <a:br>
              <a:rPr lang="fr-FR" sz="900" b="1" dirty="0"/>
            </a:br>
            <a:r>
              <a:rPr lang="fr-FR" sz="900" b="1" dirty="0"/>
              <a:t>pendant 1 min à 2t/s</a:t>
            </a:r>
            <a:endParaRPr lang="fr-FR" sz="1050" b="1" dirty="0"/>
          </a:p>
        </p:txBody>
      </p:sp>
      <p:sp>
        <p:nvSpPr>
          <p:cNvPr id="55" name="Cylindre 54">
            <a:extLst>
              <a:ext uri="{FF2B5EF4-FFF2-40B4-BE49-F238E27FC236}">
                <a16:creationId xmlns:a16="http://schemas.microsoft.com/office/drawing/2014/main" id="{2A61015B-B455-DE46-8EA4-70758C37B3E8}"/>
              </a:ext>
            </a:extLst>
          </p:cNvPr>
          <p:cNvSpPr/>
          <p:nvPr/>
        </p:nvSpPr>
        <p:spPr>
          <a:xfrm>
            <a:off x="3116580" y="3413121"/>
            <a:ext cx="121920" cy="22161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Flèche vers le bas 56">
            <a:extLst>
              <a:ext uri="{FF2B5EF4-FFF2-40B4-BE49-F238E27FC236}">
                <a16:creationId xmlns:a16="http://schemas.microsoft.com/office/drawing/2014/main" id="{C2D2E533-6352-C747-B7AF-27CF258685E6}"/>
              </a:ext>
            </a:extLst>
          </p:cNvPr>
          <p:cNvSpPr/>
          <p:nvPr/>
        </p:nvSpPr>
        <p:spPr>
          <a:xfrm rot="12944232">
            <a:off x="1578589" y="2974205"/>
            <a:ext cx="95957" cy="3243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Cylindre 57">
            <a:extLst>
              <a:ext uri="{FF2B5EF4-FFF2-40B4-BE49-F238E27FC236}">
                <a16:creationId xmlns:a16="http://schemas.microsoft.com/office/drawing/2014/main" id="{2A61015B-B455-DE46-8EA4-70758C37B3E8}"/>
              </a:ext>
            </a:extLst>
          </p:cNvPr>
          <p:cNvSpPr/>
          <p:nvPr/>
        </p:nvSpPr>
        <p:spPr>
          <a:xfrm>
            <a:off x="1043940" y="3695061"/>
            <a:ext cx="121920" cy="22161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lèche vers le bas 58">
            <a:extLst>
              <a:ext uri="{FF2B5EF4-FFF2-40B4-BE49-F238E27FC236}">
                <a16:creationId xmlns:a16="http://schemas.microsoft.com/office/drawing/2014/main" id="{C2D2E533-6352-C747-B7AF-27CF258685E6}"/>
              </a:ext>
            </a:extLst>
          </p:cNvPr>
          <p:cNvSpPr/>
          <p:nvPr/>
        </p:nvSpPr>
        <p:spPr>
          <a:xfrm rot="19371355">
            <a:off x="2725819" y="2990272"/>
            <a:ext cx="93937" cy="333254"/>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lèche vers le bas 59">
            <a:extLst>
              <a:ext uri="{FF2B5EF4-FFF2-40B4-BE49-F238E27FC236}">
                <a16:creationId xmlns:a16="http://schemas.microsoft.com/office/drawing/2014/main" id="{C2D2E533-6352-C747-B7AF-27CF258685E6}"/>
              </a:ext>
            </a:extLst>
          </p:cNvPr>
          <p:cNvSpPr/>
          <p:nvPr/>
        </p:nvSpPr>
        <p:spPr>
          <a:xfrm rot="12944232">
            <a:off x="3582649" y="2989447"/>
            <a:ext cx="95957" cy="3243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e 25">
            <a:extLst>
              <a:ext uri="{FF2B5EF4-FFF2-40B4-BE49-F238E27FC236}">
                <a16:creationId xmlns:a16="http://schemas.microsoft.com/office/drawing/2014/main" id="{5FCF68B5-E384-4A47-9756-54C007C97401}"/>
              </a:ext>
            </a:extLst>
          </p:cNvPr>
          <p:cNvGrpSpPr/>
          <p:nvPr/>
        </p:nvGrpSpPr>
        <p:grpSpPr>
          <a:xfrm>
            <a:off x="4364699" y="3615212"/>
            <a:ext cx="807710" cy="310851"/>
            <a:chOff x="6814080" y="5279230"/>
            <a:chExt cx="1760004" cy="885825"/>
          </a:xfrm>
        </p:grpSpPr>
        <p:sp>
          <p:nvSpPr>
            <p:cNvPr id="62" name="Cube 61">
              <a:extLst>
                <a:ext uri="{FF2B5EF4-FFF2-40B4-BE49-F238E27FC236}">
                  <a16:creationId xmlns:a16="http://schemas.microsoft.com/office/drawing/2014/main" id="{D87E3AD6-6ABD-044E-9AB3-97F623C83B6C}"/>
                </a:ext>
              </a:extLst>
            </p:cNvPr>
            <p:cNvSpPr/>
            <p:nvPr/>
          </p:nvSpPr>
          <p:spPr>
            <a:xfrm>
              <a:off x="6814080" y="5279230"/>
              <a:ext cx="1760004" cy="885825"/>
            </a:xfrm>
            <a:prstGeom prst="cube">
              <a:avLst/>
            </a:prstGeom>
            <a:solidFill>
              <a:schemeClr val="accent3">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Flèche vers le bas 62">
              <a:extLst>
                <a:ext uri="{FF2B5EF4-FFF2-40B4-BE49-F238E27FC236}">
                  <a16:creationId xmlns:a16="http://schemas.microsoft.com/office/drawing/2014/main" id="{8250383A-D841-F449-99A9-3A00F917EDDB}"/>
                </a:ext>
              </a:extLst>
            </p:cNvPr>
            <p:cNvSpPr/>
            <p:nvPr/>
          </p:nvSpPr>
          <p:spPr>
            <a:xfrm rot="12504102">
              <a:off x="7582016" y="5645781"/>
              <a:ext cx="160357" cy="321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Ellipse 63">
              <a:extLst>
                <a:ext uri="{FF2B5EF4-FFF2-40B4-BE49-F238E27FC236}">
                  <a16:creationId xmlns:a16="http://schemas.microsoft.com/office/drawing/2014/main" id="{992CF8BB-1DE4-6642-886F-F48E76134A62}"/>
                </a:ext>
              </a:extLst>
            </p:cNvPr>
            <p:cNvSpPr/>
            <p:nvPr/>
          </p:nvSpPr>
          <p:spPr>
            <a:xfrm>
              <a:off x="7350306" y="5537744"/>
              <a:ext cx="557213" cy="5799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e 9">
            <a:extLst>
              <a:ext uri="{FF2B5EF4-FFF2-40B4-BE49-F238E27FC236}">
                <a16:creationId xmlns:a16="http://schemas.microsoft.com/office/drawing/2014/main" id="{2A813F4B-1BD4-FC42-B0D2-1382A023301B}"/>
              </a:ext>
            </a:extLst>
          </p:cNvPr>
          <p:cNvGrpSpPr/>
          <p:nvPr/>
        </p:nvGrpSpPr>
        <p:grpSpPr>
          <a:xfrm>
            <a:off x="4714105" y="3364392"/>
            <a:ext cx="124595" cy="262728"/>
            <a:chOff x="7024026" y="4171565"/>
            <a:chExt cx="195072" cy="354181"/>
          </a:xfrm>
        </p:grpSpPr>
        <p:sp>
          <p:nvSpPr>
            <p:cNvPr id="66" name="Cylindre 65">
              <a:extLst>
                <a:ext uri="{FF2B5EF4-FFF2-40B4-BE49-F238E27FC236}">
                  <a16:creationId xmlns:a16="http://schemas.microsoft.com/office/drawing/2014/main" id="{BF8783D7-8A0A-DB4F-B630-2EC1D52F5860}"/>
                </a:ext>
              </a:extLst>
            </p:cNvPr>
            <p:cNvSpPr/>
            <p:nvPr/>
          </p:nvSpPr>
          <p:spPr>
            <a:xfrm>
              <a:off x="7024026" y="4171565"/>
              <a:ext cx="195072" cy="35356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Cylindre 66">
              <a:extLst>
                <a:ext uri="{FF2B5EF4-FFF2-40B4-BE49-F238E27FC236}">
                  <a16:creationId xmlns:a16="http://schemas.microsoft.com/office/drawing/2014/main" id="{B464E888-955F-0148-8A47-ECD23317CF58}"/>
                </a:ext>
              </a:extLst>
            </p:cNvPr>
            <p:cNvSpPr/>
            <p:nvPr/>
          </p:nvSpPr>
          <p:spPr>
            <a:xfrm>
              <a:off x="7024026" y="4357380"/>
              <a:ext cx="195072" cy="168366"/>
            </a:xfrm>
            <a:prstGeom prst="can">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8" name="Flèche vers le bas 67">
            <a:extLst>
              <a:ext uri="{FF2B5EF4-FFF2-40B4-BE49-F238E27FC236}">
                <a16:creationId xmlns:a16="http://schemas.microsoft.com/office/drawing/2014/main" id="{C2D2E533-6352-C747-B7AF-27CF258685E6}"/>
              </a:ext>
            </a:extLst>
          </p:cNvPr>
          <p:cNvSpPr/>
          <p:nvPr/>
        </p:nvSpPr>
        <p:spPr>
          <a:xfrm rot="19371355">
            <a:off x="4394599" y="2997891"/>
            <a:ext cx="93937" cy="333254"/>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e 9">
            <a:extLst>
              <a:ext uri="{FF2B5EF4-FFF2-40B4-BE49-F238E27FC236}">
                <a16:creationId xmlns:a16="http://schemas.microsoft.com/office/drawing/2014/main" id="{2A813F4B-1BD4-FC42-B0D2-1382A023301B}"/>
              </a:ext>
            </a:extLst>
          </p:cNvPr>
          <p:cNvGrpSpPr/>
          <p:nvPr/>
        </p:nvGrpSpPr>
        <p:grpSpPr>
          <a:xfrm>
            <a:off x="7548745" y="3356772"/>
            <a:ext cx="124595" cy="262728"/>
            <a:chOff x="7024026" y="4171565"/>
            <a:chExt cx="195072" cy="354181"/>
          </a:xfrm>
        </p:grpSpPr>
        <p:sp>
          <p:nvSpPr>
            <p:cNvPr id="71" name="Cylindre 70">
              <a:extLst>
                <a:ext uri="{FF2B5EF4-FFF2-40B4-BE49-F238E27FC236}">
                  <a16:creationId xmlns:a16="http://schemas.microsoft.com/office/drawing/2014/main" id="{BF8783D7-8A0A-DB4F-B630-2EC1D52F5860}"/>
                </a:ext>
              </a:extLst>
            </p:cNvPr>
            <p:cNvSpPr/>
            <p:nvPr/>
          </p:nvSpPr>
          <p:spPr>
            <a:xfrm>
              <a:off x="7024026" y="4171565"/>
              <a:ext cx="195072" cy="35356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Cylindre 71">
              <a:extLst>
                <a:ext uri="{FF2B5EF4-FFF2-40B4-BE49-F238E27FC236}">
                  <a16:creationId xmlns:a16="http://schemas.microsoft.com/office/drawing/2014/main" id="{B464E888-955F-0148-8A47-ECD23317CF58}"/>
                </a:ext>
              </a:extLst>
            </p:cNvPr>
            <p:cNvSpPr/>
            <p:nvPr/>
          </p:nvSpPr>
          <p:spPr>
            <a:xfrm>
              <a:off x="7024026" y="4357380"/>
              <a:ext cx="195072" cy="168366"/>
            </a:xfrm>
            <a:prstGeom prst="can">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3" name="Flèche vers le bas 72">
            <a:extLst>
              <a:ext uri="{FF2B5EF4-FFF2-40B4-BE49-F238E27FC236}">
                <a16:creationId xmlns:a16="http://schemas.microsoft.com/office/drawing/2014/main" id="{C2D2E533-6352-C747-B7AF-27CF258685E6}"/>
              </a:ext>
            </a:extLst>
          </p:cNvPr>
          <p:cNvSpPr/>
          <p:nvPr/>
        </p:nvSpPr>
        <p:spPr>
          <a:xfrm rot="12944232">
            <a:off x="6196309" y="3050405"/>
            <a:ext cx="95957" cy="3243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Flèche vers le bas 74">
            <a:extLst>
              <a:ext uri="{FF2B5EF4-FFF2-40B4-BE49-F238E27FC236}">
                <a16:creationId xmlns:a16="http://schemas.microsoft.com/office/drawing/2014/main" id="{C2D2E533-6352-C747-B7AF-27CF258685E6}"/>
              </a:ext>
            </a:extLst>
          </p:cNvPr>
          <p:cNvSpPr/>
          <p:nvPr/>
        </p:nvSpPr>
        <p:spPr>
          <a:xfrm rot="19371355">
            <a:off x="7274959" y="3058851"/>
            <a:ext cx="93937" cy="333254"/>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e 80"/>
          <p:cNvGrpSpPr/>
          <p:nvPr/>
        </p:nvGrpSpPr>
        <p:grpSpPr>
          <a:xfrm>
            <a:off x="6454619" y="2547106"/>
            <a:ext cx="640652" cy="518714"/>
            <a:chOff x="1882619" y="2387086"/>
            <a:chExt cx="640652" cy="518714"/>
          </a:xfrm>
        </p:grpSpPr>
        <p:sp>
          <p:nvSpPr>
            <p:cNvPr id="82" name="Cylindre 81">
              <a:extLst>
                <a:ext uri="{FF2B5EF4-FFF2-40B4-BE49-F238E27FC236}">
                  <a16:creationId xmlns:a16="http://schemas.microsoft.com/office/drawing/2014/main" id="{0CA1F061-0383-EA40-920B-2CA35AC691A7}"/>
                </a:ext>
              </a:extLst>
            </p:cNvPr>
            <p:cNvSpPr/>
            <p:nvPr/>
          </p:nvSpPr>
          <p:spPr>
            <a:xfrm>
              <a:off x="1882619" y="2620965"/>
              <a:ext cx="640652" cy="284835"/>
            </a:xfrm>
            <a:prstGeom prst="ca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Cylindre 82">
              <a:extLst>
                <a:ext uri="{FF2B5EF4-FFF2-40B4-BE49-F238E27FC236}">
                  <a16:creationId xmlns:a16="http://schemas.microsoft.com/office/drawing/2014/main" id="{16328956-8F3D-E14E-8FD6-AE9B5EE54C8E}"/>
                </a:ext>
              </a:extLst>
            </p:cNvPr>
            <p:cNvSpPr/>
            <p:nvPr/>
          </p:nvSpPr>
          <p:spPr>
            <a:xfrm>
              <a:off x="2328505" y="2578236"/>
              <a:ext cx="100714" cy="83633"/>
            </a:xfrm>
            <a:prstGeom prst="ca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Flèche courbée vers la droite 83">
              <a:extLst>
                <a:ext uri="{FF2B5EF4-FFF2-40B4-BE49-F238E27FC236}">
                  <a16:creationId xmlns:a16="http://schemas.microsoft.com/office/drawing/2014/main" id="{3B760D04-CCFD-BD4C-B952-5FA6AD0211A7}"/>
                </a:ext>
              </a:extLst>
            </p:cNvPr>
            <p:cNvSpPr/>
            <p:nvPr/>
          </p:nvSpPr>
          <p:spPr>
            <a:xfrm>
              <a:off x="1990953" y="2387086"/>
              <a:ext cx="318348" cy="171504"/>
            </a:xfrm>
            <a:prstGeom prst="curv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1" name="Groupe 9">
            <a:extLst>
              <a:ext uri="{FF2B5EF4-FFF2-40B4-BE49-F238E27FC236}">
                <a16:creationId xmlns:a16="http://schemas.microsoft.com/office/drawing/2014/main" id="{2A813F4B-1BD4-FC42-B0D2-1382A023301B}"/>
              </a:ext>
            </a:extLst>
          </p:cNvPr>
          <p:cNvGrpSpPr/>
          <p:nvPr/>
        </p:nvGrpSpPr>
        <p:grpSpPr>
          <a:xfrm>
            <a:off x="5849485" y="3653952"/>
            <a:ext cx="124595" cy="262728"/>
            <a:chOff x="7024026" y="4171565"/>
            <a:chExt cx="195072" cy="354181"/>
          </a:xfrm>
        </p:grpSpPr>
        <p:sp>
          <p:nvSpPr>
            <p:cNvPr id="86" name="Cylindre 85">
              <a:extLst>
                <a:ext uri="{FF2B5EF4-FFF2-40B4-BE49-F238E27FC236}">
                  <a16:creationId xmlns:a16="http://schemas.microsoft.com/office/drawing/2014/main" id="{BF8783D7-8A0A-DB4F-B630-2EC1D52F5860}"/>
                </a:ext>
              </a:extLst>
            </p:cNvPr>
            <p:cNvSpPr/>
            <p:nvPr/>
          </p:nvSpPr>
          <p:spPr>
            <a:xfrm>
              <a:off x="7024026" y="4171565"/>
              <a:ext cx="195072" cy="35356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Cylindre 86">
              <a:extLst>
                <a:ext uri="{FF2B5EF4-FFF2-40B4-BE49-F238E27FC236}">
                  <a16:creationId xmlns:a16="http://schemas.microsoft.com/office/drawing/2014/main" id="{B464E888-955F-0148-8A47-ECD23317CF58}"/>
                </a:ext>
              </a:extLst>
            </p:cNvPr>
            <p:cNvSpPr/>
            <p:nvPr/>
          </p:nvSpPr>
          <p:spPr>
            <a:xfrm>
              <a:off x="7024026" y="4357380"/>
              <a:ext cx="195072" cy="168366"/>
            </a:xfrm>
            <a:prstGeom prst="can">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8" name="Rectangle 87"/>
          <p:cNvSpPr/>
          <p:nvPr/>
        </p:nvSpPr>
        <p:spPr>
          <a:xfrm>
            <a:off x="364221" y="4178082"/>
            <a:ext cx="1390124" cy="230832"/>
          </a:xfrm>
          <a:prstGeom prst="rect">
            <a:avLst/>
          </a:prstGeom>
        </p:spPr>
        <p:txBody>
          <a:bodyPr wrap="none">
            <a:spAutoFit/>
          </a:bodyPr>
          <a:lstStyle/>
          <a:p>
            <a:r>
              <a:rPr lang="fr-FR" sz="900" dirty="0"/>
              <a:t>1</a:t>
            </a:r>
            <a:r>
              <a:rPr lang="fr-FR" sz="900" b="1" dirty="0"/>
              <a:t>. Immerger l’</a:t>
            </a:r>
            <a:r>
              <a:rPr lang="fr-FR" sz="900" b="1" dirty="0" err="1"/>
              <a:t>infuseur</a:t>
            </a:r>
            <a:endParaRPr lang="en-US" sz="900" b="1" dirty="0"/>
          </a:p>
        </p:txBody>
      </p:sp>
      <p:sp>
        <p:nvSpPr>
          <p:cNvPr id="89" name="Rectangle 88"/>
          <p:cNvSpPr/>
          <p:nvPr/>
        </p:nvSpPr>
        <p:spPr>
          <a:xfrm>
            <a:off x="3100255" y="2021845"/>
            <a:ext cx="2096585" cy="384721"/>
          </a:xfrm>
          <a:prstGeom prst="rect">
            <a:avLst/>
          </a:prstGeom>
        </p:spPr>
        <p:txBody>
          <a:bodyPr wrap="square">
            <a:spAutoFit/>
          </a:bodyPr>
          <a:lstStyle/>
          <a:p>
            <a:pPr marL="347662" lvl="6" indent="-171450" algn="ctr">
              <a:buClr>
                <a:schemeClr val="tx1"/>
              </a:buClr>
            </a:pPr>
            <a:r>
              <a:rPr lang="fr-FR" sz="1000" b="1" dirty="0"/>
              <a:t>4. </a:t>
            </a:r>
            <a:r>
              <a:rPr lang="fr-FR" sz="900" b="1" dirty="0"/>
              <a:t>Remplir à moitié l’</a:t>
            </a:r>
            <a:r>
              <a:rPr lang="fr-FR" sz="900" b="1" dirty="0" err="1"/>
              <a:t>infuseur</a:t>
            </a:r>
            <a:r>
              <a:rPr lang="fr-FR" sz="900" b="1" dirty="0"/>
              <a:t> avec le granulat</a:t>
            </a:r>
            <a:endParaRPr lang="fr-FR" sz="1000" b="1" dirty="0"/>
          </a:p>
        </p:txBody>
      </p:sp>
      <p:sp>
        <p:nvSpPr>
          <p:cNvPr id="90" name="Rectangle 89"/>
          <p:cNvSpPr/>
          <p:nvPr/>
        </p:nvSpPr>
        <p:spPr>
          <a:xfrm>
            <a:off x="5957478" y="1813560"/>
            <a:ext cx="1721946" cy="569387"/>
          </a:xfrm>
          <a:prstGeom prst="rect">
            <a:avLst/>
          </a:prstGeom>
        </p:spPr>
        <p:txBody>
          <a:bodyPr wrap="square">
            <a:spAutoFit/>
          </a:bodyPr>
          <a:lstStyle/>
          <a:p>
            <a:pPr algn="ctr"/>
            <a:br>
              <a:rPr lang="en-GB" sz="1200" b="1" dirty="0">
                <a:solidFill>
                  <a:schemeClr val="accent4">
                    <a:lumMod val="75000"/>
                  </a:schemeClr>
                </a:solidFill>
                <a:latin typeface="+mn-lt"/>
              </a:rPr>
            </a:br>
            <a:r>
              <a:rPr lang="en-GB" sz="1000" b="1" dirty="0"/>
              <a:t>7. </a:t>
            </a:r>
            <a:r>
              <a:rPr lang="fr-FR" sz="900" b="1" dirty="0"/>
              <a:t>Essorage  </a:t>
            </a:r>
            <a:br>
              <a:rPr lang="fr-FR" sz="900" b="1" dirty="0"/>
            </a:br>
            <a:r>
              <a:rPr lang="fr-FR" sz="900" b="1" dirty="0"/>
              <a:t>pendant 1 min à 2t/s</a:t>
            </a:r>
            <a:endParaRPr lang="fr-FR" sz="1000" b="1" dirty="0"/>
          </a:p>
        </p:txBody>
      </p:sp>
      <p:sp>
        <p:nvSpPr>
          <p:cNvPr id="91" name="Rectangle 90"/>
          <p:cNvSpPr/>
          <p:nvPr/>
        </p:nvSpPr>
        <p:spPr>
          <a:xfrm>
            <a:off x="4732020" y="4176668"/>
            <a:ext cx="2529840" cy="600164"/>
          </a:xfrm>
          <a:prstGeom prst="rect">
            <a:avLst/>
          </a:prstGeom>
        </p:spPr>
        <p:txBody>
          <a:bodyPr wrap="square">
            <a:spAutoFit/>
          </a:bodyPr>
          <a:lstStyle/>
          <a:p>
            <a:pPr marL="347662" lvl="6" indent="-171450" algn="ctr">
              <a:buClr>
                <a:schemeClr val="tx1"/>
              </a:buClr>
            </a:pPr>
            <a:r>
              <a:rPr lang="fr-FR" sz="1100" b="1" dirty="0">
                <a:latin typeface="Calibri" panose="020F0502020204030204" pitchFamily="34" charset="0"/>
                <a:ea typeface="Times New Roman" panose="02020603050405020304" pitchFamily="18" charset="0"/>
              </a:rPr>
              <a:t>6. Immerger l’</a:t>
            </a:r>
            <a:r>
              <a:rPr lang="fr-FR" sz="1100" b="1" dirty="0" err="1">
                <a:latin typeface="Calibri" panose="020F0502020204030204" pitchFamily="34" charset="0"/>
                <a:ea typeface="Times New Roman" panose="02020603050405020304" pitchFamily="18" charset="0"/>
              </a:rPr>
              <a:t>infuseur</a:t>
            </a:r>
            <a:br>
              <a:rPr lang="fr-FR" sz="1100" b="1" dirty="0">
                <a:latin typeface="Calibri" panose="020F0502020204030204" pitchFamily="34" charset="0"/>
                <a:ea typeface="Times New Roman" panose="02020603050405020304" pitchFamily="18" charset="0"/>
              </a:rPr>
            </a:br>
            <a:r>
              <a:rPr lang="fr-FR" sz="1100" b="1" dirty="0">
                <a:latin typeface="Calibri" panose="020F0502020204030204" pitchFamily="34" charset="0"/>
                <a:ea typeface="Times New Roman" panose="02020603050405020304" pitchFamily="18" charset="0"/>
              </a:rPr>
              <a:t> pendant la durée prévue </a:t>
            </a:r>
          </a:p>
          <a:p>
            <a:pPr marL="347662" lvl="6" indent="-171450" algn="ctr">
              <a:buClr>
                <a:schemeClr val="tx1"/>
              </a:buClr>
            </a:pPr>
            <a:r>
              <a:rPr lang="fr-FR" sz="1100" b="1" i="1" dirty="0">
                <a:solidFill>
                  <a:schemeClr val="accent1">
                    <a:lumMod val="50000"/>
                  </a:schemeClr>
                </a:solidFill>
                <a:latin typeface="Calibri" panose="020F0502020204030204" pitchFamily="34" charset="0"/>
                <a:ea typeface="Times New Roman" panose="02020603050405020304" pitchFamily="18" charset="0"/>
              </a:rPr>
              <a:t>     2min ou 10 min ou 60 min</a:t>
            </a:r>
          </a:p>
        </p:txBody>
      </p:sp>
      <p:sp>
        <p:nvSpPr>
          <p:cNvPr id="92" name="Rectangle 91"/>
          <p:cNvSpPr/>
          <p:nvPr/>
        </p:nvSpPr>
        <p:spPr>
          <a:xfrm>
            <a:off x="3398520" y="4184288"/>
            <a:ext cx="2529840" cy="600164"/>
          </a:xfrm>
          <a:prstGeom prst="rect">
            <a:avLst/>
          </a:prstGeom>
        </p:spPr>
        <p:txBody>
          <a:bodyPr wrap="square">
            <a:spAutoFit/>
          </a:bodyPr>
          <a:lstStyle/>
          <a:p>
            <a:pPr marL="347662" lvl="6" indent="-171450" algn="ctr">
              <a:buClr>
                <a:schemeClr val="tx1"/>
              </a:buClr>
            </a:pPr>
            <a:r>
              <a:rPr lang="fr-FR" sz="1100" b="1" dirty="0">
                <a:latin typeface="Calibri" panose="020F0502020204030204" pitchFamily="34" charset="0"/>
                <a:ea typeface="Times New Roman" panose="02020603050405020304" pitchFamily="18" charset="0"/>
              </a:rPr>
              <a:t>5. Peser l’</a:t>
            </a:r>
            <a:r>
              <a:rPr lang="fr-FR" sz="1100" b="1" dirty="0" err="1">
                <a:latin typeface="Calibri" panose="020F0502020204030204" pitchFamily="34" charset="0"/>
                <a:ea typeface="Times New Roman" panose="02020603050405020304" pitchFamily="18" charset="0"/>
              </a:rPr>
              <a:t>infuseur</a:t>
            </a:r>
            <a:r>
              <a:rPr lang="fr-FR" sz="1100" b="1" dirty="0">
                <a:latin typeface="Calibri" panose="020F0502020204030204" pitchFamily="34" charset="0"/>
                <a:ea typeface="Times New Roman" panose="02020603050405020304" pitchFamily="18" charset="0"/>
              </a:rPr>
              <a:t> </a:t>
            </a:r>
            <a:br>
              <a:rPr lang="fr-FR" sz="1100" b="1" dirty="0">
                <a:latin typeface="Calibri" panose="020F0502020204030204" pitchFamily="34" charset="0"/>
                <a:ea typeface="Times New Roman" panose="02020603050405020304" pitchFamily="18" charset="0"/>
              </a:rPr>
            </a:br>
            <a:r>
              <a:rPr lang="fr-FR" sz="1100" b="1" dirty="0">
                <a:latin typeface="Calibri" panose="020F0502020204030204" pitchFamily="34" charset="0"/>
                <a:ea typeface="Times New Roman" panose="02020603050405020304" pitchFamily="18" charset="0"/>
              </a:rPr>
              <a:t>rempli</a:t>
            </a:r>
            <a:br>
              <a:rPr lang="fr-FR" sz="1100" b="1" dirty="0">
                <a:latin typeface="Calibri" panose="020F0502020204030204" pitchFamily="34" charset="0"/>
                <a:ea typeface="Times New Roman" panose="02020603050405020304" pitchFamily="18" charset="0"/>
              </a:rPr>
            </a:br>
            <a:endParaRPr lang="fr-FR" sz="1100" b="1" i="1" dirty="0">
              <a:solidFill>
                <a:schemeClr val="accent1">
                  <a:lumMod val="50000"/>
                </a:schemeClr>
              </a:solidFill>
              <a:latin typeface="Calibri" panose="020F0502020204030204" pitchFamily="34" charset="0"/>
              <a:ea typeface="Times New Roman" panose="02020603050405020304" pitchFamily="18" charset="0"/>
            </a:endParaRPr>
          </a:p>
        </p:txBody>
      </p:sp>
      <p:sp>
        <p:nvSpPr>
          <p:cNvPr id="93" name="Rectangle 92"/>
          <p:cNvSpPr/>
          <p:nvPr/>
        </p:nvSpPr>
        <p:spPr>
          <a:xfrm>
            <a:off x="1805940" y="4176668"/>
            <a:ext cx="2529840" cy="600164"/>
          </a:xfrm>
          <a:prstGeom prst="rect">
            <a:avLst/>
          </a:prstGeom>
        </p:spPr>
        <p:txBody>
          <a:bodyPr wrap="square">
            <a:spAutoFit/>
          </a:bodyPr>
          <a:lstStyle/>
          <a:p>
            <a:pPr marL="347662" lvl="6" indent="-171450" algn="ctr">
              <a:buClr>
                <a:schemeClr val="tx1"/>
              </a:buClr>
            </a:pPr>
            <a:r>
              <a:rPr lang="fr-FR" sz="1100" b="1" dirty="0">
                <a:latin typeface="Calibri" panose="020F0502020204030204" pitchFamily="34" charset="0"/>
                <a:ea typeface="Times New Roman" panose="02020603050405020304" pitchFamily="18" charset="0"/>
              </a:rPr>
              <a:t>3. Peser l’</a:t>
            </a:r>
            <a:r>
              <a:rPr lang="fr-FR" sz="1100" b="1" dirty="0" err="1">
                <a:latin typeface="Calibri" panose="020F0502020204030204" pitchFamily="34" charset="0"/>
                <a:ea typeface="Times New Roman" panose="02020603050405020304" pitchFamily="18" charset="0"/>
              </a:rPr>
              <a:t>infuseur</a:t>
            </a:r>
            <a:r>
              <a:rPr lang="fr-FR" sz="1100" b="1" dirty="0">
                <a:latin typeface="Calibri" panose="020F0502020204030204" pitchFamily="34" charset="0"/>
                <a:ea typeface="Times New Roman" panose="02020603050405020304" pitchFamily="18" charset="0"/>
              </a:rPr>
              <a:t> </a:t>
            </a:r>
            <a:br>
              <a:rPr lang="fr-FR" sz="1100" b="1" dirty="0">
                <a:latin typeface="Calibri" panose="020F0502020204030204" pitchFamily="34" charset="0"/>
                <a:ea typeface="Times New Roman" panose="02020603050405020304" pitchFamily="18" charset="0"/>
              </a:rPr>
            </a:br>
            <a:r>
              <a:rPr lang="fr-FR" sz="1100" b="1" dirty="0">
                <a:latin typeface="Calibri" panose="020F0502020204030204" pitchFamily="34" charset="0"/>
                <a:ea typeface="Times New Roman" panose="02020603050405020304" pitchFamily="18" charset="0"/>
              </a:rPr>
              <a:t>vide et essoré</a:t>
            </a:r>
            <a:br>
              <a:rPr lang="fr-FR" sz="1100" b="1" dirty="0">
                <a:latin typeface="Calibri" panose="020F0502020204030204" pitchFamily="34" charset="0"/>
                <a:ea typeface="Times New Roman" panose="02020603050405020304" pitchFamily="18" charset="0"/>
              </a:rPr>
            </a:br>
            <a:endParaRPr lang="fr-FR" sz="1100" b="1" i="1" dirty="0">
              <a:solidFill>
                <a:schemeClr val="accent1">
                  <a:lumMod val="50000"/>
                </a:schemeClr>
              </a:solidFill>
              <a:latin typeface="Calibri" panose="020F0502020204030204" pitchFamily="34" charset="0"/>
              <a:ea typeface="Times New Roman" panose="02020603050405020304" pitchFamily="18" charset="0"/>
            </a:endParaRPr>
          </a:p>
        </p:txBody>
      </p:sp>
      <p:sp>
        <p:nvSpPr>
          <p:cNvPr id="94" name="Rectangle 93"/>
          <p:cNvSpPr/>
          <p:nvPr/>
        </p:nvSpPr>
        <p:spPr>
          <a:xfrm>
            <a:off x="6179820" y="4176668"/>
            <a:ext cx="2529840" cy="600164"/>
          </a:xfrm>
          <a:prstGeom prst="rect">
            <a:avLst/>
          </a:prstGeom>
        </p:spPr>
        <p:txBody>
          <a:bodyPr wrap="square">
            <a:spAutoFit/>
          </a:bodyPr>
          <a:lstStyle/>
          <a:p>
            <a:pPr marL="347662" lvl="6" indent="-171450" algn="ctr">
              <a:buClr>
                <a:schemeClr val="tx1"/>
              </a:buClr>
            </a:pPr>
            <a:r>
              <a:rPr lang="fr-FR" sz="1100" b="1" dirty="0">
                <a:latin typeface="Calibri" panose="020F0502020204030204" pitchFamily="34" charset="0"/>
                <a:ea typeface="Times New Roman" panose="02020603050405020304" pitchFamily="18" charset="0"/>
              </a:rPr>
              <a:t>8. Peser l’</a:t>
            </a:r>
            <a:r>
              <a:rPr lang="fr-FR" sz="1100" b="1" dirty="0" err="1">
                <a:latin typeface="Calibri" panose="020F0502020204030204" pitchFamily="34" charset="0"/>
                <a:ea typeface="Times New Roman" panose="02020603050405020304" pitchFamily="18" charset="0"/>
              </a:rPr>
              <a:t>infuseur</a:t>
            </a:r>
            <a:r>
              <a:rPr lang="fr-FR" sz="1100" b="1" dirty="0">
                <a:latin typeface="Calibri" panose="020F0502020204030204" pitchFamily="34" charset="0"/>
                <a:ea typeface="Times New Roman" panose="02020603050405020304" pitchFamily="18" charset="0"/>
              </a:rPr>
              <a:t> </a:t>
            </a:r>
            <a:br>
              <a:rPr lang="fr-FR" sz="1100" b="1" dirty="0">
                <a:latin typeface="Calibri" panose="020F0502020204030204" pitchFamily="34" charset="0"/>
                <a:ea typeface="Times New Roman" panose="02020603050405020304" pitchFamily="18" charset="0"/>
              </a:rPr>
            </a:br>
            <a:r>
              <a:rPr lang="fr-FR" sz="1100" b="1" dirty="0">
                <a:latin typeface="Calibri" panose="020F0502020204030204" pitchFamily="34" charset="0"/>
                <a:ea typeface="Times New Roman" panose="02020603050405020304" pitchFamily="18" charset="0"/>
              </a:rPr>
              <a:t>rempli et essoré</a:t>
            </a:r>
            <a:br>
              <a:rPr lang="fr-FR" sz="1100" b="1" dirty="0">
                <a:latin typeface="Calibri" panose="020F0502020204030204" pitchFamily="34" charset="0"/>
                <a:ea typeface="Times New Roman" panose="02020603050405020304" pitchFamily="18" charset="0"/>
              </a:rPr>
            </a:br>
            <a:endParaRPr lang="fr-FR" sz="1100" b="1" i="1" dirty="0">
              <a:solidFill>
                <a:schemeClr val="accent1">
                  <a:lumMod val="50000"/>
                </a:schemeClr>
              </a:solidFill>
              <a:latin typeface="Calibri" panose="020F0502020204030204" pitchFamily="34" charset="0"/>
              <a:ea typeface="Times New Roman" panose="02020603050405020304" pitchFamily="18" charset="0"/>
            </a:endParaRPr>
          </a:p>
        </p:txBody>
      </p:sp>
      <p:sp>
        <p:nvSpPr>
          <p:cNvPr id="95" name="Rectangle 94"/>
          <p:cNvSpPr/>
          <p:nvPr/>
        </p:nvSpPr>
        <p:spPr>
          <a:xfrm>
            <a:off x="2468880" y="1487627"/>
            <a:ext cx="4572000" cy="430887"/>
          </a:xfrm>
          <a:prstGeom prst="rect">
            <a:avLst/>
          </a:prstGeom>
        </p:spPr>
        <p:txBody>
          <a:bodyPr>
            <a:spAutoFit/>
          </a:bodyPr>
          <a:lstStyle/>
          <a:p>
            <a:pPr marL="347662" lvl="6" indent="-171450" algn="just">
              <a:buClr>
                <a:schemeClr val="tx1"/>
              </a:buClr>
              <a:buFont typeface="Arial" pitchFamily="34" charset="0"/>
              <a:buChar char="•"/>
            </a:pPr>
            <a:r>
              <a:rPr lang="fr-FR" sz="1100" b="1" dirty="0">
                <a:latin typeface="Calibri" panose="020F0502020204030204" pitchFamily="34" charset="0"/>
                <a:ea typeface="Times New Roman" panose="02020603050405020304" pitchFamily="18" charset="0"/>
              </a:rPr>
              <a:t>3 Prises d’essai par durée d’immersion.</a:t>
            </a:r>
          </a:p>
          <a:p>
            <a:pPr marL="347662" lvl="6" indent="-171450" algn="just">
              <a:buClr>
                <a:schemeClr val="tx1"/>
              </a:buClr>
            </a:pPr>
            <a:r>
              <a:rPr lang="fr-FR" sz="1100" b="1" i="1" dirty="0">
                <a:solidFill>
                  <a:schemeClr val="accent1">
                    <a:lumMod val="50000"/>
                  </a:schemeClr>
                </a:solidFill>
                <a:latin typeface="Calibri" panose="020F0502020204030204" pitchFamily="34" charset="0"/>
                <a:ea typeface="Times New Roman" panose="02020603050405020304" pitchFamily="18" charset="0"/>
              </a:rPr>
              <a:t>      Volume compris entre 0,25l et 0,5l par prise d’essai</a:t>
            </a:r>
          </a:p>
        </p:txBody>
      </p:sp>
      <p:sp>
        <p:nvSpPr>
          <p:cNvPr id="96" name="Flèche courbée vers la droite 95">
            <a:extLst>
              <a:ext uri="{FF2B5EF4-FFF2-40B4-BE49-F238E27FC236}">
                <a16:creationId xmlns:a16="http://schemas.microsoft.com/office/drawing/2014/main" id="{760244E3-3D28-304B-A77A-6EB0B16CF409}"/>
              </a:ext>
            </a:extLst>
          </p:cNvPr>
          <p:cNvSpPr/>
          <p:nvPr/>
        </p:nvSpPr>
        <p:spPr>
          <a:xfrm rot="16397082" flipH="1">
            <a:off x="5259305" y="2622786"/>
            <a:ext cx="362750" cy="960119"/>
          </a:xfrm>
          <a:prstGeom prst="curvedRightArrow">
            <a:avLst>
              <a:gd name="adj1" fmla="val 22393"/>
              <a:gd name="adj2" fmla="val 50000"/>
              <a:gd name="adj3" fmla="val 27034"/>
            </a:avLst>
          </a:prstGeom>
          <a:solidFill>
            <a:schemeClr val="accent1">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ysClr val="windowText" lastClr="000000"/>
              </a:solidFill>
            </a:endParaRPr>
          </a:p>
        </p:txBody>
      </p:sp>
    </p:spTree>
    <p:extLst>
      <p:ext uri="{BB962C8B-B14F-4D97-AF65-F5344CB8AC3E}">
        <p14:creationId xmlns:p14="http://schemas.microsoft.com/office/powerpoint/2010/main" val="821510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Taux d’absorption d’eau</a:t>
            </a:r>
          </a:p>
        </p:txBody>
      </p:sp>
      <p:sp>
        <p:nvSpPr>
          <p:cNvPr id="16" name="Rectangle 15"/>
          <p:cNvSpPr/>
          <p:nvPr/>
        </p:nvSpPr>
        <p:spPr>
          <a:xfrm>
            <a:off x="2252432" y="1269998"/>
            <a:ext cx="1856277" cy="446276"/>
          </a:xfrm>
          <a:prstGeom prst="rect">
            <a:avLst/>
          </a:prstGeom>
        </p:spPr>
        <p:txBody>
          <a:bodyPr wrap="none">
            <a:spAutoFit/>
          </a:bodyPr>
          <a:lstStyle/>
          <a:p>
            <a:pPr marL="176212" algn="just">
              <a:buClr>
                <a:schemeClr val="tx1"/>
              </a:buClr>
            </a:pPr>
            <a:r>
              <a:rPr lang="fr-FR" sz="1200" b="1" dirty="0"/>
              <a:t>Résultats moyennés</a:t>
            </a:r>
          </a:p>
          <a:p>
            <a:pPr marL="176212" algn="just">
              <a:buClr>
                <a:schemeClr val="tx1"/>
              </a:buClr>
            </a:pPr>
            <a:endParaRPr lang="fr-FR" sz="1100" b="1" dirty="0">
              <a:latin typeface="Calibri" panose="020F0502020204030204" pitchFamily="34" charset="0"/>
              <a:ea typeface="Times New Roman" panose="02020603050405020304" pitchFamily="18" charset="0"/>
            </a:endParaRPr>
          </a:p>
        </p:txBody>
      </p:sp>
      <p:graphicFrame>
        <p:nvGraphicFramePr>
          <p:cNvPr id="9" name="Graphique 8">
            <a:extLst>
              <a:ext uri="{FF2B5EF4-FFF2-40B4-BE49-F238E27FC236}">
                <a16:creationId xmlns:a16="http://schemas.microsoft.com/office/drawing/2014/main" id="{BAC52FF3-A507-46B2-9FCB-3FE0270CC2E3}"/>
              </a:ext>
            </a:extLst>
          </p:cNvPr>
          <p:cNvGraphicFramePr>
            <a:graphicFrameLocks/>
          </p:cNvGraphicFramePr>
          <p:nvPr/>
        </p:nvGraphicFramePr>
        <p:xfrm>
          <a:off x="99061" y="1783080"/>
          <a:ext cx="4450079" cy="3139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9">
            <a:extLst>
              <a:ext uri="{FF2B5EF4-FFF2-40B4-BE49-F238E27FC236}">
                <a16:creationId xmlns:a16="http://schemas.microsoft.com/office/drawing/2014/main" id="{C9501160-C469-4205-BBA1-4CD889F0F813}"/>
              </a:ext>
            </a:extLst>
          </p:cNvPr>
          <p:cNvGraphicFramePr/>
          <p:nvPr/>
        </p:nvGraphicFramePr>
        <p:xfrm>
          <a:off x="4660039" y="1780788"/>
          <a:ext cx="4301081" cy="31417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21510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Taux d’absorption d’eau</a:t>
            </a:r>
          </a:p>
        </p:txBody>
      </p:sp>
      <p:sp>
        <p:nvSpPr>
          <p:cNvPr id="16" name="Rectangle 15"/>
          <p:cNvSpPr/>
          <p:nvPr/>
        </p:nvSpPr>
        <p:spPr>
          <a:xfrm>
            <a:off x="2252432" y="1269998"/>
            <a:ext cx="2035814" cy="446276"/>
          </a:xfrm>
          <a:prstGeom prst="rect">
            <a:avLst/>
          </a:prstGeom>
        </p:spPr>
        <p:txBody>
          <a:bodyPr wrap="none">
            <a:spAutoFit/>
          </a:bodyPr>
          <a:lstStyle/>
          <a:p>
            <a:pPr marL="176212" algn="just">
              <a:buClr>
                <a:schemeClr val="tx1"/>
              </a:buClr>
            </a:pPr>
            <a:r>
              <a:rPr lang="fr-FR" sz="1200" b="1" dirty="0"/>
              <a:t>Synthèse des résultats</a:t>
            </a:r>
          </a:p>
          <a:p>
            <a:pPr marL="176212" algn="just">
              <a:buClr>
                <a:schemeClr val="tx1"/>
              </a:buClr>
            </a:pPr>
            <a:endParaRPr lang="fr-FR" sz="1100" b="1" dirty="0">
              <a:latin typeface="Calibri" panose="020F0502020204030204" pitchFamily="34" charset="0"/>
              <a:ea typeface="Times New Roman" panose="02020603050405020304" pitchFamily="18" charset="0"/>
            </a:endParaRPr>
          </a:p>
        </p:txBody>
      </p:sp>
      <p:graphicFrame>
        <p:nvGraphicFramePr>
          <p:cNvPr id="9" name="Tableau 8"/>
          <p:cNvGraphicFramePr>
            <a:graphicFrameLocks noGrp="1"/>
          </p:cNvGraphicFramePr>
          <p:nvPr/>
        </p:nvGraphicFramePr>
        <p:xfrm>
          <a:off x="0" y="1981202"/>
          <a:ext cx="9143996" cy="2682237"/>
        </p:xfrm>
        <a:graphic>
          <a:graphicData uri="http://schemas.openxmlformats.org/drawingml/2006/table">
            <a:tbl>
              <a:tblPr/>
              <a:tblGrid>
                <a:gridCol w="547868">
                  <a:extLst>
                    <a:ext uri="{9D8B030D-6E8A-4147-A177-3AD203B41FA5}">
                      <a16:colId xmlns:a16="http://schemas.microsoft.com/office/drawing/2014/main" val="20000"/>
                    </a:ext>
                  </a:extLst>
                </a:gridCol>
                <a:gridCol w="549412">
                  <a:extLst>
                    <a:ext uri="{9D8B030D-6E8A-4147-A177-3AD203B41FA5}">
                      <a16:colId xmlns:a16="http://schemas.microsoft.com/office/drawing/2014/main" val="20001"/>
                    </a:ext>
                  </a:extLst>
                </a:gridCol>
                <a:gridCol w="502920">
                  <a:extLst>
                    <a:ext uri="{9D8B030D-6E8A-4147-A177-3AD203B41FA5}">
                      <a16:colId xmlns:a16="http://schemas.microsoft.com/office/drawing/2014/main" val="20002"/>
                    </a:ext>
                  </a:extLst>
                </a:gridCol>
                <a:gridCol w="435667">
                  <a:extLst>
                    <a:ext uri="{9D8B030D-6E8A-4147-A177-3AD203B41FA5}">
                      <a16:colId xmlns:a16="http://schemas.microsoft.com/office/drawing/2014/main" val="20003"/>
                    </a:ext>
                  </a:extLst>
                </a:gridCol>
                <a:gridCol w="692093">
                  <a:extLst>
                    <a:ext uri="{9D8B030D-6E8A-4147-A177-3AD203B41FA5}">
                      <a16:colId xmlns:a16="http://schemas.microsoft.com/office/drawing/2014/main" val="20004"/>
                    </a:ext>
                  </a:extLst>
                </a:gridCol>
                <a:gridCol w="379695">
                  <a:extLst>
                    <a:ext uri="{9D8B030D-6E8A-4147-A177-3AD203B41FA5}">
                      <a16:colId xmlns:a16="http://schemas.microsoft.com/office/drawing/2014/main" val="20005"/>
                    </a:ext>
                  </a:extLst>
                </a:gridCol>
                <a:gridCol w="576334">
                  <a:extLst>
                    <a:ext uri="{9D8B030D-6E8A-4147-A177-3AD203B41FA5}">
                      <a16:colId xmlns:a16="http://schemas.microsoft.com/office/drawing/2014/main" val="20006"/>
                    </a:ext>
                  </a:extLst>
                </a:gridCol>
                <a:gridCol w="606666">
                  <a:extLst>
                    <a:ext uri="{9D8B030D-6E8A-4147-A177-3AD203B41FA5}">
                      <a16:colId xmlns:a16="http://schemas.microsoft.com/office/drawing/2014/main" val="20007"/>
                    </a:ext>
                  </a:extLst>
                </a:gridCol>
                <a:gridCol w="606666">
                  <a:extLst>
                    <a:ext uri="{9D8B030D-6E8A-4147-A177-3AD203B41FA5}">
                      <a16:colId xmlns:a16="http://schemas.microsoft.com/office/drawing/2014/main" val="20008"/>
                    </a:ext>
                  </a:extLst>
                </a:gridCol>
                <a:gridCol w="649135">
                  <a:extLst>
                    <a:ext uri="{9D8B030D-6E8A-4147-A177-3AD203B41FA5}">
                      <a16:colId xmlns:a16="http://schemas.microsoft.com/office/drawing/2014/main" val="20009"/>
                    </a:ext>
                  </a:extLst>
                </a:gridCol>
                <a:gridCol w="649135">
                  <a:extLst>
                    <a:ext uri="{9D8B030D-6E8A-4147-A177-3AD203B41FA5}">
                      <a16:colId xmlns:a16="http://schemas.microsoft.com/office/drawing/2014/main" val="20010"/>
                    </a:ext>
                  </a:extLst>
                </a:gridCol>
                <a:gridCol w="612735">
                  <a:extLst>
                    <a:ext uri="{9D8B030D-6E8A-4147-A177-3AD203B41FA5}">
                      <a16:colId xmlns:a16="http://schemas.microsoft.com/office/drawing/2014/main" val="20011"/>
                    </a:ext>
                  </a:extLst>
                </a:gridCol>
                <a:gridCol w="612735">
                  <a:extLst>
                    <a:ext uri="{9D8B030D-6E8A-4147-A177-3AD203B41FA5}">
                      <a16:colId xmlns:a16="http://schemas.microsoft.com/office/drawing/2014/main" val="20012"/>
                    </a:ext>
                  </a:extLst>
                </a:gridCol>
                <a:gridCol w="570267">
                  <a:extLst>
                    <a:ext uri="{9D8B030D-6E8A-4147-A177-3AD203B41FA5}">
                      <a16:colId xmlns:a16="http://schemas.microsoft.com/office/drawing/2014/main" val="20013"/>
                    </a:ext>
                  </a:extLst>
                </a:gridCol>
                <a:gridCol w="576334">
                  <a:extLst>
                    <a:ext uri="{9D8B030D-6E8A-4147-A177-3AD203B41FA5}">
                      <a16:colId xmlns:a16="http://schemas.microsoft.com/office/drawing/2014/main" val="20014"/>
                    </a:ext>
                  </a:extLst>
                </a:gridCol>
                <a:gridCol w="576334">
                  <a:extLst>
                    <a:ext uri="{9D8B030D-6E8A-4147-A177-3AD203B41FA5}">
                      <a16:colId xmlns:a16="http://schemas.microsoft.com/office/drawing/2014/main" val="20015"/>
                    </a:ext>
                  </a:extLst>
                </a:gridCol>
              </a:tblGrid>
              <a:tr h="219856">
                <a:tc rowSpan="2">
                  <a:txBody>
                    <a:bodyPr/>
                    <a:lstStyle/>
                    <a:p>
                      <a:pPr marR="0" algn="ctr" rtl="0" fontAlgn="ctr">
                        <a:lnSpc>
                          <a:spcPct val="100000"/>
                        </a:lnSpc>
                        <a:spcBef>
                          <a:spcPts val="0"/>
                        </a:spcBef>
                        <a:spcAft>
                          <a:spcPts val="0"/>
                        </a:spcAft>
                        <a:buClr>
                          <a:srgbClr val="000000"/>
                        </a:buClr>
                        <a:buFont typeface="Arial"/>
                      </a:pPr>
                      <a:r>
                        <a:rPr lang="en-US" sz="800" b="1" i="0" u="none" strike="noStrike" cap="none" dirty="0" err="1">
                          <a:solidFill>
                            <a:srgbClr val="000000"/>
                          </a:solidFill>
                          <a:latin typeface="Calibri"/>
                          <a:ea typeface="+mn-ea"/>
                          <a:cs typeface="+mn-cs"/>
                          <a:sym typeface="Arial"/>
                        </a:rPr>
                        <a:t>Durée</a:t>
                      </a:r>
                      <a:r>
                        <a:rPr lang="en-US" sz="800" b="1" i="0" u="none" strike="noStrike" cap="none" dirty="0">
                          <a:solidFill>
                            <a:srgbClr val="000000"/>
                          </a:solidFill>
                          <a:latin typeface="Calibri"/>
                          <a:ea typeface="+mn-ea"/>
                          <a:cs typeface="+mn-cs"/>
                          <a:sym typeface="Arial"/>
                        </a:rPr>
                        <a:t> </a:t>
                      </a:r>
                      <a:br>
                        <a:rPr lang="en-US" sz="800" b="1" i="0" u="none" strike="noStrike" cap="none" dirty="0">
                          <a:solidFill>
                            <a:srgbClr val="000000"/>
                          </a:solidFill>
                          <a:latin typeface="Calibri"/>
                          <a:ea typeface="+mn-ea"/>
                          <a:cs typeface="+mn-cs"/>
                          <a:sym typeface="Arial"/>
                        </a:rPr>
                      </a:br>
                      <a:r>
                        <a:rPr lang="en-US" sz="800" b="1" i="0" u="none" strike="noStrike" cap="none" dirty="0" err="1">
                          <a:solidFill>
                            <a:srgbClr val="000000"/>
                          </a:solidFill>
                          <a:latin typeface="Calibri"/>
                          <a:ea typeface="+mn-ea"/>
                          <a:cs typeface="+mn-cs"/>
                          <a:sym typeface="Arial"/>
                        </a:rPr>
                        <a:t>d'immersion</a:t>
                      </a:r>
                      <a:r>
                        <a:rPr lang="en-US" sz="800" b="1" i="0" u="none" strike="noStrike" cap="none" dirty="0">
                          <a:solidFill>
                            <a:srgbClr val="000000"/>
                          </a:solidFill>
                          <a:latin typeface="Calibri"/>
                          <a:ea typeface="+mn-ea"/>
                          <a:cs typeface="+mn-cs"/>
                          <a:sym typeface="Arial"/>
                        </a:rPr>
                        <a:t> (min)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gridSpan="5">
                  <a:txBody>
                    <a:bodyPr/>
                    <a:lstStyle/>
                    <a:p>
                      <a:pPr marR="0" algn="ctr" rtl="0" fontAlgn="ctr">
                        <a:lnSpc>
                          <a:spcPct val="100000"/>
                        </a:lnSpc>
                        <a:spcBef>
                          <a:spcPts val="0"/>
                        </a:spcBef>
                        <a:spcAft>
                          <a:spcPts val="0"/>
                        </a:spcAft>
                        <a:buClr>
                          <a:srgbClr val="000000"/>
                        </a:buClr>
                        <a:buFont typeface="Arial"/>
                      </a:pPr>
                      <a:r>
                        <a:rPr lang="en-US" sz="900" b="1" i="0" u="none" strike="noStrike" cap="none" dirty="0" err="1">
                          <a:solidFill>
                            <a:srgbClr val="000000"/>
                          </a:solidFill>
                          <a:latin typeface="Calibri"/>
                          <a:ea typeface="+mn-ea"/>
                          <a:cs typeface="+mn-cs"/>
                          <a:sym typeface="Arial"/>
                        </a:rPr>
                        <a:t>Balle</a:t>
                      </a:r>
                      <a:r>
                        <a:rPr lang="en-US" sz="900" b="1" i="0" u="none" strike="noStrike" cap="none" dirty="0">
                          <a:solidFill>
                            <a:srgbClr val="000000"/>
                          </a:solidFill>
                          <a:latin typeface="Calibri"/>
                          <a:ea typeface="+mn-ea"/>
                          <a:cs typeface="+mn-cs"/>
                          <a:sym typeface="Arial"/>
                        </a:rPr>
                        <a:t> de </a:t>
                      </a:r>
                      <a:r>
                        <a:rPr lang="en-US" sz="900" b="1" i="0" u="none" strike="noStrike" cap="none" dirty="0" err="1">
                          <a:solidFill>
                            <a:srgbClr val="000000"/>
                          </a:solidFill>
                          <a:latin typeface="Calibri"/>
                          <a:ea typeface="+mn-ea"/>
                          <a:cs typeface="+mn-cs"/>
                          <a:sym typeface="Arial"/>
                        </a:rPr>
                        <a:t>Riz</a:t>
                      </a:r>
                      <a:endParaRPr lang="en-US" sz="900" b="1" i="0" u="none" strike="noStrike" cap="none" dirty="0">
                        <a:solidFill>
                          <a:srgbClr val="000000"/>
                        </a:solidFill>
                        <a:latin typeface="Calibri"/>
                        <a:ea typeface="+mn-ea"/>
                        <a:cs typeface="+mn-cs"/>
                        <a:sym typeface="Arial"/>
                      </a:endParaRP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8CBA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R="0" algn="ctr" rtl="0" fontAlgn="ctr">
                        <a:lnSpc>
                          <a:spcPct val="100000"/>
                        </a:lnSpc>
                        <a:spcBef>
                          <a:spcPts val="0"/>
                        </a:spcBef>
                        <a:spcAft>
                          <a:spcPts val="0"/>
                        </a:spcAft>
                        <a:buClr>
                          <a:srgbClr val="000000"/>
                        </a:buClr>
                        <a:buFont typeface="Arial"/>
                      </a:pPr>
                      <a:r>
                        <a:rPr lang="en-US" sz="900" b="1" i="0" u="none" strike="noStrike" cap="none" dirty="0" err="1">
                          <a:solidFill>
                            <a:srgbClr val="000000"/>
                          </a:solidFill>
                          <a:latin typeface="Calibri"/>
                          <a:ea typeface="+mn-ea"/>
                          <a:cs typeface="+mn-cs"/>
                          <a:sym typeface="Arial"/>
                        </a:rPr>
                        <a:t>Chènevotte</a:t>
                      </a:r>
                      <a:r>
                        <a:rPr lang="en-US" sz="900" b="1" i="0" u="none" strike="noStrike" cap="none" dirty="0">
                          <a:solidFill>
                            <a:srgbClr val="000000"/>
                          </a:solidFill>
                          <a:latin typeface="Calibri"/>
                          <a:ea typeface="+mn-ea"/>
                          <a:cs typeface="+mn-cs"/>
                          <a:sym typeface="Arial"/>
                        </a:rPr>
                        <a:t> de </a:t>
                      </a:r>
                      <a:r>
                        <a:rPr lang="en-US" sz="900" b="1" i="0" u="none" strike="noStrike" cap="none" dirty="0" err="1">
                          <a:solidFill>
                            <a:srgbClr val="000000"/>
                          </a:solidFill>
                          <a:latin typeface="Calibri"/>
                          <a:ea typeface="+mn-ea"/>
                          <a:cs typeface="+mn-cs"/>
                          <a:sym typeface="Arial"/>
                        </a:rPr>
                        <a:t>chanvre</a:t>
                      </a:r>
                      <a:endParaRPr lang="en-US" sz="900" b="1" i="0" u="none" strike="noStrike" cap="none" dirty="0">
                        <a:solidFill>
                          <a:srgbClr val="000000"/>
                        </a:solidFill>
                        <a:latin typeface="Calibri"/>
                        <a:ea typeface="+mn-ea"/>
                        <a:cs typeface="+mn-cs"/>
                        <a:sym typeface="Arial"/>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R="0" algn="ctr" rtl="0" fontAlgn="ctr">
                        <a:lnSpc>
                          <a:spcPct val="100000"/>
                        </a:lnSpc>
                        <a:spcBef>
                          <a:spcPts val="0"/>
                        </a:spcBef>
                        <a:spcAft>
                          <a:spcPts val="0"/>
                        </a:spcAft>
                        <a:buClr>
                          <a:srgbClr val="000000"/>
                        </a:buClr>
                        <a:buFont typeface="Arial"/>
                      </a:pPr>
                      <a:r>
                        <a:rPr lang="en-US" sz="900" b="1" i="0" u="none" strike="noStrike" cap="none" dirty="0">
                          <a:solidFill>
                            <a:srgbClr val="000000"/>
                          </a:solidFill>
                          <a:latin typeface="Calibri"/>
                          <a:ea typeface="+mn-ea"/>
                          <a:cs typeface="+mn-cs"/>
                          <a:sym typeface="Arial"/>
                        </a:rPr>
                        <a:t>Moelle de tournesol</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B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38997">
                <a:tc vMerge="1">
                  <a:txBody>
                    <a:bodyPr/>
                    <a:lstStyle/>
                    <a:p>
                      <a:endParaRPr lang="en-US"/>
                    </a:p>
                  </a:txBody>
                  <a:tcPr/>
                </a:tc>
                <a:tc>
                  <a:txBody>
                    <a:bodyPr/>
                    <a:lstStyle/>
                    <a:p>
                      <a:pPr marR="0" algn="ctr" rtl="0" fontAlgn="ctr">
                        <a:lnSpc>
                          <a:spcPct val="100000"/>
                        </a:lnSpc>
                        <a:spcBef>
                          <a:spcPts val="0"/>
                        </a:spcBef>
                        <a:spcAft>
                          <a:spcPts val="0"/>
                        </a:spcAft>
                        <a:buClr>
                          <a:srgbClr val="000000"/>
                        </a:buClr>
                        <a:buFont typeface="Arial"/>
                      </a:pPr>
                      <a:r>
                        <a:rPr lang="en-US" sz="800" b="1" i="0" u="none" strike="noStrike" cap="none" dirty="0" err="1">
                          <a:solidFill>
                            <a:srgbClr val="000000"/>
                          </a:solidFill>
                          <a:latin typeface="Calibri"/>
                          <a:ea typeface="+mn-ea"/>
                          <a:cs typeface="+mn-cs"/>
                          <a:sym typeface="Arial"/>
                        </a:rPr>
                        <a:t>Valeur</a:t>
                      </a:r>
                      <a:r>
                        <a:rPr lang="en-US" sz="800" b="1" i="0" u="none" strike="noStrike" cap="none" dirty="0">
                          <a:solidFill>
                            <a:srgbClr val="000000"/>
                          </a:solidFill>
                          <a:latin typeface="Calibri"/>
                          <a:ea typeface="+mn-ea"/>
                          <a:cs typeface="+mn-cs"/>
                          <a:sym typeface="Arial"/>
                        </a:rPr>
                        <a:t> finale (%</a:t>
                      </a:r>
                      <a:r>
                        <a:rPr lang="en-US" sz="800" b="1" i="0" u="none" strike="noStrike" cap="none" dirty="0" err="1">
                          <a:solidFill>
                            <a:srgbClr val="000000"/>
                          </a:solidFill>
                          <a:latin typeface="Calibri"/>
                          <a:ea typeface="+mn-ea"/>
                          <a:cs typeface="+mn-cs"/>
                          <a:sym typeface="Arial"/>
                        </a:rPr>
                        <a:t>massique</a:t>
                      </a:r>
                      <a:r>
                        <a:rPr lang="en-US" sz="800" b="1" i="0" u="none" strike="noStrike" cap="none" dirty="0">
                          <a:solidFill>
                            <a:srgbClr val="000000"/>
                          </a:solidFill>
                          <a:latin typeface="Calibri"/>
                          <a:ea typeface="+mn-ea"/>
                          <a:cs typeface="+mn-cs"/>
                          <a:sym typeface="Arial"/>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marR="0" algn="ctr" rtl="0" fontAlgn="ctr">
                        <a:lnSpc>
                          <a:spcPct val="100000"/>
                        </a:lnSpc>
                        <a:spcBef>
                          <a:spcPts val="0"/>
                        </a:spcBef>
                        <a:spcAft>
                          <a:spcPts val="0"/>
                        </a:spcAft>
                        <a:buClr>
                          <a:srgbClr val="000000"/>
                        </a:buClr>
                        <a:buFont typeface="Arial"/>
                      </a:pPr>
                      <a:r>
                        <a:rPr lang="fr-FR" sz="1050" b="1" i="0" u="none" strike="noStrike" cap="none" dirty="0" err="1">
                          <a:solidFill>
                            <a:srgbClr val="000000"/>
                          </a:solidFill>
                          <a:latin typeface="Calibri"/>
                          <a:ea typeface="+mn-ea"/>
                          <a:cs typeface="+mn-cs"/>
                          <a:sym typeface="Arial"/>
                        </a:rPr>
                        <a:t>σr</a:t>
                      </a:r>
                      <a:r>
                        <a:rPr lang="fr-FR" sz="1000" b="1" i="0" u="none" strike="noStrike" cap="none" dirty="0">
                          <a:solidFill>
                            <a:srgbClr val="000000"/>
                          </a:solidFill>
                          <a:latin typeface="Calibri"/>
                          <a:ea typeface="+mn-ea"/>
                          <a:cs typeface="+mn-cs"/>
                          <a:sym typeface="Arial"/>
                        </a:rPr>
                        <a:t> </a:t>
                      </a:r>
                      <a:r>
                        <a:rPr lang="fr-FR" sz="800" b="1" i="0" u="none" strike="noStrike" cap="none" dirty="0">
                          <a:solidFill>
                            <a:srgbClr val="000000"/>
                          </a:solidFill>
                          <a:latin typeface="Calibri"/>
                          <a:ea typeface="+mn-ea"/>
                          <a:cs typeface="+mn-cs"/>
                          <a:sym typeface="Arial"/>
                        </a:rPr>
                        <a:t>(%massique)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marR="0" algn="ctr" rtl="0" fontAlgn="ctr">
                        <a:lnSpc>
                          <a:spcPct val="100000"/>
                        </a:lnSpc>
                        <a:spcBef>
                          <a:spcPts val="0"/>
                        </a:spcBef>
                        <a:spcAft>
                          <a:spcPts val="0"/>
                        </a:spcAft>
                        <a:buClr>
                          <a:srgbClr val="000000"/>
                        </a:buClr>
                        <a:buFont typeface="Arial"/>
                      </a:pPr>
                      <a:r>
                        <a:rPr lang="fr-FR" sz="1000" b="1" i="0" u="none" strike="noStrike" cap="none" dirty="0" err="1">
                          <a:solidFill>
                            <a:srgbClr val="000000"/>
                          </a:solidFill>
                          <a:latin typeface="Calibri"/>
                          <a:ea typeface="+mn-ea"/>
                          <a:cs typeface="+mn-cs"/>
                          <a:sym typeface="Arial"/>
                        </a:rPr>
                        <a:t>CVr</a:t>
                      </a:r>
                      <a:r>
                        <a:rPr lang="fr-FR" sz="1000" b="1" i="0" u="none" strike="noStrike" cap="none" dirty="0">
                          <a:solidFill>
                            <a:srgbClr val="000000"/>
                          </a:solidFill>
                          <a:latin typeface="Calibri"/>
                          <a:ea typeface="+mn-ea"/>
                          <a:cs typeface="+mn-cs"/>
                          <a:sym typeface="Arial"/>
                        </a:rPr>
                        <a:t> </a:t>
                      </a:r>
                      <a:br>
                        <a:rPr lang="fr-FR" sz="1000" b="1" i="0" u="none" strike="noStrike" cap="none" dirty="0">
                          <a:solidFill>
                            <a:srgbClr val="000000"/>
                          </a:solidFill>
                          <a:latin typeface="Calibri"/>
                          <a:ea typeface="+mn-ea"/>
                          <a:cs typeface="+mn-cs"/>
                          <a:sym typeface="Arial"/>
                        </a:rPr>
                      </a:br>
                      <a:r>
                        <a:rPr lang="fr-FR" sz="800" b="1" i="0" u="none" strike="noStrike" cap="none" dirty="0">
                          <a:solidFill>
                            <a:srgbClr val="000000"/>
                          </a:solidFill>
                          <a:latin typeface="Calibri"/>
                          <a:ea typeface="+mn-ea"/>
                          <a:cs typeface="+mn-cs"/>
                          <a:sym typeface="Arial"/>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marR="0" algn="ctr" rtl="0" fontAlgn="ctr">
                        <a:lnSpc>
                          <a:spcPct val="100000"/>
                        </a:lnSpc>
                        <a:spcBef>
                          <a:spcPts val="0"/>
                        </a:spcBef>
                        <a:spcAft>
                          <a:spcPts val="0"/>
                        </a:spcAft>
                        <a:buClr>
                          <a:srgbClr val="000000"/>
                        </a:buClr>
                        <a:buFont typeface="Arial"/>
                      </a:pPr>
                      <a:r>
                        <a:rPr lang="fr-FR" sz="1000" b="1" i="0" u="none" strike="noStrike" cap="none" dirty="0" err="1">
                          <a:solidFill>
                            <a:srgbClr val="000000"/>
                          </a:solidFill>
                          <a:latin typeface="Calibri"/>
                          <a:ea typeface="+mn-ea"/>
                          <a:cs typeface="+mn-cs"/>
                          <a:sym typeface="Arial"/>
                        </a:rPr>
                        <a:t>σR</a:t>
                      </a:r>
                      <a:r>
                        <a:rPr lang="fr-FR" sz="1000" b="1" i="0" u="none" strike="noStrike" cap="none" dirty="0">
                          <a:solidFill>
                            <a:srgbClr val="000000"/>
                          </a:solidFill>
                          <a:latin typeface="Calibri"/>
                          <a:ea typeface="+mn-ea"/>
                          <a:cs typeface="+mn-cs"/>
                          <a:sym typeface="Arial"/>
                        </a:rPr>
                        <a:t> </a:t>
                      </a:r>
                      <a:br>
                        <a:rPr lang="fr-FR" sz="800" b="1" i="0" u="none" strike="noStrike" cap="none" dirty="0">
                          <a:solidFill>
                            <a:srgbClr val="000000"/>
                          </a:solidFill>
                          <a:latin typeface="Calibri"/>
                          <a:ea typeface="+mn-ea"/>
                          <a:cs typeface="+mn-cs"/>
                          <a:sym typeface="Arial"/>
                        </a:rPr>
                      </a:br>
                      <a:r>
                        <a:rPr lang="fr-FR" sz="800" b="1" i="0" u="none" strike="noStrike" cap="none" dirty="0">
                          <a:solidFill>
                            <a:srgbClr val="000000"/>
                          </a:solidFill>
                          <a:latin typeface="Calibri"/>
                          <a:ea typeface="+mn-ea"/>
                          <a:cs typeface="+mn-cs"/>
                          <a:sym typeface="Arial"/>
                        </a:rPr>
                        <a:t>(%massique)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marR="0" algn="ctr" rtl="0" fontAlgn="ctr">
                        <a:lnSpc>
                          <a:spcPct val="100000"/>
                        </a:lnSpc>
                        <a:spcBef>
                          <a:spcPts val="0"/>
                        </a:spcBef>
                        <a:spcAft>
                          <a:spcPts val="0"/>
                        </a:spcAft>
                        <a:buClr>
                          <a:srgbClr val="000000"/>
                        </a:buClr>
                        <a:buFont typeface="Arial"/>
                      </a:pPr>
                      <a:r>
                        <a:rPr lang="fr-FR" sz="1000" b="1" i="0" u="none" strike="noStrike" cap="none" dirty="0">
                          <a:solidFill>
                            <a:srgbClr val="000000"/>
                          </a:solidFill>
                          <a:latin typeface="Calibri"/>
                          <a:ea typeface="+mn-ea"/>
                          <a:cs typeface="+mn-cs"/>
                          <a:sym typeface="Arial"/>
                        </a:rPr>
                        <a:t>CVR</a:t>
                      </a:r>
                      <a:r>
                        <a:rPr lang="fr-FR" sz="800" b="1" i="0" u="none" strike="noStrike" cap="none" dirty="0">
                          <a:solidFill>
                            <a:srgbClr val="000000"/>
                          </a:solidFill>
                          <a:latin typeface="Calibri"/>
                          <a:ea typeface="+mn-ea"/>
                          <a:cs typeface="+mn-cs"/>
                          <a:sym typeface="Arial"/>
                        </a:rPr>
                        <a:t> </a:t>
                      </a:r>
                      <a:br>
                        <a:rPr lang="fr-FR" sz="800" b="1" i="0" u="none" strike="noStrike" cap="none" dirty="0">
                          <a:solidFill>
                            <a:srgbClr val="000000"/>
                          </a:solidFill>
                          <a:latin typeface="Calibri"/>
                          <a:ea typeface="+mn-ea"/>
                          <a:cs typeface="+mn-cs"/>
                          <a:sym typeface="Arial"/>
                        </a:rPr>
                      </a:br>
                      <a:r>
                        <a:rPr lang="fr-FR" sz="800" b="1" i="0" u="none" strike="noStrike" cap="none" dirty="0">
                          <a:solidFill>
                            <a:srgbClr val="000000"/>
                          </a:solidFill>
                          <a:latin typeface="Calibri"/>
                          <a:ea typeface="+mn-ea"/>
                          <a:cs typeface="+mn-cs"/>
                          <a:sym typeface="Arial"/>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marR="0" algn="ctr" rtl="0" fontAlgn="ctr">
                        <a:lnSpc>
                          <a:spcPct val="100000"/>
                        </a:lnSpc>
                        <a:spcBef>
                          <a:spcPts val="0"/>
                        </a:spcBef>
                        <a:spcAft>
                          <a:spcPts val="0"/>
                        </a:spcAft>
                        <a:buClr>
                          <a:srgbClr val="000000"/>
                        </a:buClr>
                        <a:buFont typeface="Arial"/>
                      </a:pPr>
                      <a:r>
                        <a:rPr lang="en-US" sz="800" b="1" i="0" u="none" strike="noStrike" cap="none" dirty="0" err="1">
                          <a:solidFill>
                            <a:srgbClr val="000000"/>
                          </a:solidFill>
                          <a:latin typeface="Calibri"/>
                          <a:ea typeface="+mn-ea"/>
                          <a:cs typeface="+mn-cs"/>
                          <a:sym typeface="Arial"/>
                        </a:rPr>
                        <a:t>Valeur</a:t>
                      </a:r>
                      <a:r>
                        <a:rPr lang="en-US" sz="800" b="1" i="0" u="none" strike="noStrike" cap="none" dirty="0">
                          <a:solidFill>
                            <a:srgbClr val="000000"/>
                          </a:solidFill>
                          <a:latin typeface="Calibri"/>
                          <a:ea typeface="+mn-ea"/>
                          <a:cs typeface="+mn-cs"/>
                          <a:sym typeface="Arial"/>
                        </a:rPr>
                        <a:t> finale (%</a:t>
                      </a:r>
                      <a:r>
                        <a:rPr lang="en-US" sz="800" b="1" i="0" u="none" strike="noStrike" cap="none" dirty="0" err="1">
                          <a:solidFill>
                            <a:srgbClr val="000000"/>
                          </a:solidFill>
                          <a:latin typeface="Calibri"/>
                          <a:ea typeface="+mn-ea"/>
                          <a:cs typeface="+mn-cs"/>
                          <a:sym typeface="Arial"/>
                        </a:rPr>
                        <a:t>massique</a:t>
                      </a:r>
                      <a:r>
                        <a:rPr lang="en-US" sz="800" b="1" i="0" u="none" strike="noStrike" cap="none" dirty="0">
                          <a:solidFill>
                            <a:srgbClr val="000000"/>
                          </a:solidFill>
                          <a:latin typeface="Calibri"/>
                          <a:ea typeface="+mn-ea"/>
                          <a:cs typeface="+mn-cs"/>
                          <a:sym typeface="Arial"/>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marR="0" algn="ctr" rtl="0" fontAlgn="ctr">
                        <a:lnSpc>
                          <a:spcPct val="100000"/>
                        </a:lnSpc>
                        <a:spcBef>
                          <a:spcPts val="0"/>
                        </a:spcBef>
                        <a:spcAft>
                          <a:spcPts val="0"/>
                        </a:spcAft>
                        <a:buClr>
                          <a:srgbClr val="000000"/>
                        </a:buClr>
                        <a:buFont typeface="Arial"/>
                      </a:pPr>
                      <a:r>
                        <a:rPr lang="fr-FR" sz="1000" b="1" i="0" u="none" strike="noStrike" cap="none" dirty="0" err="1">
                          <a:solidFill>
                            <a:srgbClr val="000000"/>
                          </a:solidFill>
                          <a:latin typeface="Calibri"/>
                          <a:ea typeface="+mn-ea"/>
                          <a:cs typeface="+mn-cs"/>
                          <a:sym typeface="Arial"/>
                        </a:rPr>
                        <a:t>σr</a:t>
                      </a:r>
                      <a:r>
                        <a:rPr lang="fr-FR" sz="1000" b="1" i="0" u="none" strike="noStrike" cap="none" dirty="0">
                          <a:solidFill>
                            <a:srgbClr val="000000"/>
                          </a:solidFill>
                          <a:latin typeface="Calibri"/>
                          <a:ea typeface="+mn-ea"/>
                          <a:cs typeface="+mn-cs"/>
                          <a:sym typeface="Arial"/>
                        </a:rPr>
                        <a:t> </a:t>
                      </a:r>
                      <a:r>
                        <a:rPr lang="fr-FR" sz="800" b="1" i="0" u="none" strike="noStrike" cap="none" dirty="0">
                          <a:solidFill>
                            <a:srgbClr val="000000"/>
                          </a:solidFill>
                          <a:latin typeface="Calibri"/>
                          <a:ea typeface="+mn-ea"/>
                          <a:cs typeface="+mn-cs"/>
                          <a:sym typeface="Arial"/>
                        </a:rPr>
                        <a:t>(%massique)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marR="0" algn="ctr" rtl="0" fontAlgn="ctr">
                        <a:lnSpc>
                          <a:spcPct val="100000"/>
                        </a:lnSpc>
                        <a:spcBef>
                          <a:spcPts val="0"/>
                        </a:spcBef>
                        <a:spcAft>
                          <a:spcPts val="0"/>
                        </a:spcAft>
                        <a:buClr>
                          <a:srgbClr val="000000"/>
                        </a:buClr>
                        <a:buFont typeface="Arial"/>
                      </a:pPr>
                      <a:r>
                        <a:rPr lang="fr-FR" sz="1000" b="1" i="0" u="none" strike="noStrike" cap="none" dirty="0" err="1">
                          <a:solidFill>
                            <a:srgbClr val="000000"/>
                          </a:solidFill>
                          <a:latin typeface="Calibri"/>
                          <a:ea typeface="+mn-ea"/>
                          <a:cs typeface="+mn-cs"/>
                          <a:sym typeface="Arial"/>
                        </a:rPr>
                        <a:t>CVr</a:t>
                      </a:r>
                      <a:r>
                        <a:rPr lang="fr-FR" sz="1000" b="1" i="0" u="none" strike="noStrike" cap="none" dirty="0">
                          <a:solidFill>
                            <a:srgbClr val="000000"/>
                          </a:solidFill>
                          <a:latin typeface="Calibri"/>
                          <a:ea typeface="+mn-ea"/>
                          <a:cs typeface="+mn-cs"/>
                          <a:sym typeface="Arial"/>
                        </a:rPr>
                        <a:t> </a:t>
                      </a:r>
                      <a:br>
                        <a:rPr lang="fr-FR" sz="1000" b="1" i="0" u="none" strike="noStrike" cap="none" dirty="0">
                          <a:solidFill>
                            <a:srgbClr val="000000"/>
                          </a:solidFill>
                          <a:latin typeface="Calibri"/>
                          <a:ea typeface="+mn-ea"/>
                          <a:cs typeface="+mn-cs"/>
                          <a:sym typeface="Arial"/>
                        </a:rPr>
                      </a:br>
                      <a:r>
                        <a:rPr lang="fr-FR" sz="800" b="1" i="0" u="none" strike="noStrike" cap="none" dirty="0">
                          <a:solidFill>
                            <a:srgbClr val="000000"/>
                          </a:solidFill>
                          <a:latin typeface="Calibri"/>
                          <a:ea typeface="+mn-ea"/>
                          <a:cs typeface="+mn-cs"/>
                          <a:sym typeface="Arial"/>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marR="0" algn="ctr" rtl="0" fontAlgn="ctr">
                        <a:lnSpc>
                          <a:spcPct val="100000"/>
                        </a:lnSpc>
                        <a:spcBef>
                          <a:spcPts val="0"/>
                        </a:spcBef>
                        <a:spcAft>
                          <a:spcPts val="0"/>
                        </a:spcAft>
                        <a:buClr>
                          <a:srgbClr val="000000"/>
                        </a:buClr>
                        <a:buFont typeface="Arial"/>
                      </a:pPr>
                      <a:r>
                        <a:rPr lang="fr-FR" sz="1000" b="1" i="0" u="none" strike="noStrike" cap="none" dirty="0" err="1">
                          <a:solidFill>
                            <a:srgbClr val="000000"/>
                          </a:solidFill>
                          <a:latin typeface="Calibri"/>
                          <a:ea typeface="+mn-ea"/>
                          <a:cs typeface="+mn-cs"/>
                          <a:sym typeface="Arial"/>
                        </a:rPr>
                        <a:t>σR</a:t>
                      </a:r>
                      <a:r>
                        <a:rPr lang="fr-FR" sz="1000" b="1" i="0" u="none" strike="noStrike" cap="none" dirty="0">
                          <a:solidFill>
                            <a:srgbClr val="000000"/>
                          </a:solidFill>
                          <a:latin typeface="Calibri"/>
                          <a:ea typeface="+mn-ea"/>
                          <a:cs typeface="+mn-cs"/>
                          <a:sym typeface="Arial"/>
                        </a:rPr>
                        <a:t> </a:t>
                      </a:r>
                      <a:r>
                        <a:rPr lang="fr-FR" sz="800" b="1" i="0" u="none" strike="noStrike" cap="none" dirty="0">
                          <a:solidFill>
                            <a:srgbClr val="000000"/>
                          </a:solidFill>
                          <a:latin typeface="Calibri"/>
                          <a:ea typeface="+mn-ea"/>
                          <a:cs typeface="+mn-cs"/>
                          <a:sym typeface="Arial"/>
                        </a:rPr>
                        <a:t>(%massique)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marR="0" algn="ctr" rtl="0" fontAlgn="ctr">
                        <a:lnSpc>
                          <a:spcPct val="100000"/>
                        </a:lnSpc>
                        <a:spcBef>
                          <a:spcPts val="0"/>
                        </a:spcBef>
                        <a:spcAft>
                          <a:spcPts val="0"/>
                        </a:spcAft>
                        <a:buClr>
                          <a:srgbClr val="000000"/>
                        </a:buClr>
                        <a:buFont typeface="Arial"/>
                      </a:pPr>
                      <a:r>
                        <a:rPr lang="fr-FR" sz="1000" b="1" i="0" u="none" strike="noStrike" cap="none" dirty="0">
                          <a:solidFill>
                            <a:srgbClr val="000000"/>
                          </a:solidFill>
                          <a:latin typeface="Calibri"/>
                          <a:ea typeface="+mn-ea"/>
                          <a:cs typeface="+mn-cs"/>
                          <a:sym typeface="Arial"/>
                        </a:rPr>
                        <a:t>CVR</a:t>
                      </a:r>
                      <a:br>
                        <a:rPr lang="fr-FR" sz="1000" b="1" i="0" u="none" strike="noStrike" cap="none" dirty="0">
                          <a:solidFill>
                            <a:srgbClr val="000000"/>
                          </a:solidFill>
                          <a:latin typeface="Calibri"/>
                          <a:ea typeface="+mn-ea"/>
                          <a:cs typeface="+mn-cs"/>
                          <a:sym typeface="Arial"/>
                        </a:rPr>
                      </a:br>
                      <a:r>
                        <a:rPr lang="fr-FR" sz="800" b="1" i="0" u="none" strike="noStrike" cap="none" dirty="0">
                          <a:solidFill>
                            <a:srgbClr val="000000"/>
                          </a:solidFill>
                          <a:latin typeface="Calibri"/>
                          <a:ea typeface="+mn-ea"/>
                          <a:cs typeface="+mn-cs"/>
                          <a:sym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marR="0" algn="ctr" rtl="0" fontAlgn="ctr">
                        <a:lnSpc>
                          <a:spcPct val="100000"/>
                        </a:lnSpc>
                        <a:spcBef>
                          <a:spcPts val="0"/>
                        </a:spcBef>
                        <a:spcAft>
                          <a:spcPts val="0"/>
                        </a:spcAft>
                        <a:buClr>
                          <a:srgbClr val="000000"/>
                        </a:buClr>
                        <a:buFont typeface="Arial"/>
                      </a:pPr>
                      <a:r>
                        <a:rPr lang="en-US" sz="800" b="1" i="0" u="none" strike="noStrike" cap="none" dirty="0" err="1">
                          <a:solidFill>
                            <a:srgbClr val="000000"/>
                          </a:solidFill>
                          <a:latin typeface="Calibri"/>
                          <a:ea typeface="+mn-ea"/>
                          <a:cs typeface="+mn-cs"/>
                          <a:sym typeface="Arial"/>
                        </a:rPr>
                        <a:t>Valeur</a:t>
                      </a:r>
                      <a:r>
                        <a:rPr lang="en-US" sz="800" b="1" i="0" u="none" strike="noStrike" cap="none" dirty="0">
                          <a:solidFill>
                            <a:srgbClr val="000000"/>
                          </a:solidFill>
                          <a:latin typeface="Calibri"/>
                          <a:ea typeface="+mn-ea"/>
                          <a:cs typeface="+mn-cs"/>
                          <a:sym typeface="Arial"/>
                        </a:rPr>
                        <a:t> finale (%</a:t>
                      </a:r>
                      <a:r>
                        <a:rPr lang="en-US" sz="800" b="1" i="0" u="none" strike="noStrike" cap="none" dirty="0" err="1">
                          <a:solidFill>
                            <a:srgbClr val="000000"/>
                          </a:solidFill>
                          <a:latin typeface="Calibri"/>
                          <a:ea typeface="+mn-ea"/>
                          <a:cs typeface="+mn-cs"/>
                          <a:sym typeface="Arial"/>
                        </a:rPr>
                        <a:t>massique</a:t>
                      </a:r>
                      <a:r>
                        <a:rPr lang="en-US" sz="800" b="1" i="0" u="none" strike="noStrike" cap="none" dirty="0">
                          <a:solidFill>
                            <a:srgbClr val="000000"/>
                          </a:solidFill>
                          <a:latin typeface="Calibri"/>
                          <a:ea typeface="+mn-ea"/>
                          <a:cs typeface="+mn-cs"/>
                          <a:sym typeface="Arial"/>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marR="0" algn="ctr" rtl="0" fontAlgn="ctr">
                        <a:lnSpc>
                          <a:spcPct val="100000"/>
                        </a:lnSpc>
                        <a:spcBef>
                          <a:spcPts val="0"/>
                        </a:spcBef>
                        <a:spcAft>
                          <a:spcPts val="0"/>
                        </a:spcAft>
                        <a:buClr>
                          <a:srgbClr val="000000"/>
                        </a:buClr>
                        <a:buFont typeface="Arial"/>
                      </a:pPr>
                      <a:r>
                        <a:rPr lang="fr-FR" sz="1000" b="1" i="0" u="none" strike="noStrike" cap="none" dirty="0" err="1">
                          <a:solidFill>
                            <a:srgbClr val="000000"/>
                          </a:solidFill>
                          <a:latin typeface="Calibri"/>
                          <a:ea typeface="+mn-ea"/>
                          <a:cs typeface="+mn-cs"/>
                          <a:sym typeface="Arial"/>
                        </a:rPr>
                        <a:t>σr</a:t>
                      </a:r>
                      <a:r>
                        <a:rPr lang="fr-FR" sz="1000" b="1" i="0" u="none" strike="noStrike" cap="none" dirty="0">
                          <a:solidFill>
                            <a:srgbClr val="000000"/>
                          </a:solidFill>
                          <a:latin typeface="Calibri"/>
                          <a:ea typeface="+mn-ea"/>
                          <a:cs typeface="+mn-cs"/>
                          <a:sym typeface="Arial"/>
                        </a:rPr>
                        <a:t> </a:t>
                      </a:r>
                      <a:r>
                        <a:rPr lang="fr-FR" sz="800" b="1" i="0" u="none" strike="noStrike" cap="none" dirty="0">
                          <a:solidFill>
                            <a:srgbClr val="000000"/>
                          </a:solidFill>
                          <a:latin typeface="Calibri"/>
                          <a:ea typeface="+mn-ea"/>
                          <a:cs typeface="+mn-cs"/>
                          <a:sym typeface="Arial"/>
                        </a:rPr>
                        <a:t>(%massique)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marR="0" algn="ctr" rtl="0" fontAlgn="ctr">
                        <a:lnSpc>
                          <a:spcPct val="100000"/>
                        </a:lnSpc>
                        <a:spcBef>
                          <a:spcPts val="0"/>
                        </a:spcBef>
                        <a:spcAft>
                          <a:spcPts val="0"/>
                        </a:spcAft>
                        <a:buClr>
                          <a:srgbClr val="000000"/>
                        </a:buClr>
                        <a:buFont typeface="Arial"/>
                      </a:pPr>
                      <a:r>
                        <a:rPr lang="fr-FR" sz="1000" b="1" i="0" u="none" strike="noStrike" cap="none" dirty="0" err="1">
                          <a:solidFill>
                            <a:srgbClr val="000000"/>
                          </a:solidFill>
                          <a:latin typeface="Calibri"/>
                          <a:ea typeface="+mn-ea"/>
                          <a:cs typeface="+mn-cs"/>
                          <a:sym typeface="Arial"/>
                        </a:rPr>
                        <a:t>CVr</a:t>
                      </a:r>
                      <a:r>
                        <a:rPr lang="fr-FR" sz="1000" b="1" i="0" u="none" strike="noStrike" cap="none" dirty="0">
                          <a:solidFill>
                            <a:srgbClr val="000000"/>
                          </a:solidFill>
                          <a:latin typeface="Calibri"/>
                          <a:ea typeface="+mn-ea"/>
                          <a:cs typeface="+mn-cs"/>
                          <a:sym typeface="Arial"/>
                        </a:rPr>
                        <a:t> </a:t>
                      </a:r>
                      <a:br>
                        <a:rPr lang="fr-FR" sz="1000" b="1" i="0" u="none" strike="noStrike" cap="none" dirty="0">
                          <a:solidFill>
                            <a:srgbClr val="000000"/>
                          </a:solidFill>
                          <a:latin typeface="Calibri"/>
                          <a:ea typeface="+mn-ea"/>
                          <a:cs typeface="+mn-cs"/>
                          <a:sym typeface="Arial"/>
                        </a:rPr>
                      </a:br>
                      <a:r>
                        <a:rPr lang="fr-FR" sz="800" b="1" i="0" u="none" strike="noStrike" cap="none" dirty="0">
                          <a:solidFill>
                            <a:srgbClr val="000000"/>
                          </a:solidFill>
                          <a:latin typeface="Calibri"/>
                          <a:ea typeface="+mn-ea"/>
                          <a:cs typeface="+mn-cs"/>
                          <a:sym typeface="Arial"/>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marR="0" algn="ctr" rtl="0" fontAlgn="ctr">
                        <a:lnSpc>
                          <a:spcPct val="100000"/>
                        </a:lnSpc>
                        <a:spcBef>
                          <a:spcPts val="0"/>
                        </a:spcBef>
                        <a:spcAft>
                          <a:spcPts val="0"/>
                        </a:spcAft>
                        <a:buClr>
                          <a:srgbClr val="000000"/>
                        </a:buClr>
                        <a:buFont typeface="Arial"/>
                      </a:pPr>
                      <a:r>
                        <a:rPr lang="fr-FR" sz="1000" b="1" i="0" u="none" strike="noStrike" cap="none" dirty="0" err="1">
                          <a:solidFill>
                            <a:srgbClr val="000000"/>
                          </a:solidFill>
                          <a:latin typeface="Calibri"/>
                          <a:ea typeface="+mn-ea"/>
                          <a:cs typeface="+mn-cs"/>
                          <a:sym typeface="Arial"/>
                        </a:rPr>
                        <a:t>σR</a:t>
                      </a:r>
                      <a:r>
                        <a:rPr lang="fr-FR" sz="1000" b="1" i="0" u="none" strike="noStrike" cap="none" dirty="0">
                          <a:solidFill>
                            <a:srgbClr val="000000"/>
                          </a:solidFill>
                          <a:latin typeface="Calibri"/>
                          <a:ea typeface="+mn-ea"/>
                          <a:cs typeface="+mn-cs"/>
                          <a:sym typeface="Arial"/>
                        </a:rPr>
                        <a:t> </a:t>
                      </a:r>
                      <a:r>
                        <a:rPr lang="fr-FR" sz="800" b="1" i="0" u="none" strike="noStrike" cap="none" dirty="0">
                          <a:solidFill>
                            <a:srgbClr val="000000"/>
                          </a:solidFill>
                          <a:latin typeface="Calibri"/>
                          <a:ea typeface="+mn-ea"/>
                          <a:cs typeface="+mn-cs"/>
                          <a:sym typeface="Arial"/>
                        </a:rPr>
                        <a:t>(%massique)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marR="0" algn="ctr" rtl="0" fontAlgn="ctr">
                        <a:lnSpc>
                          <a:spcPct val="100000"/>
                        </a:lnSpc>
                        <a:spcBef>
                          <a:spcPts val="0"/>
                        </a:spcBef>
                        <a:spcAft>
                          <a:spcPts val="0"/>
                        </a:spcAft>
                        <a:buClr>
                          <a:srgbClr val="000000"/>
                        </a:buClr>
                        <a:buFont typeface="Arial"/>
                      </a:pPr>
                      <a:r>
                        <a:rPr lang="fr-FR" sz="1000" b="1" i="0" u="none" strike="noStrike" cap="none" dirty="0">
                          <a:solidFill>
                            <a:srgbClr val="000000"/>
                          </a:solidFill>
                          <a:latin typeface="Calibri"/>
                          <a:ea typeface="+mn-ea"/>
                          <a:cs typeface="+mn-cs"/>
                          <a:sym typeface="Arial"/>
                        </a:rPr>
                        <a:t>CVR</a:t>
                      </a:r>
                      <a:br>
                        <a:rPr lang="fr-FR" sz="1000" b="1" i="0" u="none" strike="noStrike" cap="none" dirty="0">
                          <a:solidFill>
                            <a:srgbClr val="000000"/>
                          </a:solidFill>
                          <a:latin typeface="Calibri"/>
                          <a:ea typeface="+mn-ea"/>
                          <a:cs typeface="+mn-cs"/>
                          <a:sym typeface="Arial"/>
                        </a:rPr>
                      </a:br>
                      <a:r>
                        <a:rPr lang="fr-FR" sz="800" b="1" i="0" u="none" strike="noStrike" cap="none" dirty="0">
                          <a:solidFill>
                            <a:srgbClr val="000000"/>
                          </a:solidFill>
                          <a:latin typeface="Calibri"/>
                          <a:ea typeface="+mn-ea"/>
                          <a:cs typeface="+mn-cs"/>
                          <a:sym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1"/>
                  </a:ext>
                </a:extLst>
              </a:tr>
              <a:tr h="230846">
                <a:tc>
                  <a:txBody>
                    <a:bodyPr/>
                    <a:lstStyle/>
                    <a:p>
                      <a:pPr algn="ctr" fontAlgn="ctr"/>
                      <a:r>
                        <a:rPr lang="en-US" sz="900" b="0" i="0" u="none" strike="noStrike" dirty="0">
                          <a:solidFill>
                            <a:srgbClr val="000000"/>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900" b="0" i="0" u="none" strike="noStrike" dirty="0">
                          <a:solidFill>
                            <a:srgbClr val="000000"/>
                          </a:solidFill>
                          <a:latin typeface="Calibri"/>
                        </a:rPr>
                        <a:t>60.2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0" i="0" u="none" strike="noStrike" dirty="0">
                          <a:solidFill>
                            <a:srgbClr val="000000"/>
                          </a:solidFill>
                          <a:latin typeface="Calibri"/>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0" i="0" u="none" strike="noStrike">
                          <a:solidFill>
                            <a:srgbClr val="000000"/>
                          </a:solidFill>
                          <a:latin typeface="Calibri"/>
                        </a:rPr>
                        <a:t>13.3%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0" i="0" u="none" strike="noStrike">
                          <a:solidFill>
                            <a:srgbClr val="000000"/>
                          </a:solidFill>
                          <a:latin typeface="Calibri"/>
                        </a:rPr>
                        <a:t>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0" i="0" u="none" strike="noStrike">
                          <a:solidFill>
                            <a:srgbClr val="000000"/>
                          </a:solidFill>
                          <a:latin typeface="Calibri"/>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0" i="0" u="none" strike="noStrike">
                          <a:solidFill>
                            <a:srgbClr val="000000"/>
                          </a:solidFill>
                          <a:latin typeface="Calibri"/>
                        </a:rPr>
                        <a:t>178.8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0" i="0" u="none" strike="noStrike">
                          <a:solidFill>
                            <a:srgbClr val="000000"/>
                          </a:solidFill>
                          <a:latin typeface="Calibri"/>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0" i="0" u="none" strike="noStrike">
                          <a:solidFill>
                            <a:srgbClr val="000000"/>
                          </a:solidFill>
                          <a:latin typeface="Calibri"/>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0" i="0" u="none" strike="noStrike">
                          <a:solidFill>
                            <a:srgbClr val="000000"/>
                          </a:solidFill>
                          <a:latin typeface="Calibri"/>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0" i="0" u="none" strike="noStrike">
                          <a:solidFill>
                            <a:srgbClr val="000000"/>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0" i="0" u="none" strike="noStrike">
                          <a:solidFill>
                            <a:srgbClr val="000000"/>
                          </a:solidFill>
                          <a:latin typeface="Calibri"/>
                        </a:rPr>
                        <a:t>1530.9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latin typeface="Calibri"/>
                        </a:rPr>
                        <a:t>74.8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latin typeface="Calibri"/>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latin typeface="Calibri"/>
                        </a:rPr>
                        <a:t>98.1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2"/>
                  </a:ext>
                </a:extLst>
              </a:tr>
              <a:tr h="230846">
                <a:tc>
                  <a:txBody>
                    <a:bodyPr/>
                    <a:lstStyle/>
                    <a:p>
                      <a:pPr algn="ctr" fontAlgn="ctr"/>
                      <a:r>
                        <a:rPr lang="en-US" sz="900" b="0" i="0" u="none" strike="noStrike">
                          <a:solidFill>
                            <a:srgbClr val="000000"/>
                          </a:solidFill>
                          <a:latin typeface="Calibri"/>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900" b="0" i="0" u="none" strike="noStrike">
                          <a:solidFill>
                            <a:srgbClr val="000000"/>
                          </a:solidFill>
                          <a:latin typeface="Calibri"/>
                        </a:rPr>
                        <a:t>75.5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0" i="0" u="none" strike="noStrike" dirty="0">
                          <a:solidFill>
                            <a:srgbClr val="000000"/>
                          </a:solidFill>
                          <a:latin typeface="Calibri"/>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0" i="0" u="none" strike="noStrike" dirty="0">
                          <a:solidFill>
                            <a:srgbClr val="000000"/>
                          </a:solidFill>
                          <a:latin typeface="Calibri"/>
                        </a:rPr>
                        <a:t>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0" i="0" u="none" strike="noStrike" dirty="0">
                          <a:solidFill>
                            <a:srgbClr val="000000"/>
                          </a:solidFill>
                          <a:latin typeface="Calibri"/>
                        </a:rPr>
                        <a:t>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0" i="0" u="none" strike="noStrike">
                          <a:solidFill>
                            <a:srgbClr val="000000"/>
                          </a:solidFill>
                          <a:latin typeface="Calibri"/>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0" i="0" u="none" strike="noStrike">
                          <a:solidFill>
                            <a:srgbClr val="000000"/>
                          </a:solidFill>
                          <a:latin typeface="Calibri"/>
                        </a:rPr>
                        <a:t>216.3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0" i="0" u="none" strike="noStrike">
                          <a:solidFill>
                            <a:srgbClr val="000000"/>
                          </a:solidFill>
                          <a:latin typeface="Calibri"/>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0" i="0" u="none" strike="noStrike">
                          <a:solidFill>
                            <a:srgbClr val="000000"/>
                          </a:solidFill>
                          <a:latin typeface="Calibri"/>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0" i="0" u="none" strike="noStrike">
                          <a:solidFill>
                            <a:srgbClr val="000000"/>
                          </a:solidFill>
                          <a:latin typeface="Calibri"/>
                        </a:rPr>
                        <a:t>14.1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0" i="0" u="none" strike="noStrike">
                          <a:solidFill>
                            <a:srgbClr val="000000"/>
                          </a:solidFill>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0" i="0" u="none" strike="noStrike">
                          <a:solidFill>
                            <a:srgbClr val="000000"/>
                          </a:solidFill>
                          <a:latin typeface="Calibri"/>
                        </a:rPr>
                        <a:t>1731.3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latin typeface="Calibri"/>
                        </a:rPr>
                        <a:t>81.1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latin typeface="Calibri"/>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latin typeface="Calibri"/>
                        </a:rPr>
                        <a:t>156.4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latin typeface="Calibri"/>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3"/>
                  </a:ext>
                </a:extLst>
              </a:tr>
              <a:tr h="230846">
                <a:tc>
                  <a:txBody>
                    <a:bodyPr/>
                    <a:lstStyle/>
                    <a:p>
                      <a:pPr algn="ctr" fontAlgn="ctr"/>
                      <a:r>
                        <a:rPr lang="en-US" sz="900" b="1" i="0" u="none" strike="noStrike">
                          <a:solidFill>
                            <a:srgbClr val="000000"/>
                          </a:solidFill>
                          <a:latin typeface="Calibri"/>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900" b="1" i="0" u="none" strike="noStrike">
                          <a:solidFill>
                            <a:srgbClr val="000000"/>
                          </a:solidFill>
                          <a:latin typeface="Calibri"/>
                        </a:rPr>
                        <a:t>83.3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1" i="0" u="none" strike="noStrike">
                          <a:solidFill>
                            <a:srgbClr val="000000"/>
                          </a:solidFill>
                          <a:latin typeface="Calibri"/>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1" i="0" u="none" strike="noStrike">
                          <a:solidFill>
                            <a:srgbClr val="000000"/>
                          </a:solidFill>
                          <a:latin typeface="Calibri"/>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1" i="0" u="none" strike="noStrike" dirty="0">
                          <a:solidFill>
                            <a:srgbClr val="000000"/>
                          </a:solidFill>
                          <a:latin typeface="Calibri"/>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1" i="0" u="none" strike="noStrike" dirty="0">
                          <a:solidFill>
                            <a:srgbClr val="000000"/>
                          </a:solidFill>
                          <a:latin typeface="Calibri"/>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1" i="0" u="none" strike="noStrike" dirty="0">
                          <a:solidFill>
                            <a:srgbClr val="000000"/>
                          </a:solidFill>
                          <a:latin typeface="Calibri"/>
                        </a:rPr>
                        <a:t>238.5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1" i="0" u="none" strike="noStrike" dirty="0">
                          <a:solidFill>
                            <a:srgbClr val="000000"/>
                          </a:solidFill>
                          <a:latin typeface="Calibri"/>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1" i="0" u="none" strike="noStrike" dirty="0">
                          <a:solidFill>
                            <a:srgbClr val="000000"/>
                          </a:solidFill>
                          <a:latin typeface="Calibri"/>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1" i="0" u="none" strike="noStrike" dirty="0">
                          <a:solidFill>
                            <a:srgbClr val="000000"/>
                          </a:solidFill>
                          <a:latin typeface="Calibri"/>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1" i="0" u="none" strike="noStrike" dirty="0">
                          <a:solidFill>
                            <a:srgbClr val="000000"/>
                          </a:solidFill>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1" i="0" u="none" strike="noStrike" dirty="0">
                          <a:solidFill>
                            <a:srgbClr val="000000"/>
                          </a:solidFill>
                          <a:latin typeface="Calibri"/>
                        </a:rPr>
                        <a:t>1791.9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dirty="0">
                          <a:solidFill>
                            <a:srgbClr val="000000"/>
                          </a:solidFill>
                          <a:latin typeface="Calibri"/>
                        </a:rPr>
                        <a:t>123.9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1" i="0" u="none" strike="noStrike" dirty="0">
                          <a:solidFill>
                            <a:srgbClr val="000000"/>
                          </a:solidFill>
                          <a:latin typeface="Calibri"/>
                        </a:rPr>
                        <a:t>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1" i="0" u="none" strike="noStrike" dirty="0">
                          <a:solidFill>
                            <a:srgbClr val="000000"/>
                          </a:solidFill>
                          <a:latin typeface="Calibri"/>
                        </a:rPr>
                        <a:t>148.5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1" i="0" u="none" strike="noStrike" dirty="0">
                          <a:solidFill>
                            <a:srgbClr val="000000"/>
                          </a:solidFill>
                          <a:latin typeface="Calibri"/>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4"/>
                  </a:ext>
                </a:extLst>
              </a:tr>
              <a:tr h="230846">
                <a:tc>
                  <a:txBody>
                    <a:bodyPr/>
                    <a:lstStyle/>
                    <a:p>
                      <a:pPr algn="ctr" fontAlgn="ctr"/>
                      <a:r>
                        <a:rPr lang="en-US" sz="900" b="0" i="0" u="none" strike="noStrike">
                          <a:solidFill>
                            <a:srgbClr val="000000"/>
                          </a:solidFill>
                          <a:latin typeface="Calibri"/>
                        </a:rPr>
                        <a:t>360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900" b="0" i="0" u="none" strike="noStrike">
                          <a:solidFill>
                            <a:srgbClr val="000000"/>
                          </a:solidFill>
                          <a:latin typeface="Calibri"/>
                        </a:rPr>
                        <a:t>86.5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0" i="0" u="none" strike="noStrike">
                          <a:solidFill>
                            <a:srgbClr val="000000"/>
                          </a:solidFill>
                          <a:latin typeface="Calibri"/>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0" i="0" u="none" strike="noStrike">
                          <a:solidFill>
                            <a:srgbClr val="000000"/>
                          </a:solidFill>
                          <a:latin typeface="Calibri"/>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0" i="0" u="none" strike="noStrike">
                          <a:solidFill>
                            <a:srgbClr val="000000"/>
                          </a:solidFill>
                          <a:latin typeface="Calibri"/>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0" i="0" u="none" strike="noStrike">
                          <a:solidFill>
                            <a:srgbClr val="000000"/>
                          </a:solidFill>
                          <a:latin typeface="Calibri"/>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fontAlgn="ctr"/>
                      <a:r>
                        <a:rPr lang="en-US" sz="900" b="0" i="0" u="none" strike="noStrike">
                          <a:solidFill>
                            <a:srgbClr val="000000"/>
                          </a:solidFill>
                          <a:latin typeface="Calibri"/>
                        </a:rPr>
                        <a:t>289.3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0" i="0" u="none" strike="noStrike">
                          <a:solidFill>
                            <a:srgbClr val="000000"/>
                          </a:solidFill>
                          <a:latin typeface="Calibri"/>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0" i="0" u="none" strike="noStrike">
                          <a:solidFill>
                            <a:srgbClr val="000000"/>
                          </a:solidFill>
                          <a:latin typeface="Calibri"/>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0" i="0" u="none" strike="noStrike">
                          <a:solidFill>
                            <a:srgbClr val="000000"/>
                          </a:solidFill>
                          <a:latin typeface="Calibri"/>
                        </a:rPr>
                        <a:t>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0" i="0" u="none" strike="noStrike">
                          <a:solidFill>
                            <a:srgbClr val="000000"/>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ctr" fontAlgn="ctr"/>
                      <a:r>
                        <a:rPr lang="en-US" sz="900" b="0" i="0" u="none" strike="noStrike">
                          <a:solidFill>
                            <a:srgbClr val="000000"/>
                          </a:solidFill>
                          <a:latin typeface="Calibri"/>
                        </a:rPr>
                        <a:t>1941.7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latin typeface="Calibri"/>
                        </a:rPr>
                        <a:t>101.7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latin typeface="Calibri"/>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latin typeface="Calibri"/>
                        </a:rPr>
                        <a:t>119.9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dirty="0">
                          <a:solidFill>
                            <a:srgbClr val="000000"/>
                          </a:solidFill>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21510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1357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rgbClr val="000000"/>
              </a:solidFill>
              <a:latin typeface="Calibri" panose="020F0502020204030204" pitchFamily="34" charset="0"/>
              <a:ea typeface="Times New Roman" panose="02020603050405020304" pitchFamily="18" charset="0"/>
              <a:cs typeface="Arial"/>
            </a:endParaRP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Granularité par imagerie</a:t>
            </a:r>
          </a:p>
        </p:txBody>
      </p:sp>
      <p:pic>
        <p:nvPicPr>
          <p:cNvPr id="17" name="Image 16">
            <a:extLst>
              <a:ext uri="{FF2B5EF4-FFF2-40B4-BE49-F238E27FC236}">
                <a16:creationId xmlns:a16="http://schemas.microsoft.com/office/drawing/2014/main" id="{B4F633A5-B509-C74B-B8D6-36FEEF3EEA3C}"/>
              </a:ext>
            </a:extLst>
          </p:cNvPr>
          <p:cNvPicPr>
            <a:picLocks noChangeAspect="1"/>
          </p:cNvPicPr>
          <p:nvPr/>
        </p:nvPicPr>
        <p:blipFill>
          <a:blip r:embed="rId3" cstate="print"/>
          <a:stretch>
            <a:fillRect/>
          </a:stretch>
        </p:blipFill>
        <p:spPr>
          <a:xfrm>
            <a:off x="4014681" y="3123955"/>
            <a:ext cx="2313325" cy="1585205"/>
          </a:xfrm>
          <a:prstGeom prst="rect">
            <a:avLst/>
          </a:prstGeom>
        </p:spPr>
      </p:pic>
      <p:sp>
        <p:nvSpPr>
          <p:cNvPr id="23" name="Rectangle 22"/>
          <p:cNvSpPr/>
          <p:nvPr/>
        </p:nvSpPr>
        <p:spPr>
          <a:xfrm>
            <a:off x="2305772" y="1719578"/>
            <a:ext cx="1271182" cy="430887"/>
          </a:xfrm>
          <a:prstGeom prst="rect">
            <a:avLst/>
          </a:prstGeom>
        </p:spPr>
        <p:txBody>
          <a:bodyPr wrap="none">
            <a:spAutoFit/>
          </a:bodyPr>
          <a:lstStyle/>
          <a:p>
            <a:pPr marL="176212" algn="just">
              <a:buClr>
                <a:schemeClr val="tx1"/>
              </a:buClr>
            </a:pPr>
            <a:r>
              <a:rPr lang="fr-FR" sz="1100" b="1" dirty="0"/>
              <a:t>Procédure (1)</a:t>
            </a:r>
          </a:p>
          <a:p>
            <a:pPr marL="176212" algn="just">
              <a:buClr>
                <a:schemeClr val="tx1"/>
              </a:buClr>
            </a:pPr>
            <a:endParaRPr lang="fr-FR" sz="1100" b="1" dirty="0">
              <a:latin typeface="Calibri" panose="020F0502020204030204" pitchFamily="34" charset="0"/>
              <a:ea typeface="Times New Roman" panose="02020603050405020304" pitchFamily="18" charset="0"/>
            </a:endParaRPr>
          </a:p>
        </p:txBody>
      </p:sp>
      <p:sp>
        <p:nvSpPr>
          <p:cNvPr id="24" name="Rectangle 23"/>
          <p:cNvSpPr/>
          <p:nvPr/>
        </p:nvSpPr>
        <p:spPr>
          <a:xfrm>
            <a:off x="2636520" y="2033811"/>
            <a:ext cx="4572000" cy="938719"/>
          </a:xfrm>
          <a:prstGeom prst="rect">
            <a:avLst/>
          </a:prstGeom>
        </p:spPr>
        <p:txBody>
          <a:bodyPr>
            <a:spAutoFit/>
          </a:bodyPr>
          <a:lstStyle/>
          <a:p>
            <a:pPr marL="347662" lvl="6" indent="-171450" algn="just">
              <a:buClr>
                <a:schemeClr val="tx1"/>
              </a:buClr>
              <a:buFont typeface="Arial" pitchFamily="34" charset="0"/>
              <a:buChar char="•"/>
            </a:pPr>
            <a:r>
              <a:rPr lang="fr-FR" sz="1100" b="1" dirty="0">
                <a:latin typeface="Calibri" panose="020F0502020204030204" pitchFamily="34" charset="0"/>
                <a:ea typeface="Times New Roman" panose="02020603050405020304" pitchFamily="18" charset="0"/>
              </a:rPr>
              <a:t>3 Prises d’essai </a:t>
            </a:r>
          </a:p>
          <a:p>
            <a:pPr marL="347662" lvl="8" indent="-171450" algn="just">
              <a:buClr>
                <a:schemeClr val="tx1"/>
              </a:buClr>
            </a:pPr>
            <a:r>
              <a:rPr lang="fr-FR" sz="1100" b="1" i="1" dirty="0">
                <a:solidFill>
                  <a:schemeClr val="accent1">
                    <a:lumMod val="50000"/>
                  </a:schemeClr>
                </a:solidFill>
                <a:latin typeface="Calibri" panose="020F0502020204030204" pitchFamily="34" charset="0"/>
                <a:ea typeface="Times New Roman" panose="02020603050405020304" pitchFamily="18" charset="0"/>
              </a:rPr>
              <a:t>      Volume 15ml par prise d’essai ou plus de 1000 particules</a:t>
            </a:r>
          </a:p>
          <a:p>
            <a:pPr marL="347662" lvl="8" indent="-171450" algn="just">
              <a:buClr>
                <a:schemeClr val="tx1"/>
              </a:buClr>
            </a:pPr>
            <a:endParaRPr lang="fr-FR" sz="1100" b="1" dirty="0">
              <a:latin typeface="Calibri" panose="020F0502020204030204" pitchFamily="34" charset="0"/>
              <a:ea typeface="Times New Roman" panose="02020603050405020304" pitchFamily="18" charset="0"/>
            </a:endParaRPr>
          </a:p>
          <a:p>
            <a:pPr marL="347662" lvl="6" indent="-171450" algn="just">
              <a:buClr>
                <a:schemeClr val="tx1"/>
              </a:buClr>
              <a:buFont typeface="Arial" pitchFamily="34" charset="0"/>
              <a:buChar char="•"/>
            </a:pPr>
            <a:r>
              <a:rPr lang="fr-FR" sz="1100" b="1" dirty="0">
                <a:latin typeface="Calibri" panose="020F0502020204030204" pitchFamily="34" charset="0"/>
                <a:ea typeface="Times New Roman" panose="02020603050405020304" pitchFamily="18" charset="0"/>
              </a:rPr>
              <a:t>Etaler la prise d’essai après séchage à 60°C sur une feuille A4 noir mat sans éclairage direct et prendre une photo</a:t>
            </a:r>
          </a:p>
        </p:txBody>
      </p:sp>
      <p:sp>
        <p:nvSpPr>
          <p:cNvPr id="25" name="Rectangle 24"/>
          <p:cNvSpPr/>
          <p:nvPr/>
        </p:nvSpPr>
        <p:spPr>
          <a:xfrm>
            <a:off x="2468880" y="1204198"/>
            <a:ext cx="5539740" cy="461665"/>
          </a:xfrm>
          <a:prstGeom prst="rect">
            <a:avLst/>
          </a:prstGeom>
        </p:spPr>
        <p:txBody>
          <a:bodyPr wrap="square" lIns="91440" tIns="45720" rIns="91440" bIns="45720" anchor="t">
            <a:spAutoFit/>
          </a:bodyPr>
          <a:lstStyle/>
          <a:p>
            <a:r>
              <a:rPr lang="fr-FR" sz="1200" b="1" dirty="0">
                <a:latin typeface="Calibri"/>
                <a:ea typeface="Times New Roman" panose="02020603050405020304" pitchFamily="18" charset="0"/>
              </a:rPr>
              <a:t>La granularité est déterminée par l’analyse d’images : unique moyen de quantifier les propriétés géométriques de granulats plus ou moins allongés </a:t>
            </a:r>
            <a:endParaRPr lang="fr-FR" sz="1200" b="1"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821510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24499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rgbClr val="000000"/>
              </a:solidFill>
              <a:latin typeface="Calibri" panose="020F0502020204030204" pitchFamily="34" charset="0"/>
              <a:ea typeface="Times New Roman" panose="02020603050405020304" pitchFamily="18" charset="0"/>
              <a:cs typeface="Arial"/>
            </a:endParaRP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dirty="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ESSAIS DE CARACTERISATION :</a:t>
            </a:r>
          </a:p>
          <a:p>
            <a:pPr marL="171450" indent="-171450" algn="r">
              <a:buClr>
                <a:schemeClr val="bg1"/>
              </a:buClr>
              <a:buFont typeface="Wingdings" panose="05000000000000000000" pitchFamily="2" charset="2"/>
              <a:buChar char="§"/>
            </a:pPr>
            <a:r>
              <a:rPr lang="fr-FR" sz="1200" b="1" dirty="0">
                <a:solidFill>
                  <a:schemeClr val="tx1"/>
                </a:solidFill>
              </a:rPr>
              <a:t>Granularité par imagerie</a:t>
            </a:r>
          </a:p>
        </p:txBody>
      </p:sp>
      <p:sp>
        <p:nvSpPr>
          <p:cNvPr id="23" name="Rectangle 22"/>
          <p:cNvSpPr/>
          <p:nvPr/>
        </p:nvSpPr>
        <p:spPr>
          <a:xfrm>
            <a:off x="2404832" y="1224278"/>
            <a:ext cx="1271182" cy="430887"/>
          </a:xfrm>
          <a:prstGeom prst="rect">
            <a:avLst/>
          </a:prstGeom>
        </p:spPr>
        <p:txBody>
          <a:bodyPr wrap="none">
            <a:spAutoFit/>
          </a:bodyPr>
          <a:lstStyle/>
          <a:p>
            <a:pPr marL="176212" algn="just">
              <a:buClr>
                <a:schemeClr val="tx1"/>
              </a:buClr>
            </a:pPr>
            <a:r>
              <a:rPr lang="fr-FR" sz="1100" b="1" dirty="0"/>
              <a:t>Procédure (2)</a:t>
            </a:r>
          </a:p>
          <a:p>
            <a:pPr marL="176212" algn="just">
              <a:buClr>
                <a:schemeClr val="tx1"/>
              </a:buClr>
            </a:pPr>
            <a:endParaRPr lang="fr-FR" sz="1100" b="1" dirty="0">
              <a:latin typeface="Calibri" panose="020F0502020204030204" pitchFamily="34" charset="0"/>
              <a:ea typeface="Times New Roman" panose="02020603050405020304" pitchFamily="18" charset="0"/>
            </a:endParaRPr>
          </a:p>
        </p:txBody>
      </p:sp>
      <p:sp>
        <p:nvSpPr>
          <p:cNvPr id="24" name="Rectangle 23"/>
          <p:cNvSpPr/>
          <p:nvPr/>
        </p:nvSpPr>
        <p:spPr>
          <a:xfrm>
            <a:off x="2689860" y="1298005"/>
            <a:ext cx="5095874" cy="600164"/>
          </a:xfrm>
          <a:prstGeom prst="rect">
            <a:avLst/>
          </a:prstGeom>
        </p:spPr>
        <p:txBody>
          <a:bodyPr wrap="square" lIns="91440" tIns="45720" rIns="91440" bIns="45720" anchor="t">
            <a:spAutoFit/>
          </a:bodyPr>
          <a:lstStyle/>
          <a:p>
            <a:pPr marL="347345" lvl="8" indent="-171450" algn="just">
              <a:buClr>
                <a:schemeClr val="tx1"/>
              </a:buClr>
            </a:pPr>
            <a:endParaRPr lang="fr-FR" sz="1100" b="1" dirty="0">
              <a:latin typeface="Calibri" panose="020F0502020204030204" pitchFamily="34" charset="0"/>
              <a:ea typeface="Times New Roman" panose="02020603050405020304" pitchFamily="18" charset="0"/>
            </a:endParaRPr>
          </a:p>
          <a:p>
            <a:pPr marL="347345" lvl="6" indent="-171450" algn="just">
              <a:buClr>
                <a:schemeClr val="tx1"/>
              </a:buClr>
              <a:buFont typeface="Arial" pitchFamily="34" charset="0"/>
              <a:buChar char="•"/>
            </a:pPr>
            <a:r>
              <a:rPr lang="fr-FR" sz="1100" b="1" dirty="0">
                <a:latin typeface="Calibri"/>
                <a:ea typeface="Times New Roman" panose="02020603050405020304" pitchFamily="18" charset="0"/>
              </a:rPr>
              <a:t>Exploitation avec un logiciel de traitement d’image (cf. Annexe /Procédure)</a:t>
            </a:r>
            <a:endParaRPr lang="fr-FR" sz="1100" b="1" dirty="0">
              <a:latin typeface="Calibri" panose="020F0502020204030204" pitchFamily="34" charset="0"/>
              <a:ea typeface="Times New Roman" panose="02020603050405020304" pitchFamily="18" charset="0"/>
            </a:endParaRPr>
          </a:p>
          <a:p>
            <a:pPr marL="347345" lvl="6" indent="-171450" algn="just">
              <a:buClr>
                <a:schemeClr val="tx1"/>
              </a:buClr>
              <a:buFont typeface="Arial" pitchFamily="34" charset="0"/>
              <a:buChar char="•"/>
            </a:pPr>
            <a:r>
              <a:rPr lang="fr-FR" sz="1100" b="1" dirty="0">
                <a:latin typeface="Calibri" panose="020F0502020204030204" pitchFamily="34" charset="0"/>
                <a:ea typeface="Times New Roman" panose="02020603050405020304" pitchFamily="18" charset="0"/>
              </a:rPr>
              <a:t>Mesures des Longueurs/Largeurs/Elancements </a:t>
            </a:r>
          </a:p>
        </p:txBody>
      </p:sp>
      <p:pic>
        <p:nvPicPr>
          <p:cNvPr id="79874" name="Picture 2"/>
          <p:cNvPicPr>
            <a:picLocks noChangeAspect="1" noChangeArrowheads="1"/>
          </p:cNvPicPr>
          <p:nvPr/>
        </p:nvPicPr>
        <p:blipFill>
          <a:blip r:embed="rId3"/>
          <a:srcRect/>
          <a:stretch>
            <a:fillRect/>
          </a:stretch>
        </p:blipFill>
        <p:spPr bwMode="auto">
          <a:xfrm>
            <a:off x="3261360" y="1912620"/>
            <a:ext cx="4279422" cy="2887477"/>
          </a:xfrm>
          <a:prstGeom prst="rect">
            <a:avLst/>
          </a:prstGeom>
          <a:noFill/>
          <a:ln w="9525">
            <a:noFill/>
            <a:miter lim="800000"/>
            <a:headEnd/>
            <a:tailEnd/>
          </a:ln>
          <a:effectLst/>
        </p:spPr>
      </p:pic>
    </p:spTree>
    <p:extLst>
      <p:ext uri="{BB962C8B-B14F-4D97-AF65-F5344CB8AC3E}">
        <p14:creationId xmlns:p14="http://schemas.microsoft.com/office/powerpoint/2010/main" val="821510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Espace réservé du contenu 10">
            <a:extLst>
              <a:ext uri="{FF2B5EF4-FFF2-40B4-BE49-F238E27FC236}">
                <a16:creationId xmlns:a16="http://schemas.microsoft.com/office/drawing/2014/main" id="{6726D2E8-07B7-944C-8018-4B51DC4677AB}"/>
              </a:ext>
            </a:extLst>
          </p:cNvPr>
          <p:cNvGraphicFramePr>
            <a:graphicFrameLocks noGrp="1"/>
          </p:cNvGraphicFramePr>
          <p:nvPr>
            <p:ph idx="1"/>
            <p:extLst>
              <p:ext uri="{D42A27DB-BD31-4B8C-83A1-F6EECF244321}">
                <p14:modId xmlns:p14="http://schemas.microsoft.com/office/powerpoint/2010/main" val="3973375355"/>
              </p:ext>
            </p:extLst>
          </p:nvPr>
        </p:nvGraphicFramePr>
        <p:xfrm>
          <a:off x="180417" y="1207156"/>
          <a:ext cx="3174667" cy="3034762"/>
        </p:xfrm>
        <a:graphic>
          <a:graphicData uri="http://schemas.openxmlformats.org/drawingml/2006/table">
            <a:tbl>
              <a:tblPr>
                <a:tableStyleId>{5C22544A-7EE6-4342-B048-85BDC9FD1C3A}</a:tableStyleId>
              </a:tblPr>
              <a:tblGrid>
                <a:gridCol w="1500311">
                  <a:extLst>
                    <a:ext uri="{9D8B030D-6E8A-4147-A177-3AD203B41FA5}">
                      <a16:colId xmlns:a16="http://schemas.microsoft.com/office/drawing/2014/main" val="2893002719"/>
                    </a:ext>
                  </a:extLst>
                </a:gridCol>
                <a:gridCol w="925301">
                  <a:extLst>
                    <a:ext uri="{9D8B030D-6E8A-4147-A177-3AD203B41FA5}">
                      <a16:colId xmlns:a16="http://schemas.microsoft.com/office/drawing/2014/main" val="3085317737"/>
                    </a:ext>
                  </a:extLst>
                </a:gridCol>
                <a:gridCol w="749055">
                  <a:extLst>
                    <a:ext uri="{9D8B030D-6E8A-4147-A177-3AD203B41FA5}">
                      <a16:colId xmlns:a16="http://schemas.microsoft.com/office/drawing/2014/main" val="1068642644"/>
                    </a:ext>
                  </a:extLst>
                </a:gridCol>
              </a:tblGrid>
              <a:tr h="377931">
                <a:tc gridSpan="3">
                  <a:txBody>
                    <a:bodyPr/>
                    <a:lstStyle/>
                    <a:p>
                      <a:pPr algn="ctr" fontAlgn="b"/>
                      <a:r>
                        <a:rPr lang="fr-FR" sz="1200" b="1" u="none" strike="noStrike">
                          <a:solidFill>
                            <a:schemeClr val="bg1"/>
                          </a:solidFill>
                          <a:effectLst/>
                        </a:rPr>
                        <a:t>Chènevotte de Chanvre</a:t>
                      </a:r>
                      <a:endParaRPr lang="fr-FR" sz="1200" b="1" i="0" u="none" strike="noStrike" dirty="0">
                        <a:solidFill>
                          <a:schemeClr val="bg1"/>
                        </a:solidFill>
                        <a:effectLst/>
                        <a:latin typeface="Calibri" panose="020F0502020204030204" pitchFamily="34" charset="0"/>
                      </a:endParaRPr>
                    </a:p>
                  </a:txBody>
                  <a:tcPr marL="7144" marR="7144" marT="7144" marB="0" anchor="ctr">
                    <a:solidFill>
                      <a:srgbClr val="00B0F0"/>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7320711"/>
                  </a:ext>
                </a:extLst>
              </a:tr>
              <a:tr h="423434">
                <a:tc rowSpan="3">
                  <a:txBody>
                    <a:bodyPr/>
                    <a:lstStyle/>
                    <a:p>
                      <a:pPr algn="ctr" fontAlgn="ctr"/>
                      <a:r>
                        <a:rPr lang="fr-FR" sz="900" b="1" u="none" strike="noStrike" dirty="0">
                          <a:effectLst/>
                        </a:rPr>
                        <a:t>Granularité</a:t>
                      </a: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a:txBody>
                    <a:bodyPr/>
                    <a:lstStyle/>
                    <a:p>
                      <a:pPr algn="l" fontAlgn="b"/>
                      <a:r>
                        <a:rPr lang="fr-FR" sz="900" b="1" u="none" strike="noStrike" dirty="0">
                          <a:effectLst/>
                        </a:rPr>
                        <a:t> </a:t>
                      </a:r>
                      <a:endParaRPr lang="fr-FR" sz="900" b="1"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ctr"/>
                      <a:r>
                        <a:rPr lang="fr-FR" sz="900" b="1" u="none" strike="noStrike" dirty="0">
                          <a:effectLst/>
                        </a:rPr>
                        <a:t>5% /95%</a:t>
                      </a:r>
                      <a:endParaRPr lang="fr-FR" sz="900" b="1"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079775111"/>
                  </a:ext>
                </a:extLst>
              </a:tr>
              <a:tr h="145962">
                <a:tc vMerge="1">
                  <a:txBody>
                    <a:bodyPr/>
                    <a:lstStyle/>
                    <a:p>
                      <a:endParaRPr lang="en-GB"/>
                    </a:p>
                  </a:txBody>
                  <a:tcPr/>
                </a:tc>
                <a:tc>
                  <a:txBody>
                    <a:bodyPr/>
                    <a:lstStyle/>
                    <a:p>
                      <a:pPr algn="l" fontAlgn="b"/>
                      <a:r>
                        <a:rPr lang="fr-FR" sz="800" b="1" u="none" strike="noStrike" dirty="0" err="1">
                          <a:effectLst/>
                        </a:rPr>
                        <a:t>Lmin</a:t>
                      </a:r>
                      <a:endParaRPr lang="fr-FR" sz="800" b="1"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fr-FR" sz="900" u="none" strike="noStrike" dirty="0">
                          <a:effectLst/>
                        </a:rPr>
                        <a:t>2,5 </a:t>
                      </a:r>
                      <a:r>
                        <a:rPr lang="fr-FR" sz="900" b="0" i="0" u="none" strike="noStrike" noProof="0" dirty="0">
                          <a:solidFill>
                            <a:srgbClr val="000000"/>
                          </a:solidFill>
                          <a:effectLst/>
                          <a:latin typeface="Calibri"/>
                        </a:rPr>
                        <a:t>±0,1 mm</a:t>
                      </a:r>
                    </a:p>
                  </a:txBody>
                  <a:tcPr marL="7144" marR="7144" marT="7144" marB="0" anchor="b"/>
                </a:tc>
                <a:extLst>
                  <a:ext uri="{0D108BD9-81ED-4DB2-BD59-A6C34878D82A}">
                    <a16:rowId xmlns:a16="http://schemas.microsoft.com/office/drawing/2014/main" val="946734424"/>
                  </a:ext>
                </a:extLst>
              </a:tr>
              <a:tr h="145962">
                <a:tc vMerge="1">
                  <a:txBody>
                    <a:bodyPr/>
                    <a:lstStyle/>
                    <a:p>
                      <a:endParaRPr lang="en-GB"/>
                    </a:p>
                  </a:txBody>
                  <a:tcPr/>
                </a:tc>
                <a:tc>
                  <a:txBody>
                    <a:bodyPr/>
                    <a:lstStyle/>
                    <a:p>
                      <a:pPr algn="l" fontAlgn="b"/>
                      <a:r>
                        <a:rPr lang="fr-FR" sz="800" b="1" u="none" strike="noStrike" dirty="0" err="1">
                          <a:effectLst/>
                        </a:rPr>
                        <a:t>Lmax</a:t>
                      </a:r>
                      <a:endParaRPr lang="fr-FR" sz="800" b="1"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fr-FR" sz="900" u="none" strike="noStrike" dirty="0">
                          <a:effectLst/>
                        </a:rPr>
                        <a:t>18,1 </a:t>
                      </a:r>
                      <a:r>
                        <a:rPr lang="fr-FR" sz="900" b="0" i="0" u="none" strike="noStrike" noProof="0" dirty="0">
                          <a:solidFill>
                            <a:srgbClr val="000000"/>
                          </a:solidFill>
                          <a:effectLst/>
                          <a:latin typeface="Calibri"/>
                        </a:rPr>
                        <a:t>±0,5 mm</a:t>
                      </a:r>
                    </a:p>
                  </a:txBody>
                  <a:tcPr marL="7144" marR="7144" marT="7144" marB="0" anchor="b"/>
                </a:tc>
                <a:extLst>
                  <a:ext uri="{0D108BD9-81ED-4DB2-BD59-A6C34878D82A}">
                    <a16:rowId xmlns:a16="http://schemas.microsoft.com/office/drawing/2014/main" val="1765902627"/>
                  </a:ext>
                </a:extLst>
              </a:tr>
              <a:tr h="562171">
                <a:tc>
                  <a:txBody>
                    <a:bodyPr/>
                    <a:lstStyle/>
                    <a:p>
                      <a:pPr algn="ctr" fontAlgn="ctr"/>
                      <a:r>
                        <a:rPr lang="fr-FR" sz="900" b="1" u="none" strike="noStrike" dirty="0">
                          <a:effectLst/>
                        </a:rPr>
                        <a:t>Elancement </a:t>
                      </a: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a:txBody>
                    <a:bodyPr/>
                    <a:lstStyle/>
                    <a:p>
                      <a:pPr algn="l" fontAlgn="b"/>
                      <a:r>
                        <a:rPr lang="fr-FR" sz="800" b="1" u="none" strike="noStrike" dirty="0">
                          <a:effectLst/>
                        </a:rPr>
                        <a:t>Elancement Moyen (Passant à 50%) </a:t>
                      </a:r>
                      <a:endParaRPr lang="fr-FR" sz="800" b="1"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ctr"/>
                      <a:r>
                        <a:rPr lang="fr-FR" sz="900" u="none" strike="noStrike" dirty="0">
                          <a:effectLst/>
                        </a:rPr>
                        <a:t>2,96 </a:t>
                      </a:r>
                      <a:r>
                        <a:rPr lang="fr-FR" sz="900" b="0" i="0" u="none" strike="noStrike" noProof="0" dirty="0">
                          <a:solidFill>
                            <a:srgbClr val="000000"/>
                          </a:solidFill>
                          <a:effectLst/>
                          <a:latin typeface="Calibri"/>
                        </a:rPr>
                        <a:t>±0,16</a:t>
                      </a:r>
                      <a:endParaRPr lang="fr-FR" sz="9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1335648840"/>
                  </a:ext>
                </a:extLst>
              </a:tr>
              <a:tr h="287606">
                <a:tc>
                  <a:txBody>
                    <a:bodyPr/>
                    <a:lstStyle/>
                    <a:p>
                      <a:pPr algn="ctr" fontAlgn="ctr"/>
                      <a:r>
                        <a:rPr lang="fr-FR" sz="900" b="1" u="none" strike="noStrike" dirty="0">
                          <a:effectLst/>
                        </a:rPr>
                        <a:t>Taux de poussières</a:t>
                      </a: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gridSpan="2">
                  <a:txBody>
                    <a:bodyPr/>
                    <a:lstStyle/>
                    <a:p>
                      <a:pPr algn="ctr" fontAlgn="ctr"/>
                      <a:r>
                        <a:rPr lang="fr-FR" sz="900" u="none" strike="noStrike" dirty="0">
                          <a:effectLst/>
                        </a:rPr>
                        <a:t>0,2% </a:t>
                      </a:r>
                      <a:r>
                        <a:rPr lang="fr-FR" sz="900" b="0" i="0" u="none" strike="noStrike" noProof="0" dirty="0">
                          <a:solidFill>
                            <a:srgbClr val="000000"/>
                          </a:solidFill>
                          <a:effectLst/>
                          <a:latin typeface="Calibri"/>
                        </a:rPr>
                        <a:t>±0,1%</a:t>
                      </a:r>
                      <a:endParaRPr lang="fr-FR" sz="900" b="0" i="0" u="none" strike="noStrike" dirty="0">
                        <a:solidFill>
                          <a:srgbClr val="000000"/>
                        </a:solidFill>
                        <a:effectLst/>
                        <a:latin typeface="Calibri" panose="020F0502020204030204" pitchFamily="34" charset="0"/>
                      </a:endParaRPr>
                    </a:p>
                  </a:txBody>
                  <a:tcPr marL="7144" marR="7144" marT="7144" marB="0" anchor="ctr"/>
                </a:tc>
                <a:tc hMerge="1">
                  <a:txBody>
                    <a:bodyPr/>
                    <a:lstStyle/>
                    <a:p>
                      <a:endParaRPr lang="en-GB"/>
                    </a:p>
                  </a:txBody>
                  <a:tcPr/>
                </a:tc>
                <a:extLst>
                  <a:ext uri="{0D108BD9-81ED-4DB2-BD59-A6C34878D82A}">
                    <a16:rowId xmlns:a16="http://schemas.microsoft.com/office/drawing/2014/main" val="3106806965"/>
                  </a:ext>
                </a:extLst>
              </a:tr>
              <a:tr h="236852">
                <a:tc>
                  <a:txBody>
                    <a:bodyPr/>
                    <a:lstStyle/>
                    <a:p>
                      <a:pPr algn="ctr" fontAlgn="ctr"/>
                      <a:r>
                        <a:rPr lang="fr-FR" sz="900" b="1" u="none" strike="noStrike" dirty="0">
                          <a:effectLst/>
                        </a:rPr>
                        <a:t>Taux de fibres</a:t>
                      </a: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gridSpan="2">
                  <a:txBody>
                    <a:bodyPr/>
                    <a:lstStyle/>
                    <a:p>
                      <a:pPr algn="ctr" fontAlgn="ctr"/>
                      <a:r>
                        <a:rPr lang="fr-FR" sz="900" u="none" strike="noStrike" dirty="0">
                          <a:effectLst/>
                        </a:rPr>
                        <a:t>0,76% </a:t>
                      </a:r>
                      <a:r>
                        <a:rPr lang="fr-FR" sz="900" b="0" i="0" u="none" strike="noStrike" noProof="0" dirty="0">
                          <a:solidFill>
                            <a:srgbClr val="000000"/>
                          </a:solidFill>
                          <a:effectLst/>
                          <a:latin typeface="Calibri"/>
                        </a:rPr>
                        <a:t>±0,18%</a:t>
                      </a:r>
                      <a:endParaRPr lang="fr-FR" sz="900" b="0" i="0" u="none" strike="noStrike" dirty="0">
                        <a:solidFill>
                          <a:srgbClr val="000000"/>
                        </a:solidFill>
                        <a:effectLst/>
                        <a:latin typeface="Calibri" panose="020F0502020204030204" pitchFamily="34" charset="0"/>
                      </a:endParaRPr>
                    </a:p>
                  </a:txBody>
                  <a:tcPr marL="7144" marR="7144" marT="7144" marB="0" anchor="ctr"/>
                </a:tc>
                <a:tc hMerge="1">
                  <a:txBody>
                    <a:bodyPr/>
                    <a:lstStyle/>
                    <a:p>
                      <a:endParaRPr lang="en-GB"/>
                    </a:p>
                  </a:txBody>
                  <a:tcPr/>
                </a:tc>
                <a:extLst>
                  <a:ext uri="{0D108BD9-81ED-4DB2-BD59-A6C34878D82A}">
                    <a16:rowId xmlns:a16="http://schemas.microsoft.com/office/drawing/2014/main" val="1823722540"/>
                  </a:ext>
                </a:extLst>
              </a:tr>
              <a:tr h="431410">
                <a:tc>
                  <a:txBody>
                    <a:bodyPr/>
                    <a:lstStyle/>
                    <a:p>
                      <a:pPr algn="ctr" fontAlgn="ctr"/>
                      <a:r>
                        <a:rPr lang="fr-FR" sz="900" b="1" u="none" strike="noStrike" dirty="0">
                          <a:effectLst/>
                        </a:rPr>
                        <a:t>Masse volumique apparente </a:t>
                      </a:r>
                      <a:endParaRPr lang="fr-FR" sz="900" b="1" i="0" u="none" strike="noStrike">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gridSpan="2">
                  <a:txBody>
                    <a:bodyPr/>
                    <a:lstStyle/>
                    <a:p>
                      <a:pPr algn="ctr" fontAlgn="b"/>
                      <a:r>
                        <a:rPr lang="fr-FR" sz="900" u="none" strike="noStrike" dirty="0">
                          <a:effectLst/>
                        </a:rPr>
                        <a:t>107,3 </a:t>
                      </a:r>
                      <a:r>
                        <a:rPr lang="fr-FR" sz="900" b="0" i="0" u="none" strike="noStrike" noProof="0" dirty="0">
                          <a:solidFill>
                            <a:srgbClr val="000000"/>
                          </a:solidFill>
                          <a:effectLst/>
                          <a:latin typeface="Calibri"/>
                        </a:rPr>
                        <a:t>±7,4 kg/m3</a:t>
                      </a:r>
                      <a:endParaRPr lang="fr-FR" sz="900" b="0" i="0" u="none" strike="noStrike" dirty="0">
                        <a:solidFill>
                          <a:srgbClr val="000000"/>
                        </a:solidFill>
                        <a:effectLst/>
                        <a:latin typeface="Calibri" panose="020F0502020204030204" pitchFamily="34" charset="0"/>
                      </a:endParaRPr>
                    </a:p>
                  </a:txBody>
                  <a:tcPr marL="7144" marR="7144" marT="7144" marB="0" anchor="ctr"/>
                </a:tc>
                <a:tc hMerge="1">
                  <a:txBody>
                    <a:bodyPr/>
                    <a:lstStyle/>
                    <a:p>
                      <a:endParaRPr lang="en-GB"/>
                    </a:p>
                  </a:txBody>
                  <a:tcPr/>
                </a:tc>
                <a:extLst>
                  <a:ext uri="{0D108BD9-81ED-4DB2-BD59-A6C34878D82A}">
                    <a16:rowId xmlns:a16="http://schemas.microsoft.com/office/drawing/2014/main" val="747671922"/>
                  </a:ext>
                </a:extLst>
              </a:tr>
              <a:tr h="423434">
                <a:tc>
                  <a:txBody>
                    <a:bodyPr/>
                    <a:lstStyle/>
                    <a:p>
                      <a:pPr algn="ctr" fontAlgn="ctr"/>
                      <a:r>
                        <a:rPr lang="fr-FR" sz="900" b="1" u="none" strike="noStrike" dirty="0">
                          <a:effectLst/>
                        </a:rPr>
                        <a:t>Coefficient d'absorption à 60 min </a:t>
                      </a:r>
                      <a:endParaRPr lang="fr-FR" sz="900" b="1" i="0" u="none" strike="noStrike" dirty="0">
                        <a:solidFill>
                          <a:srgbClr val="FF0000"/>
                        </a:solidFill>
                        <a:effectLst/>
                        <a:latin typeface="Calibri" panose="020F0502020204030204" pitchFamily="34" charset="0"/>
                      </a:endParaRPr>
                    </a:p>
                  </a:txBody>
                  <a:tcPr marL="7144" marR="7144" marT="7144" marB="0" anchor="ctr">
                    <a:solidFill>
                      <a:schemeClr val="accent4">
                        <a:lumMod val="20000"/>
                        <a:lumOff val="80000"/>
                      </a:schemeClr>
                    </a:solidFill>
                  </a:tcPr>
                </a:tc>
                <a:tc gridSpan="2">
                  <a:txBody>
                    <a:bodyPr/>
                    <a:lstStyle/>
                    <a:p>
                      <a:pPr algn="ctr" fontAlgn="ctr"/>
                      <a:r>
                        <a:rPr lang="fr-FR" sz="900" u="none" strike="noStrike" dirty="0">
                          <a:effectLst/>
                        </a:rPr>
                        <a:t>238,5% </a:t>
                      </a:r>
                      <a:r>
                        <a:rPr lang="fr-FR" sz="900" b="0" i="0" u="none" strike="noStrike" dirty="0">
                          <a:solidFill>
                            <a:srgbClr val="000000"/>
                          </a:solidFill>
                          <a:effectLst/>
                          <a:latin typeface="Calibri"/>
                        </a:rPr>
                        <a:t>±6%</a:t>
                      </a:r>
                      <a:endParaRPr lang="fr-FR" sz="900" b="0" i="0" u="none" strike="noStrike" dirty="0">
                        <a:solidFill>
                          <a:srgbClr val="000000"/>
                        </a:solidFill>
                        <a:effectLst/>
                        <a:latin typeface="Calibri" panose="020F0502020204030204" pitchFamily="34" charset="0"/>
                      </a:endParaRPr>
                    </a:p>
                  </a:txBody>
                  <a:tcPr marL="7144" marR="7144" marT="7144" marB="0" anchor="ctr"/>
                </a:tc>
                <a:tc hMerge="1">
                  <a:txBody>
                    <a:bodyPr/>
                    <a:lstStyle/>
                    <a:p>
                      <a:endParaRPr lang="en-GB"/>
                    </a:p>
                  </a:txBody>
                  <a:tcPr/>
                </a:tc>
                <a:extLst>
                  <a:ext uri="{0D108BD9-81ED-4DB2-BD59-A6C34878D82A}">
                    <a16:rowId xmlns:a16="http://schemas.microsoft.com/office/drawing/2014/main" val="4268965431"/>
                  </a:ext>
                </a:extLst>
              </a:tr>
            </a:tbl>
          </a:graphicData>
        </a:graphic>
      </p:graphicFrame>
      <p:pic>
        <p:nvPicPr>
          <p:cNvPr id="4" name="Image 3">
            <a:extLst>
              <a:ext uri="{FF2B5EF4-FFF2-40B4-BE49-F238E27FC236}">
                <a16:creationId xmlns:a16="http://schemas.microsoft.com/office/drawing/2014/main" id="{7B8AE767-B119-5246-AC1C-46754943DA81}"/>
              </a:ext>
            </a:extLst>
          </p:cNvPr>
          <p:cNvPicPr>
            <a:picLocks noChangeAspect="1"/>
          </p:cNvPicPr>
          <p:nvPr/>
        </p:nvPicPr>
        <p:blipFill>
          <a:blip r:embed="rId2"/>
          <a:stretch>
            <a:fillRect/>
          </a:stretch>
        </p:blipFill>
        <p:spPr>
          <a:xfrm>
            <a:off x="3452714" y="891641"/>
            <a:ext cx="5515197" cy="3596540"/>
          </a:xfrm>
          <a:prstGeom prst="rect">
            <a:avLst/>
          </a:prstGeom>
        </p:spPr>
      </p:pic>
      <p:sp>
        <p:nvSpPr>
          <p:cNvPr id="12" name="Google Shape;428;p43"/>
          <p:cNvSpPr txBox="1">
            <a:spLocks/>
          </p:cNvSpPr>
          <p:nvPr/>
        </p:nvSpPr>
        <p:spPr>
          <a:xfrm>
            <a:off x="2845250" y="183720"/>
            <a:ext cx="3227889" cy="447539"/>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2400" b="1" dirty="0">
                <a:solidFill>
                  <a:schemeClr val="lt1"/>
                </a:solidFill>
                <a:latin typeface="Livvic"/>
                <a:ea typeface="Livvic"/>
                <a:cs typeface="Livvic"/>
              </a:rPr>
              <a:t>CARTE D’IDENTITÉ</a:t>
            </a:r>
          </a:p>
        </p:txBody>
      </p:sp>
      <p:sp>
        <p:nvSpPr>
          <p:cNvPr id="15" name="Google Shape;422;p43"/>
          <p:cNvSpPr/>
          <p:nvPr/>
        </p:nvSpPr>
        <p:spPr>
          <a:xfrm>
            <a:off x="1455421" y="120549"/>
            <a:ext cx="6858000"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8;p43"/>
          <p:cNvSpPr txBox="1">
            <a:spLocks/>
          </p:cNvSpPr>
          <p:nvPr/>
        </p:nvSpPr>
        <p:spPr>
          <a:xfrm>
            <a:off x="1549927" y="183720"/>
            <a:ext cx="6675602" cy="447539"/>
          </a:xfrm>
          <a:prstGeom prst="rect">
            <a:avLst/>
          </a:prstGeom>
        </p:spPr>
        <p:txBody>
          <a:bodyPr spcFirstLastPara="1" wrap="square" lIns="91425" tIns="91425" rIns="91425" bIns="91425" anchor="ctr" anchorCtr="0">
            <a:noAutofit/>
          </a:bodyPr>
          <a:lstStyle/>
          <a:p>
            <a:pPr lvl="0" algn="ctr"/>
            <a:r>
              <a:rPr lang="fr-FR" sz="2400" b="1" dirty="0">
                <a:solidFill>
                  <a:srgbClr val="434343"/>
                </a:solidFill>
                <a:sym typeface="Livvic"/>
              </a:rPr>
              <a:t>Cartes d’identité et Classes</a:t>
            </a:r>
            <a:endParaRPr lang="fr-FR" sz="2400" b="1" dirty="0">
              <a:solidFill>
                <a:schemeClr val="lt1"/>
              </a:solidFill>
              <a:latin typeface="Livvic"/>
              <a:ea typeface="Livvic"/>
              <a:cs typeface="Livvic"/>
            </a:endParaRPr>
          </a:p>
        </p:txBody>
      </p:sp>
    </p:spTree>
    <p:extLst>
      <p:ext uri="{BB962C8B-B14F-4D97-AF65-F5344CB8AC3E}">
        <p14:creationId xmlns:p14="http://schemas.microsoft.com/office/powerpoint/2010/main" val="23775722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Espace réservé du contenu 9">
            <a:extLst>
              <a:ext uri="{FF2B5EF4-FFF2-40B4-BE49-F238E27FC236}">
                <a16:creationId xmlns:a16="http://schemas.microsoft.com/office/drawing/2014/main" id="{8B69E2BF-8904-4647-8E9B-23C2F7B4A461}"/>
              </a:ext>
            </a:extLst>
          </p:cNvPr>
          <p:cNvGraphicFramePr>
            <a:graphicFrameLocks noGrp="1"/>
          </p:cNvGraphicFramePr>
          <p:nvPr>
            <p:ph idx="1"/>
            <p:extLst>
              <p:ext uri="{D42A27DB-BD31-4B8C-83A1-F6EECF244321}">
                <p14:modId xmlns:p14="http://schemas.microsoft.com/office/powerpoint/2010/main" val="4187245002"/>
              </p:ext>
            </p:extLst>
          </p:nvPr>
        </p:nvGraphicFramePr>
        <p:xfrm>
          <a:off x="142872" y="1288303"/>
          <a:ext cx="3276364" cy="2920266"/>
        </p:xfrm>
        <a:graphic>
          <a:graphicData uri="http://schemas.openxmlformats.org/drawingml/2006/table">
            <a:tbl>
              <a:tblPr>
                <a:tableStyleId>{5C22544A-7EE6-4342-B048-85BDC9FD1C3A}</a:tableStyleId>
              </a:tblPr>
              <a:tblGrid>
                <a:gridCol w="1548372">
                  <a:extLst>
                    <a:ext uri="{9D8B030D-6E8A-4147-A177-3AD203B41FA5}">
                      <a16:colId xmlns:a16="http://schemas.microsoft.com/office/drawing/2014/main" val="3092646191"/>
                    </a:ext>
                  </a:extLst>
                </a:gridCol>
                <a:gridCol w="954943">
                  <a:extLst>
                    <a:ext uri="{9D8B030D-6E8A-4147-A177-3AD203B41FA5}">
                      <a16:colId xmlns:a16="http://schemas.microsoft.com/office/drawing/2014/main" val="1567982549"/>
                    </a:ext>
                  </a:extLst>
                </a:gridCol>
                <a:gridCol w="773049">
                  <a:extLst>
                    <a:ext uri="{9D8B030D-6E8A-4147-A177-3AD203B41FA5}">
                      <a16:colId xmlns:a16="http://schemas.microsoft.com/office/drawing/2014/main" val="3034269597"/>
                    </a:ext>
                  </a:extLst>
                </a:gridCol>
              </a:tblGrid>
              <a:tr h="344163">
                <a:tc gridSpan="3">
                  <a:txBody>
                    <a:bodyPr/>
                    <a:lstStyle/>
                    <a:p>
                      <a:pPr algn="ctr" fontAlgn="b"/>
                      <a:r>
                        <a:rPr lang="fr-FR" sz="1200" b="1" u="none" strike="noStrike" dirty="0">
                          <a:effectLst/>
                        </a:rPr>
                        <a:t>Balle de Riz</a:t>
                      </a:r>
                      <a:endParaRPr lang="fr-FR" sz="1200" b="1" i="0" u="none" strike="noStrike" dirty="0">
                        <a:solidFill>
                          <a:srgbClr val="000000"/>
                        </a:solidFill>
                        <a:effectLst/>
                        <a:latin typeface="Calibri" panose="020F0502020204030204" pitchFamily="34" charset="0"/>
                      </a:endParaRPr>
                    </a:p>
                  </a:txBody>
                  <a:tcPr marL="7144" marR="7144" marT="7144" marB="0" anchor="ctr">
                    <a:solidFill>
                      <a:srgbClr val="FFC000"/>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16557481"/>
                  </a:ext>
                </a:extLst>
              </a:tr>
              <a:tr h="438496">
                <a:tc rowSpan="3">
                  <a:txBody>
                    <a:bodyPr/>
                    <a:lstStyle/>
                    <a:p>
                      <a:pPr algn="ctr" fontAlgn="ctr"/>
                      <a:r>
                        <a:rPr lang="fr-FR" sz="900" b="1" u="none" strike="noStrike" dirty="0">
                          <a:effectLst/>
                        </a:rPr>
                        <a:t>Granularité</a:t>
                      </a: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a:txBody>
                    <a:bodyPr/>
                    <a:lstStyle/>
                    <a:p>
                      <a:pPr algn="l" fontAlgn="b"/>
                      <a:endParaRPr lang="fr-FR"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ctr"/>
                      <a:r>
                        <a:rPr lang="fr-FR" sz="900" b="1" u="none" strike="noStrike" dirty="0">
                          <a:effectLst/>
                        </a:rPr>
                        <a:t>5% /95%</a:t>
                      </a:r>
                      <a:endParaRPr lang="fr-FR" sz="900" b="1"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268602786"/>
                  </a:ext>
                </a:extLst>
              </a:tr>
              <a:tr h="169612">
                <a:tc vMerge="1">
                  <a:txBody>
                    <a:bodyPr/>
                    <a:lstStyle/>
                    <a:p>
                      <a:endParaRPr lang="en-GB"/>
                    </a:p>
                  </a:txBody>
                  <a:tcPr/>
                </a:tc>
                <a:tc>
                  <a:txBody>
                    <a:bodyPr/>
                    <a:lstStyle/>
                    <a:p>
                      <a:pPr algn="l" fontAlgn="b"/>
                      <a:r>
                        <a:rPr lang="fr-FR" sz="800" b="1" u="none" strike="noStrike" dirty="0" err="1">
                          <a:effectLst/>
                        </a:rPr>
                        <a:t>Lmin</a:t>
                      </a:r>
                      <a:endParaRPr lang="fr-FR" sz="8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r" fontAlgn="b"/>
                      <a:r>
                        <a:rPr lang="fr-FR" sz="900" u="none" strike="noStrike" dirty="0">
                          <a:effectLst/>
                        </a:rPr>
                        <a:t>2,8 </a:t>
                      </a:r>
                      <a:r>
                        <a:rPr lang="fr-FR" sz="900" b="0" i="0" u="none" strike="noStrike" noProof="0" dirty="0">
                          <a:solidFill>
                            <a:srgbClr val="000000"/>
                          </a:solidFill>
                          <a:effectLst/>
                          <a:latin typeface="Calibri"/>
                        </a:rPr>
                        <a:t>±1,4</a:t>
                      </a:r>
                      <a:r>
                        <a:rPr lang="fr-FR" sz="900" u="none" strike="noStrike" dirty="0">
                          <a:effectLst/>
                        </a:rPr>
                        <a:t>mm</a:t>
                      </a:r>
                      <a:endParaRPr lang="fr-FR" sz="9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00415689"/>
                  </a:ext>
                </a:extLst>
              </a:tr>
              <a:tr h="169612">
                <a:tc vMerge="1">
                  <a:txBody>
                    <a:bodyPr/>
                    <a:lstStyle/>
                    <a:p>
                      <a:endParaRPr lang="en-GB"/>
                    </a:p>
                  </a:txBody>
                  <a:tcPr/>
                </a:tc>
                <a:tc>
                  <a:txBody>
                    <a:bodyPr/>
                    <a:lstStyle/>
                    <a:p>
                      <a:pPr algn="l" fontAlgn="b"/>
                      <a:r>
                        <a:rPr lang="fr-FR" sz="800" b="1" u="none" strike="noStrike" dirty="0" err="1">
                          <a:effectLst/>
                        </a:rPr>
                        <a:t>Lmax</a:t>
                      </a:r>
                      <a:endParaRPr lang="fr-FR" sz="8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r" fontAlgn="b"/>
                      <a:r>
                        <a:rPr lang="fr-FR" sz="900" u="none" strike="noStrike" dirty="0">
                          <a:effectLst/>
                        </a:rPr>
                        <a:t>8,5 </a:t>
                      </a:r>
                      <a:r>
                        <a:rPr lang="fr-FR" sz="900" b="0" i="0" u="none" strike="noStrike" noProof="0" dirty="0">
                          <a:solidFill>
                            <a:srgbClr val="000000"/>
                          </a:solidFill>
                          <a:effectLst/>
                          <a:latin typeface="Calibri"/>
                        </a:rPr>
                        <a:t>±0,3</a:t>
                      </a:r>
                      <a:r>
                        <a:rPr lang="fr-FR" sz="900" u="none" strike="noStrike" dirty="0">
                          <a:effectLst/>
                        </a:rPr>
                        <a:t>mm</a:t>
                      </a:r>
                      <a:endParaRPr lang="fr-FR" sz="9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689294901"/>
                  </a:ext>
                </a:extLst>
              </a:tr>
              <a:tr h="582167">
                <a:tc>
                  <a:txBody>
                    <a:bodyPr/>
                    <a:lstStyle/>
                    <a:p>
                      <a:pPr algn="ctr" fontAlgn="ctr"/>
                      <a:r>
                        <a:rPr lang="fr-FR" sz="900" b="1" u="none" strike="noStrike" dirty="0">
                          <a:effectLst/>
                        </a:rPr>
                        <a:t>Elancement </a:t>
                      </a: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a:txBody>
                    <a:bodyPr/>
                    <a:lstStyle/>
                    <a:p>
                      <a:pPr algn="l" fontAlgn="b"/>
                      <a:r>
                        <a:rPr lang="fr-FR" sz="800" b="1" u="none" strike="noStrike" dirty="0">
                          <a:effectLst/>
                        </a:rPr>
                        <a:t>Elancement Moyen (Passant à 50%) </a:t>
                      </a:r>
                      <a:endParaRPr lang="fr-FR" sz="8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fr-FR" sz="900" u="none" strike="noStrike" dirty="0">
                          <a:effectLst/>
                        </a:rPr>
                        <a:t>2,40 </a:t>
                      </a:r>
                      <a:r>
                        <a:rPr lang="fr-FR" sz="900" b="0" i="0" u="none" strike="noStrike" noProof="0" dirty="0">
                          <a:solidFill>
                            <a:srgbClr val="000000"/>
                          </a:solidFill>
                          <a:effectLst/>
                          <a:latin typeface="Calibri"/>
                        </a:rPr>
                        <a:t>±0,15</a:t>
                      </a:r>
                      <a:endParaRPr lang="fr-FR" sz="9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3625143022"/>
                  </a:ext>
                </a:extLst>
              </a:tr>
              <a:tr h="169612">
                <a:tc>
                  <a:txBody>
                    <a:bodyPr/>
                    <a:lstStyle/>
                    <a:p>
                      <a:pPr algn="ctr" fontAlgn="ctr"/>
                      <a:r>
                        <a:rPr lang="fr-FR" sz="900" b="1" u="none" strike="noStrike" dirty="0">
                          <a:effectLst/>
                        </a:rPr>
                        <a:t>Taux de poussières</a:t>
                      </a: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gridSpan="2">
                  <a:txBody>
                    <a:bodyPr/>
                    <a:lstStyle/>
                    <a:p>
                      <a:pPr algn="ctr" fontAlgn="ctr"/>
                      <a:r>
                        <a:rPr lang="fr-FR" sz="900" u="none" strike="noStrike" dirty="0">
                          <a:effectLst/>
                        </a:rPr>
                        <a:t>1,0 </a:t>
                      </a:r>
                      <a:r>
                        <a:rPr lang="fr-FR" sz="900" b="0" i="0" u="none" strike="noStrike" noProof="0" dirty="0">
                          <a:solidFill>
                            <a:srgbClr val="000000"/>
                          </a:solidFill>
                          <a:effectLst/>
                          <a:latin typeface="Calibri"/>
                        </a:rPr>
                        <a:t>±0,3</a:t>
                      </a:r>
                      <a:r>
                        <a:rPr lang="fr-FR" sz="900" u="none" strike="noStrike" dirty="0">
                          <a:effectLst/>
                        </a:rPr>
                        <a:t>%</a:t>
                      </a:r>
                      <a:endParaRPr lang="fr-FR" sz="900" b="0" i="0" u="none" strike="noStrike" dirty="0">
                        <a:solidFill>
                          <a:srgbClr val="000000"/>
                        </a:solidFill>
                        <a:effectLst/>
                        <a:latin typeface="Calibri" panose="020F0502020204030204" pitchFamily="34" charset="0"/>
                      </a:endParaRPr>
                    </a:p>
                  </a:txBody>
                  <a:tcPr marL="7144" marR="7144" marT="7144" marB="0" anchor="ctr"/>
                </a:tc>
                <a:tc hMerge="1">
                  <a:txBody>
                    <a:bodyPr/>
                    <a:lstStyle/>
                    <a:p>
                      <a:endParaRPr lang="en-GB"/>
                    </a:p>
                  </a:txBody>
                  <a:tcPr/>
                </a:tc>
                <a:extLst>
                  <a:ext uri="{0D108BD9-81ED-4DB2-BD59-A6C34878D82A}">
                    <a16:rowId xmlns:a16="http://schemas.microsoft.com/office/drawing/2014/main" val="3633871842"/>
                  </a:ext>
                </a:extLst>
              </a:tr>
              <a:tr h="169612">
                <a:tc>
                  <a:txBody>
                    <a:bodyPr/>
                    <a:lstStyle/>
                    <a:p>
                      <a:pPr algn="ctr" fontAlgn="ctr"/>
                      <a:r>
                        <a:rPr lang="fr-FR" sz="900" b="1" u="none" strike="noStrike" dirty="0">
                          <a:effectLst/>
                        </a:rPr>
                        <a:t>Taux de fibres</a:t>
                      </a: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gridSpan="2">
                  <a:txBody>
                    <a:bodyPr/>
                    <a:lstStyle/>
                    <a:p>
                      <a:pPr algn="ctr" fontAlgn="ctr"/>
                      <a:r>
                        <a:rPr lang="fr-FR" sz="900" u="none" strike="noStrike" dirty="0">
                          <a:effectLst/>
                        </a:rPr>
                        <a:t>0,00%</a:t>
                      </a:r>
                      <a:endParaRPr lang="fr-FR" sz="900" b="0" i="0" u="none" strike="noStrike" dirty="0">
                        <a:solidFill>
                          <a:srgbClr val="000000"/>
                        </a:solidFill>
                        <a:effectLst/>
                        <a:latin typeface="Calibri" panose="020F0502020204030204" pitchFamily="34" charset="0"/>
                      </a:endParaRPr>
                    </a:p>
                  </a:txBody>
                  <a:tcPr marL="7144" marR="7144" marT="7144" marB="0" anchor="ctr"/>
                </a:tc>
                <a:tc hMerge="1">
                  <a:txBody>
                    <a:bodyPr/>
                    <a:lstStyle/>
                    <a:p>
                      <a:endParaRPr lang="en-GB"/>
                    </a:p>
                  </a:txBody>
                  <a:tcPr/>
                </a:tc>
                <a:extLst>
                  <a:ext uri="{0D108BD9-81ED-4DB2-BD59-A6C34878D82A}">
                    <a16:rowId xmlns:a16="http://schemas.microsoft.com/office/drawing/2014/main" val="2652614069"/>
                  </a:ext>
                </a:extLst>
              </a:tr>
              <a:tr h="438496">
                <a:tc>
                  <a:txBody>
                    <a:bodyPr/>
                    <a:lstStyle/>
                    <a:p>
                      <a:pPr algn="ctr" fontAlgn="ctr"/>
                      <a:r>
                        <a:rPr lang="fr-FR" sz="900" b="1" u="none" strike="noStrike" dirty="0">
                          <a:effectLst/>
                        </a:rPr>
                        <a:t>Masse volumique apparente </a:t>
                      </a:r>
                    </a:p>
                  </a:txBody>
                  <a:tcPr marL="7144" marR="7144" marT="7144" marB="0" anchor="ctr">
                    <a:solidFill>
                      <a:schemeClr val="accent4">
                        <a:lumMod val="20000"/>
                        <a:lumOff val="80000"/>
                      </a:schemeClr>
                    </a:solidFill>
                  </a:tcPr>
                </a:tc>
                <a:tc gridSpan="2">
                  <a:txBody>
                    <a:bodyPr/>
                    <a:lstStyle/>
                    <a:p>
                      <a:pPr algn="ctr" fontAlgn="b"/>
                      <a:r>
                        <a:rPr lang="fr-FR" sz="900" u="none" strike="noStrike" dirty="0">
                          <a:effectLst/>
                        </a:rPr>
                        <a:t>102,2 </a:t>
                      </a:r>
                      <a:r>
                        <a:rPr lang="fr-FR" sz="900" b="0" i="0" u="none" strike="noStrike" noProof="0" dirty="0">
                          <a:solidFill>
                            <a:srgbClr val="000000"/>
                          </a:solidFill>
                          <a:effectLst/>
                          <a:latin typeface="Calibri"/>
                        </a:rPr>
                        <a:t>±5,0 kg/m3</a:t>
                      </a:r>
                      <a:endParaRPr lang="fr-FR" sz="900" b="0" i="0" u="none" strike="noStrike" dirty="0">
                        <a:solidFill>
                          <a:srgbClr val="000000"/>
                        </a:solidFill>
                        <a:effectLst/>
                        <a:latin typeface="Calibri" panose="020F0502020204030204" pitchFamily="34" charset="0"/>
                      </a:endParaRPr>
                    </a:p>
                  </a:txBody>
                  <a:tcPr marL="7144" marR="7144" marT="7144" marB="0" anchor="ctr"/>
                </a:tc>
                <a:tc hMerge="1">
                  <a:txBody>
                    <a:bodyPr/>
                    <a:lstStyle/>
                    <a:p>
                      <a:endParaRPr lang="en-GB"/>
                    </a:p>
                  </a:txBody>
                  <a:tcPr/>
                </a:tc>
                <a:extLst>
                  <a:ext uri="{0D108BD9-81ED-4DB2-BD59-A6C34878D82A}">
                    <a16:rowId xmlns:a16="http://schemas.microsoft.com/office/drawing/2014/main" val="4245531362"/>
                  </a:ext>
                </a:extLst>
              </a:tr>
              <a:tr h="438496">
                <a:tc>
                  <a:txBody>
                    <a:bodyPr/>
                    <a:lstStyle/>
                    <a:p>
                      <a:pPr algn="ctr" fontAlgn="ctr"/>
                      <a:r>
                        <a:rPr lang="fr-FR" sz="900" b="1" u="none" strike="noStrike" dirty="0">
                          <a:effectLst/>
                        </a:rPr>
                        <a:t>Coefficient d'absorption à 60 min</a:t>
                      </a: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gridSpan="2">
                  <a:txBody>
                    <a:bodyPr/>
                    <a:lstStyle/>
                    <a:p>
                      <a:pPr algn="ctr" fontAlgn="ctr"/>
                      <a:r>
                        <a:rPr lang="fr-FR" sz="900" u="none" strike="noStrike" dirty="0">
                          <a:effectLst/>
                        </a:rPr>
                        <a:t>83,3 </a:t>
                      </a:r>
                      <a:r>
                        <a:rPr lang="fr-FR" sz="900" b="0" i="0" u="none" strike="noStrike" noProof="0" dirty="0">
                          <a:solidFill>
                            <a:srgbClr val="000000"/>
                          </a:solidFill>
                          <a:effectLst/>
                          <a:latin typeface="Calibri"/>
                        </a:rPr>
                        <a:t>±5,0</a:t>
                      </a:r>
                      <a:r>
                        <a:rPr lang="fr-FR" sz="900" u="none" strike="noStrike" dirty="0">
                          <a:effectLst/>
                        </a:rPr>
                        <a:t>%</a:t>
                      </a:r>
                      <a:endParaRPr lang="fr-FR" sz="900" b="0" i="0" u="none" strike="noStrike" dirty="0">
                        <a:solidFill>
                          <a:srgbClr val="000000"/>
                        </a:solidFill>
                        <a:effectLst/>
                        <a:latin typeface="Calibri" panose="020F0502020204030204" pitchFamily="34" charset="0"/>
                      </a:endParaRPr>
                    </a:p>
                  </a:txBody>
                  <a:tcPr marL="7144" marR="7144" marT="7144" marB="0" anchor="ctr"/>
                </a:tc>
                <a:tc hMerge="1">
                  <a:txBody>
                    <a:bodyPr/>
                    <a:lstStyle/>
                    <a:p>
                      <a:endParaRPr lang="en-GB"/>
                    </a:p>
                  </a:txBody>
                  <a:tcPr/>
                </a:tc>
                <a:extLst>
                  <a:ext uri="{0D108BD9-81ED-4DB2-BD59-A6C34878D82A}">
                    <a16:rowId xmlns:a16="http://schemas.microsoft.com/office/drawing/2014/main" val="1520101005"/>
                  </a:ext>
                </a:extLst>
              </a:tr>
            </a:tbl>
          </a:graphicData>
        </a:graphic>
      </p:graphicFrame>
      <p:sp>
        <p:nvSpPr>
          <p:cNvPr id="9" name="Titre 1">
            <a:extLst>
              <a:ext uri="{FF2B5EF4-FFF2-40B4-BE49-F238E27FC236}">
                <a16:creationId xmlns:a16="http://schemas.microsoft.com/office/drawing/2014/main" id="{2BFB11EC-8B92-7C4C-8911-465E2EBDD735}"/>
              </a:ext>
            </a:extLst>
          </p:cNvPr>
          <p:cNvSpPr txBox="1">
            <a:spLocks/>
          </p:cNvSpPr>
          <p:nvPr/>
        </p:nvSpPr>
        <p:spPr>
          <a:xfrm>
            <a:off x="628650" y="202324"/>
            <a:ext cx="7886700" cy="436180"/>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dirty="0"/>
          </a:p>
        </p:txBody>
      </p:sp>
      <p:pic>
        <p:nvPicPr>
          <p:cNvPr id="3" name="Image 2">
            <a:extLst>
              <a:ext uri="{FF2B5EF4-FFF2-40B4-BE49-F238E27FC236}">
                <a16:creationId xmlns:a16="http://schemas.microsoft.com/office/drawing/2014/main" id="{66D16067-F196-7E4D-B15C-C4F2B9092DD6}"/>
              </a:ext>
            </a:extLst>
          </p:cNvPr>
          <p:cNvPicPr>
            <a:picLocks noChangeAspect="1"/>
          </p:cNvPicPr>
          <p:nvPr/>
        </p:nvPicPr>
        <p:blipFill>
          <a:blip r:embed="rId2"/>
          <a:stretch>
            <a:fillRect/>
          </a:stretch>
        </p:blipFill>
        <p:spPr>
          <a:xfrm>
            <a:off x="3660590" y="1062084"/>
            <a:ext cx="5364350" cy="3503249"/>
          </a:xfrm>
          <a:prstGeom prst="rect">
            <a:avLst/>
          </a:prstGeom>
        </p:spPr>
      </p:pic>
      <p:sp>
        <p:nvSpPr>
          <p:cNvPr id="12" name="Google Shape;422;p43"/>
          <p:cNvSpPr/>
          <p:nvPr/>
        </p:nvSpPr>
        <p:spPr>
          <a:xfrm>
            <a:off x="1386841" y="97689"/>
            <a:ext cx="6858000"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8;p43"/>
          <p:cNvSpPr txBox="1">
            <a:spLocks/>
          </p:cNvSpPr>
          <p:nvPr/>
        </p:nvSpPr>
        <p:spPr>
          <a:xfrm>
            <a:off x="1549927" y="183720"/>
            <a:ext cx="6675602" cy="447539"/>
          </a:xfrm>
          <a:prstGeom prst="rect">
            <a:avLst/>
          </a:prstGeom>
        </p:spPr>
        <p:txBody>
          <a:bodyPr spcFirstLastPara="1" wrap="square" lIns="91425" tIns="91425" rIns="91425" bIns="91425" anchor="ctr" anchorCtr="0">
            <a:noAutofit/>
          </a:bodyPr>
          <a:lstStyle/>
          <a:p>
            <a:pPr lvl="0" algn="ctr"/>
            <a:r>
              <a:rPr lang="fr-FR" sz="2400" b="1" dirty="0">
                <a:solidFill>
                  <a:srgbClr val="434343"/>
                </a:solidFill>
                <a:sym typeface="Livvic"/>
              </a:rPr>
              <a:t>Cartes d’identité et Classes</a:t>
            </a:r>
            <a:endParaRPr lang="fr-FR" sz="2400" b="1" dirty="0">
              <a:solidFill>
                <a:schemeClr val="lt1"/>
              </a:solidFill>
              <a:latin typeface="Livvic"/>
              <a:ea typeface="Livvic"/>
              <a:cs typeface="Livvic"/>
            </a:endParaRPr>
          </a:p>
        </p:txBody>
      </p:sp>
    </p:spTree>
    <p:extLst>
      <p:ext uri="{BB962C8B-B14F-4D97-AF65-F5344CB8AC3E}">
        <p14:creationId xmlns:p14="http://schemas.microsoft.com/office/powerpoint/2010/main" val="1754723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Espace réservé du contenu 11">
            <a:extLst>
              <a:ext uri="{FF2B5EF4-FFF2-40B4-BE49-F238E27FC236}">
                <a16:creationId xmlns:a16="http://schemas.microsoft.com/office/drawing/2014/main" id="{A034FF0B-C820-A543-9FA9-2F169C5E5EE5}"/>
              </a:ext>
            </a:extLst>
          </p:cNvPr>
          <p:cNvGraphicFramePr>
            <a:graphicFrameLocks noGrp="1"/>
          </p:cNvGraphicFramePr>
          <p:nvPr>
            <p:ph idx="1"/>
            <p:extLst>
              <p:ext uri="{D42A27DB-BD31-4B8C-83A1-F6EECF244321}">
                <p14:modId xmlns:p14="http://schemas.microsoft.com/office/powerpoint/2010/main" val="3806271898"/>
              </p:ext>
            </p:extLst>
          </p:nvPr>
        </p:nvGraphicFramePr>
        <p:xfrm>
          <a:off x="280841" y="1305864"/>
          <a:ext cx="3280442" cy="2981552"/>
        </p:xfrm>
        <a:graphic>
          <a:graphicData uri="http://schemas.openxmlformats.org/drawingml/2006/table">
            <a:tbl>
              <a:tblPr>
                <a:tableStyleId>{5C22544A-7EE6-4342-B048-85BDC9FD1C3A}</a:tableStyleId>
              </a:tblPr>
              <a:tblGrid>
                <a:gridCol w="1550301">
                  <a:extLst>
                    <a:ext uri="{9D8B030D-6E8A-4147-A177-3AD203B41FA5}">
                      <a16:colId xmlns:a16="http://schemas.microsoft.com/office/drawing/2014/main" val="3518636436"/>
                    </a:ext>
                  </a:extLst>
                </a:gridCol>
                <a:gridCol w="956132">
                  <a:extLst>
                    <a:ext uri="{9D8B030D-6E8A-4147-A177-3AD203B41FA5}">
                      <a16:colId xmlns:a16="http://schemas.microsoft.com/office/drawing/2014/main" val="3371782845"/>
                    </a:ext>
                  </a:extLst>
                </a:gridCol>
                <a:gridCol w="774009">
                  <a:extLst>
                    <a:ext uri="{9D8B030D-6E8A-4147-A177-3AD203B41FA5}">
                      <a16:colId xmlns:a16="http://schemas.microsoft.com/office/drawing/2014/main" val="2835943170"/>
                    </a:ext>
                  </a:extLst>
                </a:gridCol>
              </a:tblGrid>
              <a:tr h="348152">
                <a:tc gridSpan="3">
                  <a:txBody>
                    <a:bodyPr/>
                    <a:lstStyle/>
                    <a:p>
                      <a:pPr algn="ctr" fontAlgn="b"/>
                      <a:r>
                        <a:rPr lang="fr-FR" sz="1200" b="1" u="none" strike="noStrike" dirty="0">
                          <a:solidFill>
                            <a:schemeClr val="bg1"/>
                          </a:solidFill>
                          <a:effectLst/>
                        </a:rPr>
                        <a:t>Moelle de Tournesol</a:t>
                      </a:r>
                      <a:endParaRPr lang="fr-FR" sz="1200" b="1" i="0" u="none" strike="noStrike" dirty="0">
                        <a:solidFill>
                          <a:schemeClr val="bg1"/>
                        </a:solidFill>
                        <a:effectLst/>
                        <a:latin typeface="Calibri" panose="020F0502020204030204" pitchFamily="34" charset="0"/>
                      </a:endParaRPr>
                    </a:p>
                  </a:txBody>
                  <a:tcPr marL="7144" marR="7144" marT="7144" marB="0" anchor="ctr">
                    <a:solidFill>
                      <a:srgbClr val="A89B82"/>
                    </a:solidFill>
                  </a:tcPr>
                </a:tc>
                <a:tc hMerge="1">
                  <a:txBody>
                    <a:bodyPr/>
                    <a:lstStyle/>
                    <a:p>
                      <a:pPr algn="ctr" fontAlgn="b"/>
                      <a:endParaRPr lang="fr-FR" sz="1200" b="1" i="0" u="none" strike="noStrike" dirty="0">
                        <a:solidFill>
                          <a:schemeClr val="bg1"/>
                        </a:solidFill>
                        <a:effectLst/>
                        <a:latin typeface="Calibri" panose="020F0502020204030204" pitchFamily="34" charset="0"/>
                      </a:endParaRPr>
                    </a:p>
                  </a:txBody>
                  <a:tcPr marL="7144" marR="7144" marT="7144" marB="0" anchor="ctr">
                    <a:solidFill>
                      <a:srgbClr val="A89B82"/>
                    </a:solidFill>
                  </a:tcPr>
                </a:tc>
                <a:tc hMerge="1">
                  <a:txBody>
                    <a:bodyPr/>
                    <a:lstStyle/>
                    <a:p>
                      <a:pPr algn="ctr" fontAlgn="b"/>
                      <a:endParaRPr lang="fr-FR" sz="1200" b="1" i="0" u="none" strike="noStrike" dirty="0">
                        <a:solidFill>
                          <a:schemeClr val="bg1"/>
                        </a:solidFill>
                        <a:effectLst/>
                        <a:latin typeface="Calibri" panose="020F0502020204030204" pitchFamily="34" charset="0"/>
                      </a:endParaRPr>
                    </a:p>
                  </a:txBody>
                  <a:tcPr marL="7144" marR="7144" marT="7144" marB="0" anchor="ctr">
                    <a:solidFill>
                      <a:srgbClr val="A89B82"/>
                    </a:solidFill>
                  </a:tcPr>
                </a:tc>
                <a:extLst>
                  <a:ext uri="{0D108BD9-81ED-4DB2-BD59-A6C34878D82A}">
                    <a16:rowId xmlns:a16="http://schemas.microsoft.com/office/drawing/2014/main" val="2096096264"/>
                  </a:ext>
                </a:extLst>
              </a:tr>
              <a:tr h="448250">
                <a:tc rowSpan="3">
                  <a:txBody>
                    <a:bodyPr/>
                    <a:lstStyle/>
                    <a:p>
                      <a:pPr algn="ctr" fontAlgn="ctr"/>
                      <a:r>
                        <a:rPr lang="fr-FR" sz="900" b="1" u="none" strike="noStrike" dirty="0">
                          <a:effectLst/>
                        </a:rPr>
                        <a:t>Granularité</a:t>
                      </a: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a:txBody>
                    <a:bodyPr/>
                    <a:lstStyle/>
                    <a:p>
                      <a:pPr lvl="0" algn="ctr">
                        <a:buNone/>
                      </a:pPr>
                      <a:endParaRPr lang="fr-FR" sz="900" b="0" i="0" u="none" strike="noStrike" dirty="0">
                        <a:solidFill>
                          <a:srgbClr val="000000"/>
                        </a:solidFill>
                        <a:effectLst/>
                        <a:latin typeface="Calibri"/>
                      </a:endParaRPr>
                    </a:p>
                  </a:txBody>
                  <a:tcPr marL="7144" marR="7144" marT="7144" marB="0" anchor="ctr"/>
                </a:tc>
                <a:tc>
                  <a:txBody>
                    <a:bodyPr/>
                    <a:lstStyle/>
                    <a:p>
                      <a:pPr lvl="0" algn="ctr">
                        <a:buNone/>
                      </a:pPr>
                      <a:r>
                        <a:rPr lang="fr-FR" sz="900" b="1" u="none" strike="noStrike" dirty="0">
                          <a:effectLst/>
                        </a:rPr>
                        <a:t>5% /95%</a:t>
                      </a:r>
                      <a:endParaRPr lang="fr-FR" sz="900" b="1" i="0" u="none" strike="noStrike">
                        <a:solidFill>
                          <a:srgbClr val="000000"/>
                        </a:solidFill>
                        <a:effectLst/>
                        <a:latin typeface="Calibri"/>
                      </a:endParaRPr>
                    </a:p>
                  </a:txBody>
                  <a:tcPr marL="7144" marR="7144" marT="7144" marB="0" anchor="ctr"/>
                </a:tc>
                <a:extLst>
                  <a:ext uri="{0D108BD9-81ED-4DB2-BD59-A6C34878D82A}">
                    <a16:rowId xmlns:a16="http://schemas.microsoft.com/office/drawing/2014/main" val="3086771191"/>
                  </a:ext>
                </a:extLst>
              </a:tr>
              <a:tr h="173383">
                <a:tc vMerge="1">
                  <a:txBody>
                    <a:bodyPr/>
                    <a:lstStyle/>
                    <a:p>
                      <a:pPr algn="ctr" fontAlgn="ct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a:txBody>
                    <a:bodyPr/>
                    <a:lstStyle/>
                    <a:p>
                      <a:pPr lvl="0" algn="ctr">
                        <a:buNone/>
                      </a:pPr>
                      <a:r>
                        <a:rPr lang="fr-FR" sz="800" b="1" u="none" strike="noStrike" err="1">
                          <a:effectLst/>
                        </a:rPr>
                        <a:t>Lmin</a:t>
                      </a:r>
                      <a:endParaRPr lang="fr-FR" sz="800" b="1" i="0" u="none" strike="noStrike">
                        <a:solidFill>
                          <a:srgbClr val="000000"/>
                        </a:solidFill>
                        <a:effectLst/>
                        <a:latin typeface="Calibri"/>
                      </a:endParaRPr>
                    </a:p>
                  </a:txBody>
                  <a:tcPr marL="7144" marR="7144" marT="7144" marB="0" anchor="ctr"/>
                </a:tc>
                <a:tc>
                  <a:txBody>
                    <a:bodyPr/>
                    <a:lstStyle/>
                    <a:p>
                      <a:pPr lvl="0" algn="ctr">
                        <a:buNone/>
                      </a:pPr>
                      <a:r>
                        <a:rPr lang="fr-FR" sz="900" u="none" strike="noStrike" dirty="0">
                          <a:effectLst/>
                        </a:rPr>
                        <a:t>1,7 </a:t>
                      </a:r>
                      <a:r>
                        <a:rPr lang="fr-FR" sz="900" b="0" i="0" u="none" strike="noStrike" noProof="0" dirty="0">
                          <a:solidFill>
                            <a:srgbClr val="000000"/>
                          </a:solidFill>
                          <a:effectLst/>
                          <a:latin typeface="Calibri"/>
                        </a:rPr>
                        <a:t>±1,4</a:t>
                      </a:r>
                      <a:r>
                        <a:rPr lang="fr-FR" sz="900" u="none" strike="noStrike" dirty="0">
                          <a:effectLst/>
                        </a:rPr>
                        <a:t>mm</a:t>
                      </a:r>
                      <a:endParaRPr lang="fr-FR" sz="900" b="0" i="0" u="none" strike="noStrike" dirty="0">
                        <a:solidFill>
                          <a:srgbClr val="000000"/>
                        </a:solidFill>
                        <a:effectLst/>
                        <a:latin typeface="Calibri"/>
                      </a:endParaRPr>
                    </a:p>
                  </a:txBody>
                  <a:tcPr marL="7144" marR="7144" marT="7144" marB="0" anchor="ctr"/>
                </a:tc>
                <a:extLst>
                  <a:ext uri="{0D108BD9-81ED-4DB2-BD59-A6C34878D82A}">
                    <a16:rowId xmlns:a16="http://schemas.microsoft.com/office/drawing/2014/main" val="1117750937"/>
                  </a:ext>
                </a:extLst>
              </a:tr>
              <a:tr h="173383">
                <a:tc vMerge="1">
                  <a:txBody>
                    <a:bodyPr/>
                    <a:lstStyle/>
                    <a:p>
                      <a:pPr algn="ctr" fontAlgn="ct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a:txBody>
                    <a:bodyPr/>
                    <a:lstStyle/>
                    <a:p>
                      <a:pPr lvl="0" algn="ctr">
                        <a:buNone/>
                      </a:pPr>
                      <a:r>
                        <a:rPr lang="fr-FR" sz="800" b="1" u="none" strike="noStrike" err="1">
                          <a:effectLst/>
                        </a:rPr>
                        <a:t>Lmax</a:t>
                      </a:r>
                      <a:endParaRPr lang="fr-FR" sz="800" b="1" i="0" u="none" strike="noStrike">
                        <a:solidFill>
                          <a:srgbClr val="000000"/>
                        </a:solidFill>
                        <a:effectLst/>
                        <a:latin typeface="Calibri"/>
                      </a:endParaRPr>
                    </a:p>
                  </a:txBody>
                  <a:tcPr marL="7144" marR="7144" marT="7144" marB="0" anchor="ctr"/>
                </a:tc>
                <a:tc>
                  <a:txBody>
                    <a:bodyPr/>
                    <a:lstStyle/>
                    <a:p>
                      <a:pPr lvl="0" algn="ctr">
                        <a:buNone/>
                      </a:pPr>
                      <a:r>
                        <a:rPr lang="fr-FR" sz="900" u="none" strike="noStrike" dirty="0">
                          <a:effectLst/>
                        </a:rPr>
                        <a:t>12,3 </a:t>
                      </a:r>
                      <a:r>
                        <a:rPr lang="fr-FR" sz="900" b="0" i="0" u="none" strike="noStrike" noProof="0" dirty="0">
                          <a:solidFill>
                            <a:srgbClr val="000000"/>
                          </a:solidFill>
                          <a:effectLst/>
                          <a:latin typeface="Calibri"/>
                        </a:rPr>
                        <a:t>±0,6</a:t>
                      </a:r>
                      <a:r>
                        <a:rPr lang="fr-FR" sz="900" u="none" strike="noStrike" dirty="0">
                          <a:effectLst/>
                        </a:rPr>
                        <a:t>mm</a:t>
                      </a:r>
                      <a:endParaRPr lang="fr-FR" sz="900" b="0" i="0" u="none" strike="noStrike" dirty="0">
                        <a:solidFill>
                          <a:srgbClr val="000000"/>
                        </a:solidFill>
                        <a:effectLst/>
                        <a:latin typeface="Calibri"/>
                      </a:endParaRPr>
                    </a:p>
                  </a:txBody>
                  <a:tcPr marL="7144" marR="7144" marT="7144" marB="0" anchor="ctr"/>
                </a:tc>
                <a:extLst>
                  <a:ext uri="{0D108BD9-81ED-4DB2-BD59-A6C34878D82A}">
                    <a16:rowId xmlns:a16="http://schemas.microsoft.com/office/drawing/2014/main" val="3546242165"/>
                  </a:ext>
                </a:extLst>
              </a:tr>
              <a:tr h="595116">
                <a:tc>
                  <a:txBody>
                    <a:bodyPr/>
                    <a:lstStyle/>
                    <a:p>
                      <a:pPr algn="ctr" fontAlgn="ctr"/>
                      <a:r>
                        <a:rPr lang="fr-FR" sz="900" b="1" u="none" strike="noStrike" dirty="0">
                          <a:effectLst/>
                        </a:rPr>
                        <a:t>Elancement </a:t>
                      </a:r>
                      <a:endParaRPr lang="fr-FR" sz="900" b="1" i="0" u="none" strike="noStrike">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a:txBody>
                    <a:bodyPr/>
                    <a:lstStyle/>
                    <a:p>
                      <a:pPr lvl="0" algn="ctr">
                        <a:buNone/>
                      </a:pPr>
                      <a:r>
                        <a:rPr lang="fr-FR" sz="800" b="1" u="none" strike="noStrike" dirty="0">
                          <a:effectLst/>
                        </a:rPr>
                        <a:t>Elancement Moyen (Passant à 50%) </a:t>
                      </a:r>
                      <a:endParaRPr lang="fr-FR" sz="800" b="1" i="0" u="none" strike="noStrike">
                        <a:solidFill>
                          <a:srgbClr val="000000"/>
                        </a:solidFill>
                        <a:effectLst/>
                        <a:latin typeface="Calibri"/>
                      </a:endParaRPr>
                    </a:p>
                  </a:txBody>
                  <a:tcPr marL="7144" marR="7144" marT="7144" marB="0" anchor="ctr"/>
                </a:tc>
                <a:tc>
                  <a:txBody>
                    <a:bodyPr/>
                    <a:lstStyle/>
                    <a:p>
                      <a:pPr lvl="0" algn="ctr">
                        <a:buNone/>
                      </a:pPr>
                      <a:r>
                        <a:rPr lang="fr-FR" sz="900" u="none" strike="noStrike" dirty="0">
                          <a:effectLst/>
                        </a:rPr>
                        <a:t>1,43 </a:t>
                      </a:r>
                      <a:r>
                        <a:rPr lang="fr-FR" sz="900" b="0" i="0" u="none" strike="noStrike" noProof="0" dirty="0">
                          <a:solidFill>
                            <a:srgbClr val="000000"/>
                          </a:solidFill>
                          <a:effectLst/>
                          <a:latin typeface="Calibri"/>
                        </a:rPr>
                        <a:t>±0,4</a:t>
                      </a:r>
                      <a:endParaRPr lang="fr-FR" sz="900" b="0" i="0" u="none" strike="noStrike" dirty="0">
                        <a:solidFill>
                          <a:srgbClr val="000000"/>
                        </a:solidFill>
                        <a:effectLst/>
                        <a:latin typeface="Calibri"/>
                      </a:endParaRPr>
                    </a:p>
                  </a:txBody>
                  <a:tcPr marL="7144" marR="7144" marT="7144" marB="0" anchor="ctr"/>
                </a:tc>
                <a:extLst>
                  <a:ext uri="{0D108BD9-81ED-4DB2-BD59-A6C34878D82A}">
                    <a16:rowId xmlns:a16="http://schemas.microsoft.com/office/drawing/2014/main" val="927552092"/>
                  </a:ext>
                </a:extLst>
              </a:tr>
              <a:tr h="173384">
                <a:tc>
                  <a:txBody>
                    <a:bodyPr/>
                    <a:lstStyle/>
                    <a:p>
                      <a:pPr algn="ctr" fontAlgn="ctr"/>
                      <a:r>
                        <a:rPr lang="fr-FR" sz="900" b="1" u="none" strike="noStrike" dirty="0">
                          <a:effectLst/>
                        </a:rPr>
                        <a:t>Taux de poussières</a:t>
                      </a: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gridSpan="2">
                  <a:txBody>
                    <a:bodyPr/>
                    <a:lstStyle/>
                    <a:p>
                      <a:pPr lvl="0" algn="ctr">
                        <a:buNone/>
                      </a:pPr>
                      <a:r>
                        <a:rPr lang="fr-FR" sz="900" u="none" strike="noStrike" dirty="0">
                          <a:effectLst/>
                        </a:rPr>
                        <a:t>6,6 </a:t>
                      </a:r>
                      <a:r>
                        <a:rPr lang="fr-FR" sz="900" b="0" i="0" u="none" strike="noStrike" noProof="0" dirty="0">
                          <a:solidFill>
                            <a:srgbClr val="000000"/>
                          </a:solidFill>
                          <a:effectLst/>
                          <a:latin typeface="Calibri"/>
                        </a:rPr>
                        <a:t>±1,3</a:t>
                      </a:r>
                      <a:r>
                        <a:rPr lang="fr-FR" sz="900" u="none" strike="noStrike" dirty="0">
                          <a:effectLst/>
                        </a:rPr>
                        <a:t>%</a:t>
                      </a:r>
                      <a:endParaRPr lang="fr-FR" sz="900" b="0" i="0" u="none" strike="noStrike" dirty="0">
                        <a:solidFill>
                          <a:srgbClr val="000000"/>
                        </a:solidFill>
                        <a:effectLst/>
                        <a:latin typeface="Calibri"/>
                      </a:endParaRPr>
                    </a:p>
                  </a:txBody>
                  <a:tcPr marL="7144" marR="7144" marT="7144" marB="0" anchor="ctr"/>
                </a:tc>
                <a:tc hMerge="1">
                  <a:txBody>
                    <a:bodyPr/>
                    <a:lstStyle/>
                    <a:p>
                      <a:pPr algn="ctr" fontAlgn="ct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extLst>
                  <a:ext uri="{0D108BD9-81ED-4DB2-BD59-A6C34878D82A}">
                    <a16:rowId xmlns:a16="http://schemas.microsoft.com/office/drawing/2014/main" val="189828473"/>
                  </a:ext>
                </a:extLst>
              </a:tr>
              <a:tr h="173384">
                <a:tc>
                  <a:txBody>
                    <a:bodyPr/>
                    <a:lstStyle/>
                    <a:p>
                      <a:pPr algn="ctr" fontAlgn="ctr"/>
                      <a:r>
                        <a:rPr lang="fr-FR" sz="900" b="1" u="none" strike="noStrike" dirty="0">
                          <a:effectLst/>
                        </a:rPr>
                        <a:t>Taux de fibres</a:t>
                      </a: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gridSpan="2">
                  <a:txBody>
                    <a:bodyPr/>
                    <a:lstStyle/>
                    <a:p>
                      <a:pPr lvl="0" algn="ctr">
                        <a:buNone/>
                      </a:pPr>
                      <a:r>
                        <a:rPr lang="fr-FR" sz="900" u="none" strike="noStrike" dirty="0">
                          <a:effectLst/>
                        </a:rPr>
                        <a:t>0,00%</a:t>
                      </a:r>
                      <a:endParaRPr lang="fr-FR" sz="900" b="0" i="0" u="none" strike="noStrike" dirty="0">
                        <a:solidFill>
                          <a:srgbClr val="000000"/>
                        </a:solidFill>
                        <a:effectLst/>
                        <a:latin typeface="Calibri"/>
                      </a:endParaRPr>
                    </a:p>
                  </a:txBody>
                  <a:tcPr marL="7144" marR="7144" marT="7144" marB="0" anchor="ctr"/>
                </a:tc>
                <a:tc hMerge="1">
                  <a:txBody>
                    <a:bodyPr/>
                    <a:lstStyle/>
                    <a:p>
                      <a:pPr algn="ctr" fontAlgn="ct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extLst>
                  <a:ext uri="{0D108BD9-81ED-4DB2-BD59-A6C34878D82A}">
                    <a16:rowId xmlns:a16="http://schemas.microsoft.com/office/drawing/2014/main" val="2934459319"/>
                  </a:ext>
                </a:extLst>
              </a:tr>
              <a:tr h="448250">
                <a:tc>
                  <a:txBody>
                    <a:bodyPr/>
                    <a:lstStyle/>
                    <a:p>
                      <a:pPr algn="ctr" fontAlgn="ctr"/>
                      <a:r>
                        <a:rPr lang="fr-FR" sz="900" b="1" u="none" strike="noStrike" dirty="0">
                          <a:effectLst/>
                        </a:rPr>
                        <a:t>Masse volumique apparente sans tassement</a:t>
                      </a: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gridSpan="2">
                  <a:txBody>
                    <a:bodyPr/>
                    <a:lstStyle/>
                    <a:p>
                      <a:pPr lvl="0" algn="ctr">
                        <a:buNone/>
                      </a:pPr>
                      <a:r>
                        <a:rPr lang="fr-FR" sz="900" u="none" strike="noStrike" dirty="0">
                          <a:effectLst/>
                        </a:rPr>
                        <a:t>21,2 </a:t>
                      </a:r>
                      <a:r>
                        <a:rPr lang="fr-FR" sz="900" b="0" i="0" u="none" strike="noStrike" noProof="0" dirty="0">
                          <a:solidFill>
                            <a:srgbClr val="000000"/>
                          </a:solidFill>
                          <a:effectLst/>
                          <a:latin typeface="Calibri"/>
                        </a:rPr>
                        <a:t>±2,6 kg/m3</a:t>
                      </a:r>
                    </a:p>
                  </a:txBody>
                  <a:tcPr marL="7144" marR="7144" marT="7144" marB="0" anchor="ctr"/>
                </a:tc>
                <a:tc hMerge="1">
                  <a:txBody>
                    <a:bodyPr/>
                    <a:lstStyle/>
                    <a:p>
                      <a:pPr algn="ctr" fontAlgn="ct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extLst>
                  <a:ext uri="{0D108BD9-81ED-4DB2-BD59-A6C34878D82A}">
                    <a16:rowId xmlns:a16="http://schemas.microsoft.com/office/drawing/2014/main" val="3868854561"/>
                  </a:ext>
                </a:extLst>
              </a:tr>
              <a:tr h="448250">
                <a:tc>
                  <a:txBody>
                    <a:bodyPr/>
                    <a:lstStyle/>
                    <a:p>
                      <a:pPr algn="ctr" fontAlgn="ctr"/>
                      <a:r>
                        <a:rPr lang="fr-FR" sz="900" b="1" u="none" strike="noStrike" dirty="0">
                          <a:effectLst/>
                        </a:rPr>
                        <a:t>Coefficient d'absorption à 60 min </a:t>
                      </a: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tc gridSpan="2">
                  <a:txBody>
                    <a:bodyPr/>
                    <a:lstStyle/>
                    <a:p>
                      <a:pPr lvl="0" algn="ctr">
                        <a:buNone/>
                      </a:pPr>
                      <a:r>
                        <a:rPr lang="fr-FR" sz="900" u="none" strike="noStrike" dirty="0">
                          <a:effectLst/>
                        </a:rPr>
                        <a:t>1791,9 </a:t>
                      </a:r>
                      <a:r>
                        <a:rPr lang="fr-FR" sz="900" b="0" i="0" u="none" strike="noStrike" noProof="0" dirty="0">
                          <a:solidFill>
                            <a:srgbClr val="000000"/>
                          </a:solidFill>
                          <a:effectLst/>
                          <a:latin typeface="Calibri"/>
                        </a:rPr>
                        <a:t>±123,9</a:t>
                      </a:r>
                      <a:r>
                        <a:rPr lang="fr-FR" sz="900" u="none" strike="noStrike" dirty="0">
                          <a:effectLst/>
                        </a:rPr>
                        <a:t>%</a:t>
                      </a:r>
                      <a:endParaRPr lang="fr-FR" sz="900" b="0" i="0" u="none" strike="noStrike" dirty="0">
                        <a:solidFill>
                          <a:srgbClr val="000000"/>
                        </a:solidFill>
                        <a:effectLst/>
                        <a:latin typeface="Calibri"/>
                      </a:endParaRPr>
                    </a:p>
                  </a:txBody>
                  <a:tcPr marL="7144" marR="7144" marT="7144" marB="0" anchor="ctr"/>
                </a:tc>
                <a:tc hMerge="1">
                  <a:txBody>
                    <a:bodyPr/>
                    <a:lstStyle/>
                    <a:p>
                      <a:pPr algn="ctr" fontAlgn="ctr"/>
                      <a:endParaRPr lang="fr-FR" sz="900" b="1" i="0" u="none" strike="noStrike" dirty="0">
                        <a:solidFill>
                          <a:srgbClr val="000000"/>
                        </a:solidFill>
                        <a:effectLst/>
                        <a:latin typeface="Calibri" panose="020F0502020204030204" pitchFamily="34" charset="0"/>
                      </a:endParaRPr>
                    </a:p>
                  </a:txBody>
                  <a:tcPr marL="7144" marR="7144" marT="7144" marB="0" anchor="ctr">
                    <a:solidFill>
                      <a:schemeClr val="accent4">
                        <a:lumMod val="20000"/>
                        <a:lumOff val="80000"/>
                      </a:schemeClr>
                    </a:solidFill>
                  </a:tcPr>
                </a:tc>
                <a:extLst>
                  <a:ext uri="{0D108BD9-81ED-4DB2-BD59-A6C34878D82A}">
                    <a16:rowId xmlns:a16="http://schemas.microsoft.com/office/drawing/2014/main" val="3879736710"/>
                  </a:ext>
                </a:extLst>
              </a:tr>
            </a:tbl>
          </a:graphicData>
        </a:graphic>
      </p:graphicFrame>
      <p:pic>
        <p:nvPicPr>
          <p:cNvPr id="3" name="Image 2">
            <a:extLst>
              <a:ext uri="{FF2B5EF4-FFF2-40B4-BE49-F238E27FC236}">
                <a16:creationId xmlns:a16="http://schemas.microsoft.com/office/drawing/2014/main" id="{3FAB2498-6A21-2C46-944E-A18D1B84DA3C}"/>
              </a:ext>
            </a:extLst>
          </p:cNvPr>
          <p:cNvPicPr>
            <a:picLocks noChangeAspect="1"/>
          </p:cNvPicPr>
          <p:nvPr/>
        </p:nvPicPr>
        <p:blipFill>
          <a:blip r:embed="rId2"/>
          <a:stretch>
            <a:fillRect/>
          </a:stretch>
        </p:blipFill>
        <p:spPr>
          <a:xfrm>
            <a:off x="3647373" y="1008208"/>
            <a:ext cx="5340377" cy="3571412"/>
          </a:xfrm>
          <a:prstGeom prst="rect">
            <a:avLst/>
          </a:prstGeom>
        </p:spPr>
      </p:pic>
      <p:grpSp>
        <p:nvGrpSpPr>
          <p:cNvPr id="2" name="Groupe 5"/>
          <p:cNvGrpSpPr/>
          <p:nvPr/>
        </p:nvGrpSpPr>
        <p:grpSpPr>
          <a:xfrm>
            <a:off x="1386841" y="97689"/>
            <a:ext cx="6858000" cy="635333"/>
            <a:chOff x="2760063" y="97689"/>
            <a:chExt cx="3582245" cy="635333"/>
          </a:xfrm>
        </p:grpSpPr>
        <p:sp>
          <p:nvSpPr>
            <p:cNvPr id="7" name="Google Shape;422;p43"/>
            <p:cNvSpPr/>
            <p:nvPr/>
          </p:nvSpPr>
          <p:spPr>
            <a:xfrm>
              <a:off x="2760063" y="9768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p43"/>
            <p:cNvSpPr txBox="1">
              <a:spLocks/>
            </p:cNvSpPr>
            <p:nvPr/>
          </p:nvSpPr>
          <p:spPr>
            <a:xfrm>
              <a:off x="2845250" y="183720"/>
              <a:ext cx="3486970" cy="447539"/>
            </a:xfrm>
            <a:prstGeom prst="rect">
              <a:avLst/>
            </a:prstGeom>
          </p:spPr>
          <p:txBody>
            <a:bodyPr spcFirstLastPara="1" wrap="square" lIns="91425" tIns="91425" rIns="91425" bIns="91425" anchor="ctr" anchorCtr="0">
              <a:noAutofit/>
            </a:bodyPr>
            <a:lstStyle/>
            <a:p>
              <a:pPr lvl="0" algn="ctr"/>
              <a:r>
                <a:rPr lang="fr-FR" sz="2400" b="1" dirty="0">
                  <a:solidFill>
                    <a:srgbClr val="434343"/>
                  </a:solidFill>
                  <a:sym typeface="Livvic"/>
                </a:rPr>
                <a:t>Cartes d’identité et Classes</a:t>
              </a:r>
              <a:endParaRPr lang="fr-FR" sz="2400" b="1" dirty="0">
                <a:solidFill>
                  <a:schemeClr val="lt1"/>
                </a:solidFill>
                <a:latin typeface="Livvic"/>
                <a:ea typeface="Livvic"/>
                <a:cs typeface="Livvic"/>
              </a:endParaRPr>
            </a:p>
          </p:txBody>
        </p:sp>
      </p:grpSp>
    </p:spTree>
    <p:extLst>
      <p:ext uri="{BB962C8B-B14F-4D97-AF65-F5344CB8AC3E}">
        <p14:creationId xmlns:p14="http://schemas.microsoft.com/office/powerpoint/2010/main" val="1807386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28860"/>
            <a:ext cx="5582438" cy="4614640"/>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36344"/>
            <a:ext cx="6309839" cy="598774"/>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154023" y="665731"/>
            <a:ext cx="6566338" cy="469386"/>
          </a:xfrm>
          <a:prstGeom prst="rect">
            <a:avLst/>
          </a:prstGeom>
        </p:spPr>
        <p:txBody>
          <a:bodyPr spcFirstLastPara="1" wrap="square" lIns="91425" tIns="91425" rIns="91425" bIns="91425" anchor="ctr" anchorCtr="0">
            <a:noAutofit/>
          </a:bodyPr>
          <a:lstStyle/>
          <a:p>
            <a:r>
              <a:rPr lang="fr-FR" sz="2000">
                <a:solidFill>
                  <a:schemeClr val="lt1"/>
                </a:solidFill>
              </a:rPr>
              <a:t>Programme de la matinée : Évolutions normatives</a:t>
            </a:r>
            <a:br>
              <a:rPr lang="fr-FR" sz="2000" b="1" kern="100" cap="small">
                <a:effectLst/>
                <a:latin typeface="Calibri" panose="020F0502020204030204" pitchFamily="34" charset="0"/>
                <a:ea typeface="Times New Roman" panose="02020603050405020304" pitchFamily="18" charset="0"/>
                <a:cs typeface="Calibri" panose="020F0502020204030204" pitchFamily="34" charset="0"/>
              </a:rPr>
            </a:br>
            <a:endParaRPr lang="fr-FR" sz="2000">
              <a:solidFill>
                <a:schemeClr val="lt1"/>
              </a:solidFill>
            </a:endParaRP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254470" y="1892224"/>
            <a:ext cx="5830970" cy="23727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0" indent="0">
              <a:spcBef>
                <a:spcPts val="1800"/>
              </a:spcBef>
            </a:pPr>
            <a:r>
              <a:rPr lang="fr-FR" sz="1600" kern="100">
                <a:latin typeface="Calibri" panose="020F0502020204030204" pitchFamily="34" charset="0"/>
                <a:cs typeface="Times New Roman" panose="02020603050405020304" pitchFamily="18" charset="0"/>
              </a:rPr>
              <a:t>10h40 </a:t>
            </a:r>
            <a:r>
              <a:rPr lang="fr-FR" sz="1600" b="1" kern="100">
                <a:latin typeface="Calibri" panose="020F0502020204030204" pitchFamily="34" charset="0"/>
                <a:cs typeface="Times New Roman" panose="02020603050405020304" pitchFamily="18" charset="0"/>
              </a:rPr>
              <a:t>Mot de bienvenue </a:t>
            </a:r>
            <a:r>
              <a:rPr lang="fr-FR" sz="1600" kern="100">
                <a:latin typeface="Calibri" panose="020F0502020204030204" pitchFamily="34" charset="0"/>
                <a:cs typeface="Times New Roman" panose="02020603050405020304" pitchFamily="18" charset="0"/>
              </a:rPr>
              <a:t>, Marco CAPPELLARI, Guilde Sable Vert, Vicat</a:t>
            </a:r>
          </a:p>
          <a:p>
            <a:pPr marL="0" indent="0">
              <a:spcBef>
                <a:spcPts val="1800"/>
              </a:spcBef>
            </a:pPr>
            <a:r>
              <a:rPr lang="fr-FR" sz="1600" kern="100">
                <a:latin typeface="Calibri" panose="020F0502020204030204" pitchFamily="34" charset="0"/>
                <a:cs typeface="Times New Roman" panose="02020603050405020304" pitchFamily="18" charset="0"/>
              </a:rPr>
              <a:t>10h50 </a:t>
            </a:r>
            <a:r>
              <a:rPr lang="fr-FR" sz="1600" b="1" kern="100">
                <a:latin typeface="Calibri" panose="020F0502020204030204" pitchFamily="34" charset="0"/>
                <a:cs typeface="Times New Roman" panose="02020603050405020304" pitchFamily="18" charset="0"/>
              </a:rPr>
              <a:t>Les Bétons et les mortiers biosourcés</a:t>
            </a:r>
            <a:r>
              <a:rPr lang="fr-FR" sz="1600" kern="100">
                <a:latin typeface="Calibri" panose="020F0502020204030204" pitchFamily="34" charset="0"/>
                <a:cs typeface="Times New Roman" panose="02020603050405020304" pitchFamily="18" charset="0"/>
              </a:rPr>
              <a:t>, Arnaud CHARPENTIER, </a:t>
            </a:r>
            <a:r>
              <a:rPr lang="fr-FR" sz="1600" kern="100" err="1">
                <a:latin typeface="Calibri" panose="020F0502020204030204" pitchFamily="34" charset="0"/>
                <a:cs typeface="Times New Roman" panose="02020603050405020304" pitchFamily="18" charset="0"/>
              </a:rPr>
              <a:t>BioBuild</a:t>
            </a:r>
            <a:r>
              <a:rPr lang="fr-FR" sz="1600" kern="100">
                <a:latin typeface="Calibri" panose="020F0502020204030204" pitchFamily="34" charset="0"/>
                <a:cs typeface="Times New Roman" panose="02020603050405020304" pitchFamily="18" charset="0"/>
              </a:rPr>
              <a:t> Concept</a:t>
            </a:r>
          </a:p>
          <a:p>
            <a:pPr marL="0" indent="0">
              <a:spcBef>
                <a:spcPts val="1800"/>
              </a:spcBef>
            </a:pPr>
            <a:r>
              <a:rPr lang="fr-FR" sz="1600" kern="100">
                <a:latin typeface="Calibri" panose="020F0502020204030204" pitchFamily="34" charset="0"/>
                <a:cs typeface="Times New Roman" panose="02020603050405020304" pitchFamily="18" charset="0"/>
              </a:rPr>
              <a:t>11h00 </a:t>
            </a:r>
            <a:r>
              <a:rPr lang="fr-FR" sz="1600" b="1" kern="100">
                <a:latin typeface="Calibri" panose="020F0502020204030204" pitchFamily="34" charset="0"/>
                <a:cs typeface="Times New Roman" panose="02020603050405020304" pitchFamily="18" charset="0"/>
              </a:rPr>
              <a:t>Carte d'identité des granulats végétaux</a:t>
            </a:r>
            <a:r>
              <a:rPr lang="fr-FR" sz="1600" kern="100">
                <a:latin typeface="Calibri" panose="020F0502020204030204" pitchFamily="34" charset="0"/>
                <a:cs typeface="Times New Roman" panose="02020603050405020304" pitchFamily="18" charset="0"/>
              </a:rPr>
              <a:t>, Stéphane HANS de l’ENTPE, Anissa BEN YAHMED du CEREMA et </a:t>
            </a:r>
            <a:r>
              <a:rPr lang="fr-FR" sz="1600" kern="100" err="1">
                <a:latin typeface="Calibri" panose="020F0502020204030204" pitchFamily="34" charset="0"/>
                <a:cs typeface="Times New Roman" panose="02020603050405020304" pitchFamily="18" charset="0"/>
              </a:rPr>
              <a:t>Boubker</a:t>
            </a:r>
            <a:r>
              <a:rPr lang="fr-FR" sz="1600" kern="100">
                <a:latin typeface="Calibri" panose="020F0502020204030204" pitchFamily="34" charset="0"/>
                <a:cs typeface="Times New Roman" panose="02020603050405020304" pitchFamily="18" charset="0"/>
              </a:rPr>
              <a:t> LAIDOUDI de FRD-CODEM,</a:t>
            </a:r>
          </a:p>
          <a:p>
            <a:pPr marL="0" indent="0">
              <a:spcBef>
                <a:spcPts val="1800"/>
              </a:spcBef>
            </a:pPr>
            <a:r>
              <a:rPr lang="fr-FR" sz="1600" kern="100">
                <a:latin typeface="Calibri" panose="020F0502020204030204" pitchFamily="34" charset="0"/>
                <a:cs typeface="Times New Roman" panose="02020603050405020304" pitchFamily="18" charset="0"/>
              </a:rPr>
              <a:t>11h45 </a:t>
            </a:r>
            <a:r>
              <a:rPr lang="fr-FR" sz="1600" b="1" kern="100">
                <a:latin typeface="Calibri" panose="020F0502020204030204" pitchFamily="34" charset="0"/>
                <a:cs typeface="Times New Roman" panose="02020603050405020304" pitchFamily="18" charset="0"/>
              </a:rPr>
              <a:t>Présentation de la prénorme</a:t>
            </a:r>
            <a:r>
              <a:rPr lang="fr-FR" sz="1600" kern="100">
                <a:latin typeface="Calibri" panose="020F0502020204030204" pitchFamily="34" charset="0"/>
                <a:cs typeface="Times New Roman" panose="02020603050405020304" pitchFamily="18" charset="0"/>
              </a:rPr>
              <a:t>, Anne DAUBRESSE, SIKA (PAREX) et Marco CAPPELLARI, VICAT</a:t>
            </a:r>
          </a:p>
          <a:p>
            <a:pPr marL="152400" indent="0" algn="just">
              <a:lnSpc>
                <a:spcPct val="107000"/>
              </a:lnSpc>
              <a:spcAft>
                <a:spcPts val="800"/>
              </a:spcAft>
            </a:pPr>
            <a:r>
              <a:rPr lang="fr-FR" sz="1600" kern="10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824197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A93EBD-17AC-16B5-CB84-BBB4D7D3DE50}"/>
              </a:ext>
            </a:extLst>
          </p:cNvPr>
          <p:cNvSpPr>
            <a:spLocks noGrp="1"/>
          </p:cNvSpPr>
          <p:nvPr>
            <p:ph type="title"/>
          </p:nvPr>
        </p:nvSpPr>
        <p:spPr>
          <a:xfrm>
            <a:off x="628650" y="166688"/>
            <a:ext cx="7886700" cy="727054"/>
          </a:xfrm>
        </p:spPr>
        <p:txBody>
          <a:bodyPr>
            <a:normAutofit/>
          </a:bodyPr>
          <a:lstStyle/>
          <a:p>
            <a:pPr algn="ctr"/>
            <a:r>
              <a:rPr lang="fr-FR" sz="2400" dirty="0">
                <a:latin typeface="+mn-lt"/>
              </a:rPr>
              <a:t>Cartes d’identité et Classes</a:t>
            </a:r>
          </a:p>
        </p:txBody>
      </p:sp>
      <p:pic>
        <p:nvPicPr>
          <p:cNvPr id="3" name="Picture 2">
            <a:extLst>
              <a:ext uri="{FF2B5EF4-FFF2-40B4-BE49-F238E27FC236}">
                <a16:creationId xmlns:a16="http://schemas.microsoft.com/office/drawing/2014/main" id="{480E2951-CEDB-B268-748F-95D69F15CC12}"/>
              </a:ext>
            </a:extLst>
          </p:cNvPr>
          <p:cNvPicPr>
            <a:picLocks noChangeAspect="1"/>
          </p:cNvPicPr>
          <p:nvPr/>
        </p:nvPicPr>
        <p:blipFill>
          <a:blip r:embed="rId2"/>
          <a:stretch>
            <a:fillRect/>
          </a:stretch>
        </p:blipFill>
        <p:spPr>
          <a:xfrm>
            <a:off x="535781" y="1109339"/>
            <a:ext cx="7977188" cy="3930900"/>
          </a:xfrm>
          <a:prstGeom prst="rect">
            <a:avLst/>
          </a:prstGeom>
        </p:spPr>
      </p:pic>
      <p:sp>
        <p:nvSpPr>
          <p:cNvPr id="5" name="TextBox 4">
            <a:extLst>
              <a:ext uri="{FF2B5EF4-FFF2-40B4-BE49-F238E27FC236}">
                <a16:creationId xmlns:a16="http://schemas.microsoft.com/office/drawing/2014/main" id="{0AF8EEF8-AFDF-3DAA-AF82-0D584D0C52AF}"/>
              </a:ext>
            </a:extLst>
          </p:cNvPr>
          <p:cNvSpPr txBox="1"/>
          <p:nvPr/>
        </p:nvSpPr>
        <p:spPr>
          <a:xfrm>
            <a:off x="1452562" y="738187"/>
            <a:ext cx="4357687" cy="319683"/>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err="1"/>
              <a:t>Caractéristiques</a:t>
            </a:r>
          </a:p>
        </p:txBody>
      </p:sp>
      <p:sp>
        <p:nvSpPr>
          <p:cNvPr id="7" name="TextBox 6">
            <a:extLst>
              <a:ext uri="{FF2B5EF4-FFF2-40B4-BE49-F238E27FC236}">
                <a16:creationId xmlns:a16="http://schemas.microsoft.com/office/drawing/2014/main" id="{7919DD19-3101-80DF-DD7E-07C5FF5A00D3}"/>
              </a:ext>
            </a:extLst>
          </p:cNvPr>
          <p:cNvSpPr txBox="1"/>
          <p:nvPr/>
        </p:nvSpPr>
        <p:spPr>
          <a:xfrm>
            <a:off x="5869781" y="732234"/>
            <a:ext cx="2607469" cy="313730"/>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Classes</a:t>
            </a:r>
          </a:p>
        </p:txBody>
      </p:sp>
    </p:spTree>
    <p:extLst>
      <p:ext uri="{BB962C8B-B14F-4D97-AF65-F5344CB8AC3E}">
        <p14:creationId xmlns:p14="http://schemas.microsoft.com/office/powerpoint/2010/main" val="875090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244995" y="501548"/>
            <a:ext cx="5792808" cy="4342825"/>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rgbClr val="000000"/>
              </a:solidFill>
              <a:latin typeface="Calibri" panose="020F0502020204030204" pitchFamily="34" charset="0"/>
              <a:ea typeface="Times New Roman" panose="02020603050405020304" pitchFamily="18" charset="0"/>
              <a:cs typeface="Arial"/>
            </a:endParaRP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NG2B</a:t>
            </a:r>
            <a:br>
              <a:rPr lang="fr-FR" dirty="0"/>
            </a:br>
            <a:r>
              <a:rPr lang="fr-FR" sz="1600" dirty="0"/>
              <a:t>Normalisation des granulats pour béton biosourcés</a:t>
            </a:r>
            <a:br>
              <a:rPr lang="fr-FR" sz="1600" dirty="0"/>
            </a:br>
            <a:br>
              <a:rPr lang="fr-FR" dirty="0"/>
            </a:br>
            <a:endParaRPr lang="fr-FR" dirty="0"/>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dirty="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dirty="0">
                <a:solidFill>
                  <a:schemeClr val="tx1"/>
                </a:solidFill>
              </a:rPr>
              <a:t>CONCLUSION</a:t>
            </a:r>
          </a:p>
        </p:txBody>
      </p:sp>
      <p:sp>
        <p:nvSpPr>
          <p:cNvPr id="10" name="Rectangle 9"/>
          <p:cNvSpPr/>
          <p:nvPr/>
        </p:nvSpPr>
        <p:spPr>
          <a:xfrm>
            <a:off x="2339340" y="1534597"/>
            <a:ext cx="5676900" cy="3046988"/>
          </a:xfrm>
          <a:prstGeom prst="rect">
            <a:avLst/>
          </a:prstGeom>
        </p:spPr>
        <p:txBody>
          <a:bodyPr wrap="square">
            <a:spAutoFit/>
          </a:bodyPr>
          <a:lstStyle/>
          <a:p>
            <a:pPr>
              <a:buFont typeface="Arial" pitchFamily="34" charset="0"/>
              <a:buChar char="•"/>
            </a:pPr>
            <a:r>
              <a:rPr lang="fr-FR" sz="1200" b="1" dirty="0">
                <a:ea typeface="Times New Roman" panose="02020603050405020304" pitchFamily="18" charset="0"/>
              </a:rPr>
              <a:t> Du matériel de mesure simple d'utilisation </a:t>
            </a:r>
            <a:r>
              <a:rPr lang="fr-FR" sz="1200" dirty="0">
                <a:ea typeface="Times New Roman" panose="02020603050405020304" pitchFamily="18" charset="0"/>
              </a:rPr>
              <a:t>bien que non conventionnel pour certains essais.</a:t>
            </a:r>
          </a:p>
          <a:p>
            <a:pPr>
              <a:buFont typeface="Arial" pitchFamily="34" charset="0"/>
              <a:buChar char="•"/>
            </a:pPr>
            <a:endParaRPr lang="fr-FR" sz="1200" dirty="0">
              <a:ea typeface="Times New Roman" panose="02020603050405020304" pitchFamily="18" charset="0"/>
            </a:endParaRPr>
          </a:p>
          <a:p>
            <a:pPr>
              <a:buFont typeface="Arial" pitchFamily="34" charset="0"/>
              <a:buChar char="•"/>
            </a:pPr>
            <a:r>
              <a:rPr lang="fr-FR" sz="1200" dirty="0">
                <a:ea typeface="Times New Roman" panose="02020603050405020304" pitchFamily="18" charset="0"/>
              </a:rPr>
              <a:t> </a:t>
            </a:r>
            <a:r>
              <a:rPr lang="fr-FR" sz="1200" b="1" dirty="0">
                <a:ea typeface="Times New Roman" panose="02020603050405020304" pitchFamily="18" charset="0"/>
              </a:rPr>
              <a:t>Une bonne adéquation des essais </a:t>
            </a:r>
            <a:r>
              <a:rPr lang="fr-FR" sz="1200" dirty="0">
                <a:ea typeface="Times New Roman" panose="02020603050405020304" pitchFamily="18" charset="0"/>
              </a:rPr>
              <a:t>à des particules végétales aux caractéristiques différentes.</a:t>
            </a:r>
          </a:p>
          <a:p>
            <a:pPr>
              <a:buFont typeface="Arial" pitchFamily="34" charset="0"/>
              <a:buChar char="•"/>
            </a:pPr>
            <a:endParaRPr lang="fr-FR" sz="1200" dirty="0">
              <a:ea typeface="Times New Roman" panose="02020603050405020304" pitchFamily="18" charset="0"/>
            </a:endParaRPr>
          </a:p>
          <a:p>
            <a:pPr>
              <a:buFont typeface="Arial" pitchFamily="34" charset="0"/>
              <a:buChar char="•"/>
            </a:pPr>
            <a:r>
              <a:rPr lang="fr-FR" sz="1200" dirty="0">
                <a:ea typeface="Times New Roman" panose="02020603050405020304" pitchFamily="18" charset="0"/>
              </a:rPr>
              <a:t> </a:t>
            </a:r>
            <a:r>
              <a:rPr lang="fr-FR" sz="1200" b="1" dirty="0">
                <a:ea typeface="Times New Roman" panose="02020603050405020304" pitchFamily="18" charset="0"/>
              </a:rPr>
              <a:t>Une bonne répétabilité des essais en intra-laboratoire</a:t>
            </a:r>
            <a:br>
              <a:rPr lang="fr-FR" sz="1200" b="1" dirty="0">
                <a:ea typeface="Times New Roman" panose="02020603050405020304" pitchFamily="18" charset="0"/>
              </a:rPr>
            </a:br>
            <a:br>
              <a:rPr lang="fr-FR" sz="1200" b="1" dirty="0">
                <a:ea typeface="Times New Roman" panose="02020603050405020304" pitchFamily="18" charset="0"/>
              </a:rPr>
            </a:br>
            <a:endParaRPr lang="fr-FR" sz="1200" b="1" dirty="0">
              <a:ea typeface="Times New Roman" panose="02020603050405020304" pitchFamily="18" charset="0"/>
            </a:endParaRPr>
          </a:p>
          <a:p>
            <a:pPr>
              <a:buFont typeface="Arial" pitchFamily="34" charset="0"/>
              <a:buChar char="•"/>
            </a:pPr>
            <a:endParaRPr lang="fr-FR" sz="1200" b="1" dirty="0">
              <a:ea typeface="Times New Roman" panose="02020603050405020304" pitchFamily="18" charset="0"/>
            </a:endParaRPr>
          </a:p>
          <a:p>
            <a:br>
              <a:rPr lang="fr-FR" sz="1200" b="1" dirty="0">
                <a:ea typeface="Times New Roman" panose="02020603050405020304" pitchFamily="18" charset="0"/>
              </a:rPr>
            </a:br>
            <a:r>
              <a:rPr lang="fr-FR" sz="1200" dirty="0">
                <a:ea typeface="Times New Roman" panose="02020603050405020304" pitchFamily="18" charset="0"/>
              </a:rPr>
              <a:t>- </a:t>
            </a:r>
            <a:r>
              <a:rPr lang="fr-FR" sz="1200" b="1" dirty="0">
                <a:ea typeface="Times New Roman" panose="02020603050405020304" pitchFamily="18" charset="0"/>
              </a:rPr>
              <a:t>Une étape échantillonnage déterminante </a:t>
            </a:r>
            <a:r>
              <a:rPr lang="fr-FR" sz="1200" dirty="0">
                <a:ea typeface="Times New Roman" panose="02020603050405020304" pitchFamily="18" charset="0"/>
              </a:rPr>
              <a:t>pour la qualité des mesures et la reproductibilité inter-laboratoire</a:t>
            </a:r>
          </a:p>
          <a:p>
            <a:br>
              <a:rPr lang="fr-FR" sz="1200" dirty="0">
                <a:ea typeface="Times New Roman" panose="02020603050405020304" pitchFamily="18" charset="0"/>
              </a:rPr>
            </a:br>
            <a:r>
              <a:rPr lang="fr-FR" sz="1200" dirty="0">
                <a:ea typeface="Times New Roman" panose="02020603050405020304" pitchFamily="18" charset="0"/>
              </a:rPr>
              <a:t>- </a:t>
            </a:r>
            <a:r>
              <a:rPr lang="fr-FR" sz="1200" b="1" dirty="0">
                <a:ea typeface="Times New Roman" panose="02020603050405020304" pitchFamily="18" charset="0"/>
              </a:rPr>
              <a:t>Une matière végétale sensible à l'humidité </a:t>
            </a:r>
            <a:r>
              <a:rPr lang="fr-FR" sz="1200" dirty="0">
                <a:ea typeface="Times New Roman" panose="02020603050405020304" pitchFamily="18" charset="0"/>
              </a:rPr>
              <a:t>donc des conditions d'ambiance du labo et de stabilisation à respecter impérativement</a:t>
            </a:r>
            <a:endParaRPr lang="en-US" sz="1200" dirty="0">
              <a:ea typeface="Times New Roman" panose="02020603050405020304" pitchFamily="18" charset="0"/>
            </a:endParaRPr>
          </a:p>
        </p:txBody>
      </p:sp>
      <p:sp>
        <p:nvSpPr>
          <p:cNvPr id="11" name="Rectangle 10"/>
          <p:cNvSpPr/>
          <p:nvPr/>
        </p:nvSpPr>
        <p:spPr>
          <a:xfrm>
            <a:off x="2387510" y="3134142"/>
            <a:ext cx="1531188" cy="276999"/>
          </a:xfrm>
          <a:prstGeom prst="rect">
            <a:avLst/>
          </a:prstGeom>
        </p:spPr>
        <p:txBody>
          <a:bodyPr wrap="none">
            <a:spAutoFit/>
          </a:bodyPr>
          <a:lstStyle/>
          <a:p>
            <a:r>
              <a:rPr lang="fr-FR" sz="1200" b="1" u="sng" dirty="0">
                <a:solidFill>
                  <a:schemeClr val="tx1"/>
                </a:solidFill>
              </a:rPr>
              <a:t>Points d’attention </a:t>
            </a:r>
            <a:endParaRPr lang="en-US" sz="1200" u="sng" dirty="0"/>
          </a:p>
        </p:txBody>
      </p:sp>
    </p:spTree>
    <p:extLst>
      <p:ext uri="{BB962C8B-B14F-4D97-AF65-F5344CB8AC3E}">
        <p14:creationId xmlns:p14="http://schemas.microsoft.com/office/powerpoint/2010/main" val="821510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3" name="Image 2" descr="Une image contenant plante, vert, légume&#10;&#10;Description générée automatiquement">
            <a:extLst>
              <a:ext uri="{FF2B5EF4-FFF2-40B4-BE49-F238E27FC236}">
                <a16:creationId xmlns:a16="http://schemas.microsoft.com/office/drawing/2014/main" id="{30E2B488-1749-402C-97BB-8FCC322F5E07}"/>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3981442" y="0"/>
            <a:ext cx="5162558" cy="5143500"/>
          </a:xfrm>
          <a:prstGeom prst="rect">
            <a:avLst/>
          </a:prstGeom>
        </p:spPr>
      </p:pic>
      <p:sp>
        <p:nvSpPr>
          <p:cNvPr id="573" name="Google Shape;573;p49"/>
          <p:cNvSpPr/>
          <p:nvPr/>
        </p:nvSpPr>
        <p:spPr>
          <a:xfrm rot="5400000">
            <a:off x="1143125" y="228022"/>
            <a:ext cx="3358800" cy="5026500"/>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9"/>
          <p:cNvSpPr txBox="1">
            <a:spLocks noGrp="1"/>
          </p:cNvSpPr>
          <p:nvPr>
            <p:ph type="ctrTitle"/>
          </p:nvPr>
        </p:nvSpPr>
        <p:spPr>
          <a:xfrm>
            <a:off x="309275" y="2393938"/>
            <a:ext cx="3482332" cy="69466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fr-FR" sz="3000">
                <a:solidFill>
                  <a:schemeClr val="lt1"/>
                </a:solidFill>
              </a:rPr>
              <a:t>MERCI DE VOTRE ATTENTION</a:t>
            </a:r>
          </a:p>
        </p:txBody>
      </p:sp>
      <p:sp>
        <p:nvSpPr>
          <p:cNvPr id="20" name="Google Shape;601;p51">
            <a:extLst>
              <a:ext uri="{FF2B5EF4-FFF2-40B4-BE49-F238E27FC236}">
                <a16:creationId xmlns:a16="http://schemas.microsoft.com/office/drawing/2014/main" id="{9DB1B4FF-2644-47B1-A636-66F01E7409DF}"/>
              </a:ext>
            </a:extLst>
          </p:cNvPr>
          <p:cNvSpPr txBox="1">
            <a:spLocks/>
          </p:cNvSpPr>
          <p:nvPr/>
        </p:nvSpPr>
        <p:spPr>
          <a:xfrm>
            <a:off x="7085553" y="4300537"/>
            <a:ext cx="2058447" cy="77221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9pPr>
          </a:lstStyle>
          <a:p>
            <a:pPr marL="0" indent="0">
              <a:spcBef>
                <a:spcPts val="300"/>
              </a:spcBef>
            </a:pPr>
            <a:r>
              <a:rPr lang="en-US" sz="800">
                <a:solidFill>
                  <a:schemeClr val="bg1"/>
                </a:solidFill>
              </a:rPr>
              <a:t>Credit</a:t>
            </a:r>
          </a:p>
          <a:p>
            <a:pPr marL="241300" indent="-203200">
              <a:spcBef>
                <a:spcPts val="300"/>
              </a:spcBef>
              <a:buClr>
                <a:schemeClr val="lt1"/>
              </a:buClr>
              <a:buFont typeface="Catamaran Thin"/>
              <a:buChar char="⎯"/>
            </a:pPr>
            <a:r>
              <a:rPr lang="en-US" sz="800">
                <a:solidFill>
                  <a:schemeClr val="bg1"/>
                </a:solidFill>
              </a:rPr>
              <a:t>Presentation template by </a:t>
            </a:r>
            <a:r>
              <a:rPr lang="en-US" sz="800" err="1">
                <a:solidFill>
                  <a:schemeClr val="bg1"/>
                </a:solidFill>
                <a:highlight>
                  <a:schemeClr val="dk1"/>
                </a:highlight>
                <a:uFill>
                  <a:noFill/>
                </a:uFill>
                <a:hlinkClick r:id="rId4">
                  <a:extLst>
                    <a:ext uri="{A12FA001-AC4F-418D-AE19-62706E023703}">
                      <ahyp:hlinkClr xmlns:ahyp="http://schemas.microsoft.com/office/drawing/2018/hyperlinkcolor" val="tx"/>
                    </a:ext>
                  </a:extLst>
                </a:hlinkClick>
              </a:rPr>
              <a:t>Slidesgo</a:t>
            </a:r>
            <a:endParaRPr lang="en-US" sz="800">
              <a:solidFill>
                <a:schemeClr val="bg1"/>
              </a:solidFill>
              <a:highlight>
                <a:schemeClr val="dk1"/>
              </a:highlight>
            </a:endParaRPr>
          </a:p>
          <a:p>
            <a:pPr marL="241300" indent="-203200">
              <a:buClr>
                <a:schemeClr val="lt1"/>
              </a:buClr>
              <a:buFont typeface="Catamaran Thin"/>
              <a:buChar char="⎯"/>
            </a:pPr>
            <a:r>
              <a:rPr lang="en-US" sz="800">
                <a:solidFill>
                  <a:schemeClr val="bg1"/>
                </a:solidFill>
              </a:rPr>
              <a:t>Icons by </a:t>
            </a:r>
            <a:r>
              <a:rPr lang="en-US" sz="800" err="1">
                <a:solidFill>
                  <a:schemeClr val="bg1"/>
                </a:solidFill>
                <a:highlight>
                  <a:schemeClr val="dk1"/>
                </a:highlight>
                <a:uFill>
                  <a:noFill/>
                </a:uFill>
                <a:hlinkClick r:id="rId5">
                  <a:extLst>
                    <a:ext uri="{A12FA001-AC4F-418D-AE19-62706E023703}">
                      <ahyp:hlinkClr xmlns:ahyp="http://schemas.microsoft.com/office/drawing/2018/hyperlinkcolor" val="tx"/>
                    </a:ext>
                  </a:extLst>
                </a:hlinkClick>
              </a:rPr>
              <a:t>Flaticon</a:t>
            </a:r>
            <a:endParaRPr lang="en-US" sz="800">
              <a:solidFill>
                <a:schemeClr val="bg1"/>
              </a:solidFill>
              <a:highlight>
                <a:schemeClr val="dk1"/>
              </a:highlight>
            </a:endParaRPr>
          </a:p>
          <a:p>
            <a:pPr marL="241300" indent="-203200">
              <a:buClr>
                <a:schemeClr val="lt1"/>
              </a:buClr>
              <a:buFont typeface="Catamaran Thin"/>
              <a:buChar char="⎯"/>
            </a:pPr>
            <a:r>
              <a:rPr lang="en-US" sz="800">
                <a:solidFill>
                  <a:schemeClr val="bg1"/>
                </a:solidFill>
              </a:rPr>
              <a:t>Infographics by </a:t>
            </a:r>
            <a:r>
              <a:rPr lang="en-US" sz="800" err="1">
                <a:solidFill>
                  <a:schemeClr val="bg1"/>
                </a:solidFill>
                <a:highlight>
                  <a:schemeClr val="dk1"/>
                </a:highlight>
                <a:uFill>
                  <a:noFill/>
                </a:uFill>
                <a:hlinkClick r:id="rId6">
                  <a:extLst>
                    <a:ext uri="{A12FA001-AC4F-418D-AE19-62706E023703}">
                      <ahyp:hlinkClr xmlns:ahyp="http://schemas.microsoft.com/office/drawing/2018/hyperlinkcolor" val="tx"/>
                    </a:ext>
                  </a:extLst>
                </a:hlinkClick>
              </a:rPr>
              <a:t>Freepik</a:t>
            </a:r>
            <a:endParaRPr lang="en-US" sz="800">
              <a:solidFill>
                <a:schemeClr val="bg1"/>
              </a:solidFill>
              <a:highlight>
                <a:schemeClr val="dk1"/>
              </a:highlight>
            </a:endParaRPr>
          </a:p>
          <a:p>
            <a:pPr marL="241300" indent="-203200">
              <a:buClr>
                <a:schemeClr val="lt1"/>
              </a:buClr>
              <a:buFont typeface="Catamaran Thin"/>
              <a:buChar char="⎯"/>
            </a:pPr>
            <a:r>
              <a:rPr lang="en-US" sz="800">
                <a:solidFill>
                  <a:schemeClr val="bg1"/>
                </a:solidFill>
              </a:rPr>
              <a:t>Images created by </a:t>
            </a:r>
            <a:r>
              <a:rPr lang="en-US" sz="800" err="1">
                <a:solidFill>
                  <a:schemeClr val="bg1"/>
                </a:solidFill>
                <a:highlight>
                  <a:schemeClr val="dk1"/>
                </a:highlight>
                <a:uFill>
                  <a:noFill/>
                </a:uFill>
                <a:hlinkClick r:id="rId6">
                  <a:extLst>
                    <a:ext uri="{A12FA001-AC4F-418D-AE19-62706E023703}">
                      <ahyp:hlinkClr xmlns:ahyp="http://schemas.microsoft.com/office/drawing/2018/hyperlinkcolor" val="tx"/>
                    </a:ext>
                  </a:extLst>
                </a:hlinkClick>
              </a:rPr>
              <a:t>Freepik</a:t>
            </a:r>
            <a:endParaRPr lang="en-US" sz="800">
              <a:solidFill>
                <a:schemeClr val="bg1"/>
              </a:solidFill>
            </a:endParaRPr>
          </a:p>
        </p:txBody>
      </p:sp>
    </p:spTree>
    <p:extLst>
      <p:ext uri="{BB962C8B-B14F-4D97-AF65-F5344CB8AC3E}">
        <p14:creationId xmlns:p14="http://schemas.microsoft.com/office/powerpoint/2010/main" val="2784869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28860"/>
            <a:ext cx="5538614" cy="4027060"/>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2" y="501549"/>
            <a:ext cx="4599281"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09" y="587580"/>
            <a:ext cx="4599281" cy="447539"/>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fr-FR" sz="1800">
                <a:solidFill>
                  <a:schemeClr val="lt1"/>
                </a:solidFill>
              </a:rPr>
              <a:t>Présentation de la prénorme</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226133" y="1401158"/>
            <a:ext cx="5752410" cy="29922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6212" indent="0">
              <a:spcAft>
                <a:spcPts val="0"/>
              </a:spcAft>
              <a:buClr>
                <a:schemeClr val="tx1"/>
              </a:buClr>
            </a:pPr>
            <a:r>
              <a:rPr lang="fr-FR" sz="3600" b="1">
                <a:latin typeface="Livvic"/>
                <a:sym typeface="Livvic"/>
              </a:rPr>
              <a:t>Anne DAUBRESSE</a:t>
            </a:r>
          </a:p>
          <a:p>
            <a:pPr marL="176212" indent="0">
              <a:spcAft>
                <a:spcPts val="0"/>
              </a:spcAft>
              <a:buClr>
                <a:schemeClr val="tx1"/>
              </a:buClr>
            </a:pPr>
            <a:r>
              <a:rPr lang="fr-FR" sz="1800" b="1">
                <a:latin typeface="Livvic"/>
              </a:rPr>
              <a:t>Responsable Laboratoire Innovation chez SIKA</a:t>
            </a:r>
          </a:p>
          <a:p>
            <a:pPr marL="176212" indent="0">
              <a:spcAft>
                <a:spcPts val="0"/>
              </a:spcAft>
              <a:buClr>
                <a:schemeClr val="tx1"/>
              </a:buClr>
            </a:pPr>
            <a:r>
              <a:rPr lang="fr-FR" sz="3600" b="1">
                <a:latin typeface="Livvic"/>
                <a:sym typeface="Livvic"/>
              </a:rPr>
              <a:t>Marco CAPPELLARI</a:t>
            </a:r>
          </a:p>
          <a:p>
            <a:pPr marL="176212" indent="0" algn="just">
              <a:spcAft>
                <a:spcPts val="0"/>
              </a:spcAft>
              <a:buClr>
                <a:schemeClr val="tx1"/>
              </a:buClr>
            </a:pPr>
            <a:r>
              <a:rPr lang="fr-FR" sz="1800" b="1">
                <a:latin typeface="Livvic"/>
                <a:sym typeface="Livvic"/>
              </a:rPr>
              <a:t>Directeur adjoint Liants Spéciaux chez VICAT</a:t>
            </a:r>
          </a:p>
          <a:p>
            <a:pPr marL="176212" indent="0">
              <a:spcAft>
                <a:spcPts val="0"/>
              </a:spcAft>
              <a:buClr>
                <a:schemeClr val="tx1"/>
              </a:buClr>
            </a:pPr>
            <a:endParaRPr lang="fr-FR" sz="1800" b="1">
              <a:latin typeface="Livvic"/>
              <a:sym typeface="Livvic"/>
            </a:endParaRPr>
          </a:p>
          <a:p>
            <a:pPr marL="176212" indent="0">
              <a:spcAft>
                <a:spcPts val="0"/>
              </a:spcAft>
              <a:buClr>
                <a:schemeClr val="tx1"/>
              </a:buClr>
            </a:pPr>
            <a:r>
              <a:rPr lang="fr-FR" sz="3600" b="1">
                <a:latin typeface="Livvic"/>
                <a:sym typeface="Livvic"/>
              </a:rPr>
              <a:t> </a:t>
            </a:r>
            <a:endParaRPr lang="fr-FR" sz="1800" b="1">
              <a:latin typeface="Livvic"/>
              <a:sym typeface="Livvic"/>
            </a:endParaRPr>
          </a:p>
        </p:txBody>
      </p:sp>
    </p:spTree>
    <p:extLst>
      <p:ext uri="{BB962C8B-B14F-4D97-AF65-F5344CB8AC3E}">
        <p14:creationId xmlns:p14="http://schemas.microsoft.com/office/powerpoint/2010/main" val="2772438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3" name="Image 2" descr="Une image contenant alimentation, gril, plusieurs, différent&#10;&#10;Description générée automatiquement">
            <a:extLst>
              <a:ext uri="{FF2B5EF4-FFF2-40B4-BE49-F238E27FC236}">
                <a16:creationId xmlns:a16="http://schemas.microsoft.com/office/drawing/2014/main" id="{AD8B267A-43BD-4C33-B546-0AE3C5937D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39"/>
          <a:stretch/>
        </p:blipFill>
        <p:spPr>
          <a:xfrm>
            <a:off x="0" y="0"/>
            <a:ext cx="9260114" cy="5143500"/>
          </a:xfrm>
          <a:prstGeom prst="rect">
            <a:avLst/>
          </a:prstGeom>
        </p:spPr>
      </p:pic>
      <p:sp>
        <p:nvSpPr>
          <p:cNvPr id="237" name="Google Shape;237;p34"/>
          <p:cNvSpPr/>
          <p:nvPr/>
        </p:nvSpPr>
        <p:spPr>
          <a:xfrm rot="16200000" flipH="1">
            <a:off x="2578781" y="-602943"/>
            <a:ext cx="3970562" cy="6174875"/>
          </a:xfrm>
          <a:prstGeom prst="rect">
            <a:avLst/>
          </a:prstGeom>
          <a:gradFill>
            <a:gsLst>
              <a:gs pos="0">
                <a:srgbClr val="908269">
                  <a:alpha val="49019"/>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34"/>
          <p:cNvSpPr txBox="1">
            <a:spLocks noGrp="1"/>
          </p:cNvSpPr>
          <p:nvPr>
            <p:ph type="title"/>
          </p:nvPr>
        </p:nvSpPr>
        <p:spPr>
          <a:xfrm>
            <a:off x="1914948" y="1282817"/>
            <a:ext cx="5512538" cy="2401146"/>
          </a:xfrm>
          <a:prstGeom prst="rect">
            <a:avLst/>
          </a:prstGeom>
        </p:spPr>
        <p:txBody>
          <a:bodyPr spcFirstLastPara="1" wrap="square" lIns="91425" tIns="91425" rIns="91425" bIns="91425" anchor="ctr" anchorCtr="0">
            <a:noAutofit/>
          </a:bodyPr>
          <a:lstStyle/>
          <a:p>
            <a:r>
              <a:rPr lang="fr-FR">
                <a:solidFill>
                  <a:schemeClr val="lt1"/>
                </a:solidFill>
                <a:effectLst>
                  <a:outerShdw blurRad="38100" dist="38100" dir="2700000" algn="tl">
                    <a:srgbClr val="000000">
                      <a:alpha val="43137"/>
                    </a:srgbClr>
                  </a:outerShdw>
                </a:effectLst>
              </a:rPr>
              <a:t>Présentation des prénormes </a:t>
            </a:r>
            <a:r>
              <a:rPr lang="fr-FR">
                <a:solidFill>
                  <a:schemeClr val="lt1"/>
                </a:solidFill>
                <a:effectLst>
                  <a:outerShdw blurRad="38100" dist="38100" dir="2700000" algn="tl">
                    <a:srgbClr val="000000">
                      <a:alpha val="43137"/>
                    </a:srgbClr>
                  </a:outerShdw>
                </a:effectLst>
                <a:cs typeface="Calibri"/>
              </a:rPr>
              <a:t>granulats biosourcés et méthodologies associées </a:t>
            </a:r>
          </a:p>
        </p:txBody>
      </p:sp>
      <p:sp>
        <p:nvSpPr>
          <p:cNvPr id="239" name="Google Shape;239;p34"/>
          <p:cNvSpPr/>
          <p:nvPr/>
        </p:nvSpPr>
        <p:spPr>
          <a:xfrm rot="-5400000" flipH="1">
            <a:off x="593250" y="3993775"/>
            <a:ext cx="556500" cy="1743000"/>
          </a:xfrm>
          <a:prstGeom prst="rect">
            <a:avLst/>
          </a:prstGeom>
          <a:gradFill>
            <a:gsLst>
              <a:gs pos="0">
                <a:srgbClr val="908269">
                  <a:alpha val="49019"/>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34"/>
          <p:cNvSpPr/>
          <p:nvPr/>
        </p:nvSpPr>
        <p:spPr>
          <a:xfrm rot="-5400000" flipH="1">
            <a:off x="8279175" y="74250"/>
            <a:ext cx="939000" cy="790500"/>
          </a:xfrm>
          <a:prstGeom prst="rect">
            <a:avLst/>
          </a:prstGeom>
          <a:gradFill>
            <a:gsLst>
              <a:gs pos="0">
                <a:srgbClr val="908269">
                  <a:alpha val="49019"/>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38;p34">
            <a:extLst>
              <a:ext uri="{FF2B5EF4-FFF2-40B4-BE49-F238E27FC236}">
                <a16:creationId xmlns:a16="http://schemas.microsoft.com/office/drawing/2014/main" id="{F054E7AD-8E06-4C5B-A822-F3581AAE0246}"/>
              </a:ext>
            </a:extLst>
          </p:cNvPr>
          <p:cNvSpPr txBox="1">
            <a:spLocks/>
          </p:cNvSpPr>
          <p:nvPr/>
        </p:nvSpPr>
        <p:spPr>
          <a:xfrm>
            <a:off x="4159250" y="4765265"/>
            <a:ext cx="5244404" cy="274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2pPr>
            <a:lvl3pPr marR="0" lvl="2"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3pPr>
            <a:lvl4pPr marR="0" lvl="3"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4pPr>
            <a:lvl5pPr marR="0" lvl="4"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5pPr>
            <a:lvl6pPr marR="0" lvl="5"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6pPr>
            <a:lvl7pPr marR="0" lvl="6"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7pPr>
            <a:lvl8pPr marR="0" lvl="7"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8pPr>
            <a:lvl9pPr marR="0" lvl="8" algn="ctr" rtl="0">
              <a:lnSpc>
                <a:spcPct val="100000"/>
              </a:lnSpc>
              <a:spcBef>
                <a:spcPts val="0"/>
              </a:spcBef>
              <a:spcAft>
                <a:spcPts val="0"/>
              </a:spcAft>
              <a:buClr>
                <a:schemeClr val="dk1"/>
              </a:buClr>
              <a:buSzPts val="2800"/>
              <a:buFont typeface="Livvic"/>
              <a:buNone/>
              <a:defRPr sz="3600" b="1" i="0" u="none" strike="noStrike" cap="none">
                <a:solidFill>
                  <a:schemeClr val="dk1"/>
                </a:solidFill>
                <a:latin typeface="Catamaran Thin"/>
                <a:ea typeface="Catamaran Thin"/>
                <a:cs typeface="Catamaran Thin"/>
                <a:sym typeface="Catamaran Thin"/>
              </a:defRPr>
            </a:lvl9pPr>
          </a:lstStyle>
          <a:p>
            <a:pPr marL="0" marR="0" lvl="0" indent="0" algn="l" defTabSz="914400" rtl="0" eaLnBrk="1" fontAlgn="auto" latinLnBrk="0" hangingPunct="1">
              <a:lnSpc>
                <a:spcPct val="100000"/>
              </a:lnSpc>
              <a:spcBef>
                <a:spcPts val="0"/>
              </a:spcBef>
              <a:spcAft>
                <a:spcPts val="0"/>
              </a:spcAft>
              <a:buClr>
                <a:srgbClr val="434343"/>
              </a:buClr>
              <a:buSzPts val="2800"/>
              <a:buFont typeface="Livvic"/>
              <a:buNone/>
              <a:tabLst/>
              <a:defRPr/>
            </a:pPr>
            <a:br>
              <a:rPr kumimoji="0" lang="fr-FR" sz="3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Livvic"/>
                <a:sym typeface="Livvic"/>
              </a:rPr>
            </a:br>
            <a:endParaRPr kumimoji="0" lang="fr-FR" sz="3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Livvic"/>
              <a:sym typeface="Livvic"/>
            </a:endParaRPr>
          </a:p>
        </p:txBody>
      </p:sp>
    </p:spTree>
    <p:extLst>
      <p:ext uri="{BB962C8B-B14F-4D97-AF65-F5344CB8AC3E}">
        <p14:creationId xmlns:p14="http://schemas.microsoft.com/office/powerpoint/2010/main" val="876785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3899466"/>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119235" y="1301386"/>
            <a:ext cx="5752409" cy="30485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6212" indent="0" algn="just">
              <a:spcAft>
                <a:spcPts val="0"/>
              </a:spcAft>
              <a:buClr>
                <a:schemeClr val="tx1"/>
              </a:buClr>
            </a:pPr>
            <a:r>
              <a:rPr lang="fr-FR" sz="1400" b="1">
                <a:effectLst/>
                <a:latin typeface="Calibri" panose="020F0502020204030204" pitchFamily="34" charset="0"/>
                <a:ea typeface="Times New Roman" panose="02020603050405020304" pitchFamily="18" charset="0"/>
              </a:rPr>
              <a:t>5 prénormes :</a:t>
            </a:r>
          </a:p>
          <a:p>
            <a:pPr marL="347662" indent="-171450" algn="just">
              <a:spcAft>
                <a:spcPts val="0"/>
              </a:spcAft>
              <a:buClr>
                <a:schemeClr val="tx1"/>
              </a:buClr>
              <a:buFont typeface="Arial" panose="020B0604020202020204" pitchFamily="34" charset="0"/>
              <a:buChar char="•"/>
            </a:pPr>
            <a:endParaRPr lang="fr-FR" sz="1100">
              <a:latin typeface="Calibri" panose="020F0502020204030204" pitchFamily="34" charset="0"/>
              <a:ea typeface="Times New Roman" panose="02020603050405020304" pitchFamily="18" charset="0"/>
            </a:endParaRPr>
          </a:p>
          <a:p>
            <a:pPr marL="347662" indent="-171450" algn="just">
              <a:spcAft>
                <a:spcPts val="0"/>
              </a:spcAft>
              <a:buClr>
                <a:schemeClr val="tx1"/>
              </a:buClr>
              <a:buFont typeface="Arial" panose="020B0604020202020204" pitchFamily="34" charset="0"/>
              <a:buChar char="•"/>
            </a:pPr>
            <a:r>
              <a:rPr lang="fr-FR" sz="1100" b="1">
                <a:latin typeface="Calibri" panose="020F0502020204030204" pitchFamily="34" charset="0"/>
                <a:ea typeface="Times New Roman" panose="02020603050405020304" pitchFamily="18" charset="0"/>
              </a:rPr>
              <a:t>1 projet de prénorme produit:</a:t>
            </a:r>
          </a:p>
          <a:p>
            <a:pPr marL="804862" lvl="1" indent="-171450" algn="just">
              <a:buClr>
                <a:schemeClr val="tx1"/>
              </a:buClr>
              <a:buFont typeface="Arial" panose="020B0604020202020204" pitchFamily="34" charset="0"/>
              <a:buChar char="•"/>
            </a:pPr>
            <a:r>
              <a:rPr lang="fr-FR" sz="1100">
                <a:effectLst/>
                <a:latin typeface="Calibri" panose="020F0502020204030204" pitchFamily="34" charset="0"/>
                <a:ea typeface="Times New Roman" panose="02020603050405020304" pitchFamily="18" charset="0"/>
              </a:rPr>
              <a:t>« Granulats biosourcés pour mortiers et bétons biosourcés »;</a:t>
            </a:r>
          </a:p>
          <a:p>
            <a:pPr marL="804862" lvl="1" indent="-171450" algn="just">
              <a:buClr>
                <a:schemeClr val="tx1"/>
              </a:buClr>
              <a:buFont typeface="Arial" panose="020B0604020202020204" pitchFamily="34" charset="0"/>
              <a:buChar char="•"/>
            </a:pPr>
            <a:endParaRPr lang="fr-FR" sz="1100" b="1">
              <a:effectLst/>
              <a:latin typeface="Calibri" panose="020F0502020204030204" pitchFamily="34" charset="0"/>
              <a:ea typeface="Times New Roman" panose="02020603050405020304" pitchFamily="18" charset="0"/>
            </a:endParaRPr>
          </a:p>
          <a:p>
            <a:pPr marL="347662" indent="-171450" algn="just">
              <a:buClr>
                <a:schemeClr val="tx1"/>
              </a:buClr>
              <a:buFont typeface="Arial" panose="020B0604020202020204" pitchFamily="34" charset="0"/>
              <a:buChar char="•"/>
            </a:pPr>
            <a:r>
              <a:rPr lang="fr-FR" sz="1100" b="1">
                <a:effectLst/>
                <a:latin typeface="Calibri" panose="020F0502020204030204" pitchFamily="34" charset="0"/>
                <a:ea typeface="Times New Roman" panose="02020603050405020304" pitchFamily="18" charset="0"/>
              </a:rPr>
              <a:t>5 projets de prénormes méthodes associées pour la détermination des caractéristiques physiques des granulats biosourcés :</a:t>
            </a:r>
          </a:p>
          <a:p>
            <a:pPr marL="804862" lvl="1" indent="-171450" algn="just">
              <a:buClr>
                <a:schemeClr val="tx1"/>
              </a:buClr>
              <a:buFont typeface="Arial" panose="020B0604020202020204" pitchFamily="34" charset="0"/>
              <a:buChar char="•"/>
            </a:pPr>
            <a:r>
              <a:rPr lang="fr-FR" sz="1100">
                <a:latin typeface="Calibri" panose="020F0502020204030204" pitchFamily="34" charset="0"/>
                <a:ea typeface="Times New Roman" panose="02020603050405020304" pitchFamily="18" charset="0"/>
              </a:rPr>
              <a:t>«Partie 1 : détermination de la teneur en eau par séchage en étuve ventilée »;</a:t>
            </a:r>
          </a:p>
          <a:p>
            <a:pPr marL="804862" lvl="1" indent="-171450" algn="just">
              <a:buClr>
                <a:schemeClr val="tx1"/>
              </a:buClr>
              <a:buFont typeface="Arial" panose="020B0604020202020204" pitchFamily="34" charset="0"/>
              <a:buChar char="•"/>
            </a:pPr>
            <a:r>
              <a:rPr lang="fr-FR" sz="1100">
                <a:latin typeface="Calibri" panose="020F0502020204030204" pitchFamily="34" charset="0"/>
                <a:ea typeface="Times New Roman" panose="02020603050405020304" pitchFamily="18" charset="0"/>
              </a:rPr>
              <a:t>«Partie 2 : détermination de la masse volumique apparente sans tassement »;</a:t>
            </a:r>
          </a:p>
          <a:p>
            <a:pPr marL="804862" lvl="1" indent="-171450" algn="just">
              <a:buClr>
                <a:schemeClr val="tx1"/>
              </a:buClr>
              <a:buFont typeface="Arial" panose="020B0604020202020204" pitchFamily="34" charset="0"/>
              <a:buChar char="•"/>
            </a:pPr>
            <a:r>
              <a:rPr lang="fr-FR" sz="1100">
                <a:effectLst/>
                <a:latin typeface="Calibri" panose="020F0502020204030204" pitchFamily="34" charset="0"/>
                <a:ea typeface="Times New Roman" panose="02020603050405020304" pitchFamily="18" charset="0"/>
              </a:rPr>
              <a:t>«Partie 3 : détermination du coefficient d'absorption d’eau »;</a:t>
            </a:r>
          </a:p>
          <a:p>
            <a:pPr marL="804862" lvl="1" indent="-171450" algn="just">
              <a:buClr>
                <a:schemeClr val="tx1"/>
              </a:buClr>
              <a:buFont typeface="Arial" panose="020B0604020202020204" pitchFamily="34" charset="0"/>
              <a:buChar char="•"/>
            </a:pPr>
            <a:r>
              <a:rPr lang="fr-FR" sz="1100">
                <a:latin typeface="Calibri" panose="020F0502020204030204" pitchFamily="34" charset="0"/>
                <a:ea typeface="Times New Roman" panose="02020603050405020304" pitchFamily="18" charset="0"/>
              </a:rPr>
              <a:t>«Partie 4 : - Détermination de la répartition granulométrique par analyse d’image »;</a:t>
            </a:r>
          </a:p>
          <a:p>
            <a:pPr marL="804862" lvl="1" indent="-171450" algn="just">
              <a:buClr>
                <a:schemeClr val="tx1"/>
              </a:buClr>
              <a:buFont typeface="Arial" panose="020B0604020202020204" pitchFamily="34" charset="0"/>
              <a:buChar char="•"/>
            </a:pPr>
            <a:r>
              <a:rPr lang="fr-FR" sz="1100">
                <a:latin typeface="Calibri" panose="020F0502020204030204" pitchFamily="34" charset="0"/>
                <a:ea typeface="Times New Roman" panose="02020603050405020304" pitchFamily="18" charset="0"/>
              </a:rPr>
              <a:t>«</a:t>
            </a:r>
            <a:r>
              <a:rPr lang="fr-FR" sz="1100">
                <a:effectLst/>
                <a:latin typeface="Calibri" panose="020F0502020204030204" pitchFamily="34" charset="0"/>
                <a:ea typeface="Times New Roman" panose="02020603050405020304" pitchFamily="18" charset="0"/>
              </a:rPr>
              <a:t>Partie 5 : détermination du taux de poussières et de fibres des granulats biosourcés ».</a:t>
            </a:r>
          </a:p>
          <a:p>
            <a:pPr marL="347662" indent="-171450" algn="just">
              <a:spcAft>
                <a:spcPts val="0"/>
              </a:spcAft>
              <a:buClr>
                <a:schemeClr val="tx1"/>
              </a:buClr>
              <a:buFont typeface="Arial" panose="020B0604020202020204" pitchFamily="34" charset="0"/>
              <a:buChar char="•"/>
            </a:pPr>
            <a:endParaRPr lang="fr-FR" sz="1100">
              <a:effectLst/>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a:effectLst/>
              <a:latin typeface="Calibri" panose="020F0502020204030204" pitchFamily="34" charset="0"/>
              <a:ea typeface="Times New Roman" panose="02020603050405020304" pitchFamily="18" charset="0"/>
            </a:endParaRP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a:solidFill>
                  <a:schemeClr val="tx1"/>
                </a:solidFill>
              </a:rPr>
              <a:t>LES LIVRABLES DU PROJET</a:t>
            </a:r>
          </a:p>
        </p:txBody>
      </p:sp>
    </p:spTree>
    <p:extLst>
      <p:ext uri="{BB962C8B-B14F-4D97-AF65-F5344CB8AC3E}">
        <p14:creationId xmlns:p14="http://schemas.microsoft.com/office/powerpoint/2010/main" val="2262107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3899466"/>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119235" y="1301386"/>
            <a:ext cx="5752409" cy="30485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347662" indent="-171450" algn="just">
              <a:spcAft>
                <a:spcPts val="0"/>
              </a:spcAft>
              <a:buClr>
                <a:schemeClr val="tx1"/>
              </a:buClr>
              <a:buFont typeface="Arial" panose="020B0604020202020204" pitchFamily="34" charset="0"/>
              <a:buChar char="•"/>
            </a:pPr>
            <a:endParaRPr lang="fr-FR" sz="1100">
              <a:latin typeface="Calibri" panose="020F0502020204030204" pitchFamily="34" charset="0"/>
              <a:ea typeface="Times New Roman" panose="02020603050405020304" pitchFamily="18" charset="0"/>
            </a:endParaRPr>
          </a:p>
          <a:p>
            <a:pPr marL="176212" indent="0" algn="just">
              <a:spcAft>
                <a:spcPts val="0"/>
              </a:spcAft>
              <a:buClr>
                <a:schemeClr val="tx1"/>
              </a:buClr>
            </a:pPr>
            <a:r>
              <a:rPr lang="fr-FR" sz="1100" b="1">
                <a:latin typeface="Calibri" panose="020F0502020204030204" pitchFamily="34" charset="0"/>
                <a:ea typeface="Times New Roman" panose="02020603050405020304" pitchFamily="18" charset="0"/>
              </a:rPr>
              <a:t>L’objectif des prénormes n’est en aucun cas:</a:t>
            </a:r>
          </a:p>
          <a:p>
            <a:pPr marL="176212" indent="0" algn="just">
              <a:spcAft>
                <a:spcPts val="0"/>
              </a:spcAft>
              <a:buClr>
                <a:schemeClr val="tx1"/>
              </a:buClr>
            </a:pPr>
            <a:endParaRPr lang="fr-FR" sz="1100">
              <a:effectLst/>
              <a:latin typeface="Calibri" panose="020F0502020204030204" pitchFamily="34" charset="0"/>
              <a:ea typeface="Times New Roman" panose="02020603050405020304" pitchFamily="18" charset="0"/>
            </a:endParaRPr>
          </a:p>
          <a:p>
            <a:pPr marL="347662" indent="-171450" algn="just">
              <a:buClr>
                <a:schemeClr val="tx1"/>
              </a:buClr>
              <a:buFont typeface="Arial" panose="020B0604020202020204" pitchFamily="34" charset="0"/>
              <a:buChar char="•"/>
            </a:pPr>
            <a:r>
              <a:rPr lang="fr-FR" sz="1100">
                <a:latin typeface="Calibri" panose="020F0502020204030204" pitchFamily="34" charset="0"/>
                <a:ea typeface="Times New Roman" panose="02020603050405020304" pitchFamily="18" charset="0"/>
              </a:rPr>
              <a:t>D’exclure certains granulats;</a:t>
            </a:r>
            <a:endParaRPr lang="fr-FR" sz="1100">
              <a:effectLst/>
              <a:latin typeface="Calibri" panose="020F0502020204030204" pitchFamily="34" charset="0"/>
              <a:ea typeface="Times New Roman" panose="02020603050405020304" pitchFamily="18" charset="0"/>
            </a:endParaRPr>
          </a:p>
          <a:p>
            <a:pPr marL="347662" indent="-171450" algn="just">
              <a:buClr>
                <a:schemeClr val="tx1"/>
              </a:buClr>
              <a:buFont typeface="Arial" panose="020B0604020202020204" pitchFamily="34" charset="0"/>
              <a:buChar char="•"/>
            </a:pPr>
            <a:r>
              <a:rPr lang="fr-FR" sz="1100">
                <a:effectLst/>
                <a:latin typeface="Calibri" panose="020F0502020204030204" pitchFamily="34" charset="0"/>
                <a:ea typeface="Times New Roman" panose="02020603050405020304" pitchFamily="18" charset="0"/>
              </a:rPr>
              <a:t>Qualitatives, en lien avec les caractéristiques: les caractéristiques cibles sont fonctions de l’application et de l’utilisateur; Elles seront définies dans un second temps par les normes applications (exemple: norme pour enduits biosourcés,…).</a:t>
            </a:r>
          </a:p>
          <a:p>
            <a:pPr marL="347662" indent="-171450" algn="just">
              <a:buClr>
                <a:schemeClr val="tx1"/>
              </a:buClr>
              <a:buFont typeface="Arial" panose="020B0604020202020204" pitchFamily="34" charset="0"/>
              <a:buChar char="•"/>
            </a:pPr>
            <a:endParaRPr lang="fr-FR" sz="1100">
              <a:effectLst/>
              <a:latin typeface="Calibri" panose="020F0502020204030204" pitchFamily="34" charset="0"/>
              <a:ea typeface="Times New Roman" panose="02020603050405020304" pitchFamily="18" charset="0"/>
            </a:endParaRPr>
          </a:p>
          <a:p>
            <a:pPr marL="176212" indent="0" algn="just">
              <a:spcAft>
                <a:spcPts val="0"/>
              </a:spcAft>
              <a:buClr>
                <a:schemeClr val="tx1"/>
              </a:buClr>
            </a:pPr>
            <a:r>
              <a:rPr lang="fr-FR" sz="1100" b="1">
                <a:effectLst/>
                <a:latin typeface="Calibri" panose="020F0502020204030204" pitchFamily="34" charset="0"/>
                <a:ea typeface="Times New Roman" panose="02020603050405020304" pitchFamily="18" charset="0"/>
              </a:rPr>
              <a:t>Objectifs des prénormes :</a:t>
            </a:r>
          </a:p>
          <a:p>
            <a:pPr marL="347662" indent="-171450" algn="just">
              <a:spcAft>
                <a:spcPts val="0"/>
              </a:spcAft>
              <a:buClr>
                <a:schemeClr val="tx1"/>
              </a:buClr>
              <a:buFont typeface="Arial" panose="020B0604020202020204" pitchFamily="34" charset="0"/>
              <a:buChar char="•"/>
            </a:pPr>
            <a:endParaRPr lang="fr-FR" sz="1100">
              <a:latin typeface="Calibri" panose="020F0502020204030204" pitchFamily="34" charset="0"/>
              <a:ea typeface="Times New Roman" panose="02020603050405020304" pitchFamily="18" charset="0"/>
            </a:endParaRPr>
          </a:p>
          <a:p>
            <a:pPr marL="347662" indent="-171450" algn="just">
              <a:spcAft>
                <a:spcPts val="0"/>
              </a:spcAft>
              <a:buClr>
                <a:schemeClr val="tx1"/>
              </a:buClr>
              <a:buFont typeface="Arial" panose="020B0604020202020204" pitchFamily="34" charset="0"/>
              <a:buChar char="•"/>
            </a:pPr>
            <a:r>
              <a:rPr lang="fr-FR" sz="1100">
                <a:latin typeface="Calibri" panose="020F0502020204030204" pitchFamily="34" charset="0"/>
                <a:ea typeface="Times New Roman" panose="02020603050405020304" pitchFamily="18" charset="0"/>
              </a:rPr>
              <a:t>En lien avec les caractéristiques physiques, définir des « bornes » acceptables afin:</a:t>
            </a:r>
          </a:p>
          <a:p>
            <a:pPr marL="804862" lvl="1" indent="-171450" algn="just">
              <a:buClr>
                <a:schemeClr val="tx1"/>
              </a:buClr>
              <a:buFont typeface="Arial" panose="020B0604020202020204" pitchFamily="34" charset="0"/>
              <a:buChar char="•"/>
            </a:pPr>
            <a:r>
              <a:rPr lang="fr-FR" sz="1100">
                <a:latin typeface="Calibri" panose="020F0502020204030204" pitchFamily="34" charset="0"/>
                <a:ea typeface="Times New Roman" panose="02020603050405020304" pitchFamily="18" charset="0"/>
              </a:rPr>
              <a:t>de garantir la nature biosourcée du granulat (transformation);</a:t>
            </a:r>
          </a:p>
          <a:p>
            <a:pPr marL="804862" lvl="1" indent="-171450" algn="just">
              <a:buClr>
                <a:schemeClr val="tx1"/>
              </a:buClr>
              <a:buFont typeface="Arial" panose="020B0604020202020204" pitchFamily="34" charset="0"/>
              <a:buChar char="•"/>
            </a:pPr>
            <a:r>
              <a:rPr lang="fr-FR" sz="1100">
                <a:latin typeface="Calibri" panose="020F0502020204030204" pitchFamily="34" charset="0"/>
                <a:ea typeface="Times New Roman" panose="02020603050405020304" pitchFamily="18" charset="0"/>
              </a:rPr>
              <a:t>de différencier les granulats biosourcés pour mortiers et bétons d’autres charges biosourcées non adaptées pour ces utilisations (fillers, fibres, …);</a:t>
            </a:r>
          </a:p>
          <a:p>
            <a:pPr marL="804862" lvl="1" indent="-171450" algn="just">
              <a:buClr>
                <a:schemeClr val="tx1"/>
              </a:buClr>
              <a:buFont typeface="Arial" panose="020B0604020202020204" pitchFamily="34" charset="0"/>
              <a:buChar char="•"/>
            </a:pPr>
            <a:r>
              <a:rPr lang="fr-FR" sz="1100">
                <a:latin typeface="Calibri" panose="020F0502020204030204" pitchFamily="34" charset="0"/>
                <a:ea typeface="Times New Roman" panose="02020603050405020304" pitchFamily="18" charset="0"/>
              </a:rPr>
              <a:t>de garantir leur stabilité à la conservation (teneur en eau);</a:t>
            </a:r>
          </a:p>
          <a:p>
            <a:pPr marL="804862" lvl="1" indent="-171450" algn="just">
              <a:buClr>
                <a:schemeClr val="tx1"/>
              </a:buClr>
              <a:buFont typeface="Arial" panose="020B0604020202020204" pitchFamily="34" charset="0"/>
              <a:buChar char="•"/>
            </a:pPr>
            <a:endParaRPr lang="fr-FR" sz="1100">
              <a:latin typeface="Calibri" panose="020F0502020204030204" pitchFamily="34" charset="0"/>
              <a:ea typeface="Times New Roman" panose="02020603050405020304" pitchFamily="18" charset="0"/>
            </a:endParaRPr>
          </a:p>
          <a:p>
            <a:pPr marL="347662" indent="-171450" algn="just">
              <a:spcAft>
                <a:spcPts val="0"/>
              </a:spcAft>
              <a:buClr>
                <a:schemeClr val="tx1"/>
              </a:buClr>
              <a:buFont typeface="Arial" panose="020B0604020202020204" pitchFamily="34" charset="0"/>
              <a:buChar char="•"/>
            </a:pPr>
            <a:r>
              <a:rPr lang="fr-FR" sz="1100">
                <a:latin typeface="Calibri" panose="020F0502020204030204" pitchFamily="34" charset="0"/>
                <a:ea typeface="Times New Roman" panose="02020603050405020304" pitchFamily="18" charset="0"/>
              </a:rPr>
              <a:t> De qualifier avec une même méthodologie les différents granulats.</a:t>
            </a:r>
          </a:p>
          <a:p>
            <a:pPr marL="176212" indent="0" algn="just">
              <a:spcAft>
                <a:spcPts val="0"/>
              </a:spcAft>
              <a:buClr>
                <a:schemeClr val="tx1"/>
              </a:buClr>
            </a:pPr>
            <a:endParaRPr lang="fr-FR" sz="110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a:effectLst/>
              <a:latin typeface="Calibri" panose="020F0502020204030204" pitchFamily="34" charset="0"/>
              <a:ea typeface="Times New Roman" panose="02020603050405020304" pitchFamily="18" charset="0"/>
            </a:endParaRP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a:solidFill>
                  <a:schemeClr val="tx1"/>
                </a:solidFill>
              </a:rPr>
              <a:t>LES OBJECTIFS DES PRENORMES</a:t>
            </a:r>
          </a:p>
        </p:txBody>
      </p:sp>
    </p:spTree>
    <p:extLst>
      <p:ext uri="{BB962C8B-B14F-4D97-AF65-F5344CB8AC3E}">
        <p14:creationId xmlns:p14="http://schemas.microsoft.com/office/powerpoint/2010/main" val="821510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3899466"/>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226133" y="1047463"/>
            <a:ext cx="5538615" cy="30485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6212" indent="0" algn="just">
              <a:spcAft>
                <a:spcPts val="0"/>
              </a:spcAft>
              <a:buClr>
                <a:schemeClr val="tx1"/>
              </a:buClr>
            </a:pPr>
            <a:r>
              <a:rPr lang="fr-FR" sz="1400" b="1">
                <a:latin typeface="Calibri" panose="020F0502020204030204" pitchFamily="34" charset="0"/>
                <a:ea typeface="Times New Roman" panose="02020603050405020304" pitchFamily="18" charset="0"/>
              </a:rPr>
              <a:t>Définition - </a:t>
            </a:r>
            <a:r>
              <a:rPr lang="fr-FR" sz="1400" b="1">
                <a:effectLst/>
                <a:latin typeface="Calibri" panose="020F0502020204030204" pitchFamily="34" charset="0"/>
                <a:ea typeface="Times New Roman" panose="02020603050405020304" pitchFamily="18" charset="0"/>
              </a:rPr>
              <a:t>Mortier et béton biosourcé: </a:t>
            </a:r>
          </a:p>
          <a:p>
            <a:pPr marL="176212" indent="0" algn="just">
              <a:buClr>
                <a:schemeClr val="tx1"/>
              </a:buClr>
            </a:pPr>
            <a:endParaRPr lang="fr-FR" sz="1100" b="1">
              <a:effectLst/>
              <a:latin typeface="Calibri" panose="020F0502020204030204" pitchFamily="34" charset="0"/>
              <a:ea typeface="Times New Roman" panose="02020603050405020304" pitchFamily="18" charset="0"/>
            </a:endParaRPr>
          </a:p>
          <a:p>
            <a:pPr marL="176212" indent="0" algn="just">
              <a:spcAft>
                <a:spcPts val="0"/>
              </a:spcAft>
              <a:buClr>
                <a:schemeClr val="tx1"/>
              </a:buClr>
            </a:pPr>
            <a:r>
              <a:rPr lang="fr-FR" sz="1200">
                <a:effectLst/>
                <a:latin typeface="Calibri" panose="020F0502020204030204" pitchFamily="34" charset="0"/>
                <a:ea typeface="Times New Roman" panose="02020603050405020304" pitchFamily="18" charset="0"/>
              </a:rPr>
              <a:t>Composition de liants minéraux et/ou </a:t>
            </a:r>
            <a:r>
              <a:rPr lang="fr-FR" sz="1200" err="1">
                <a:effectLst/>
                <a:latin typeface="Calibri" panose="020F0502020204030204" pitchFamily="34" charset="0"/>
                <a:ea typeface="Times New Roman" panose="02020603050405020304" pitchFamily="18" charset="0"/>
              </a:rPr>
              <a:t>géosourcés</a:t>
            </a:r>
            <a:r>
              <a:rPr lang="fr-FR" sz="1200">
                <a:effectLst/>
                <a:latin typeface="Calibri" panose="020F0502020204030204" pitchFamily="34" charset="0"/>
                <a:ea typeface="Times New Roman" panose="02020603050405020304" pitchFamily="18" charset="0"/>
              </a:rPr>
              <a:t>, de granulats biosourcés au sens de la présente norme et éventuellement de sables et d’adjuvants. </a:t>
            </a:r>
          </a:p>
          <a:p>
            <a:pPr marL="176212" indent="0" algn="just">
              <a:spcAft>
                <a:spcPts val="0"/>
              </a:spcAft>
              <a:buClr>
                <a:schemeClr val="tx1"/>
              </a:buClr>
            </a:pPr>
            <a:r>
              <a:rPr lang="fr-FR" sz="1200">
                <a:effectLst/>
                <a:latin typeface="Calibri" panose="020F0502020204030204" pitchFamily="34" charset="0"/>
                <a:ea typeface="Times New Roman" panose="02020603050405020304" pitchFamily="18" charset="0"/>
              </a:rPr>
              <a:t>On parle généralement de « mortier biosourcé » pour des applications d’enduit et de « béton biosourcé » pour des applications de mur, toiture ou </a:t>
            </a:r>
          </a:p>
          <a:p>
            <a:pPr marL="176212" indent="0" algn="just">
              <a:spcAft>
                <a:spcPts val="0"/>
              </a:spcAft>
              <a:buClr>
                <a:schemeClr val="tx1"/>
              </a:buClr>
            </a:pPr>
            <a:r>
              <a:rPr lang="fr-FR" sz="1200">
                <a:effectLst/>
                <a:latin typeface="Calibri" panose="020F0502020204030204" pitchFamily="34" charset="0"/>
                <a:ea typeface="Times New Roman" panose="02020603050405020304" pitchFamily="18" charset="0"/>
              </a:rPr>
              <a:t>sol, en préfabrication ou sur site.</a:t>
            </a:r>
          </a:p>
          <a:p>
            <a:pPr marL="176212" indent="0" algn="just">
              <a:spcAft>
                <a:spcPts val="0"/>
              </a:spcAft>
              <a:buClr>
                <a:schemeClr val="tx1"/>
              </a:buClr>
            </a:pPr>
            <a:endParaRPr lang="fr-FR" sz="1100" b="1">
              <a:effectLst/>
              <a:latin typeface="Calibri" panose="020F0502020204030204" pitchFamily="34" charset="0"/>
              <a:ea typeface="Times New Roman" panose="02020603050405020304" pitchFamily="18" charset="0"/>
            </a:endParaRPr>
          </a:p>
          <a:p>
            <a:pPr marL="347662" indent="-171450" algn="just">
              <a:spcAft>
                <a:spcPts val="0"/>
              </a:spcAft>
              <a:buClr>
                <a:schemeClr val="tx1"/>
              </a:buClr>
              <a:buFont typeface="Arial" panose="020B0604020202020204" pitchFamily="34" charset="0"/>
              <a:buChar char="•"/>
            </a:pPr>
            <a:endParaRPr lang="fr-FR" sz="110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a:effectLst/>
              <a:latin typeface="Calibri" panose="020F0502020204030204" pitchFamily="34" charset="0"/>
              <a:ea typeface="Times New Roman" panose="02020603050405020304" pitchFamily="18" charset="0"/>
            </a:endParaRP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a:solidFill>
                  <a:schemeClr val="tx1"/>
                </a:solidFill>
              </a:rPr>
              <a:t>Prénorme « Granulats biosourcés pour mortiers et bétons biosourcés »</a:t>
            </a:r>
          </a:p>
        </p:txBody>
      </p:sp>
    </p:spTree>
    <p:extLst>
      <p:ext uri="{BB962C8B-B14F-4D97-AF65-F5344CB8AC3E}">
        <p14:creationId xmlns:p14="http://schemas.microsoft.com/office/powerpoint/2010/main" val="2431221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3899466"/>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173025" y="1352441"/>
            <a:ext cx="5538614" cy="30485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6212" indent="0" algn="just">
              <a:spcAft>
                <a:spcPts val="0"/>
              </a:spcAft>
              <a:buClr>
                <a:schemeClr val="tx1"/>
              </a:buClr>
            </a:pPr>
            <a:r>
              <a:rPr lang="fr-FR" sz="1400" b="1">
                <a:latin typeface="Calibri" panose="020F0502020204030204" pitchFamily="34" charset="0"/>
                <a:ea typeface="Times New Roman" panose="02020603050405020304" pitchFamily="18" charset="0"/>
              </a:rPr>
              <a:t>Définition</a:t>
            </a:r>
            <a:r>
              <a:rPr lang="fr-FR" sz="1400" b="1">
                <a:effectLst/>
                <a:latin typeface="Calibri" panose="020F0502020204030204" pitchFamily="34" charset="0"/>
                <a:ea typeface="Times New Roman" panose="02020603050405020304" pitchFamily="18" charset="0"/>
              </a:rPr>
              <a:t> </a:t>
            </a:r>
            <a:r>
              <a:rPr lang="fr-FR" sz="1400" b="1">
                <a:latin typeface="Calibri" panose="020F0502020204030204" pitchFamily="34" charset="0"/>
                <a:ea typeface="Times New Roman" panose="02020603050405020304" pitchFamily="18" charset="0"/>
              </a:rPr>
              <a:t>- </a:t>
            </a:r>
            <a:r>
              <a:rPr lang="fr-FR" sz="1400" b="1">
                <a:effectLst/>
                <a:latin typeface="Calibri" panose="020F0502020204030204" pitchFamily="34" charset="0"/>
                <a:ea typeface="Times New Roman" panose="02020603050405020304" pitchFamily="18" charset="0"/>
              </a:rPr>
              <a:t>Granulat biosourcé:</a:t>
            </a:r>
          </a:p>
          <a:p>
            <a:pPr marL="176212" indent="0" algn="just">
              <a:spcAft>
                <a:spcPts val="0"/>
              </a:spcAft>
              <a:buClr>
                <a:schemeClr val="tx1"/>
              </a:buClr>
            </a:pPr>
            <a:endParaRPr lang="fr-FR" sz="1100" b="1">
              <a:effectLst/>
              <a:latin typeface="Calibri" panose="020F0502020204030204" pitchFamily="34" charset="0"/>
              <a:ea typeface="Times New Roman" panose="02020603050405020304" pitchFamily="18" charset="0"/>
            </a:endParaRPr>
          </a:p>
          <a:p>
            <a:pPr marL="176212" indent="0" algn="just">
              <a:buClr>
                <a:schemeClr val="tx1"/>
              </a:buClr>
            </a:pPr>
            <a:r>
              <a:rPr lang="fr-FR" sz="1200">
                <a:effectLst/>
                <a:latin typeface="Calibri" panose="020F0502020204030204" pitchFamily="34" charset="0"/>
                <a:ea typeface="Times New Roman" panose="02020603050405020304" pitchFamily="18" charset="0"/>
              </a:rPr>
              <a:t>Matériau granulaire</a:t>
            </a:r>
            <a:r>
              <a:rPr lang="fr-FR" sz="1200">
                <a:latin typeface="Calibri" panose="020F0502020204030204" pitchFamily="34" charset="0"/>
                <a:ea typeface="Times New Roman" panose="02020603050405020304" pitchFamily="18" charset="0"/>
              </a:rPr>
              <a:t>:</a:t>
            </a:r>
          </a:p>
          <a:p>
            <a:pPr marL="804862" lvl="1" indent="-171450" algn="just">
              <a:buClr>
                <a:schemeClr val="tx1"/>
              </a:buClr>
              <a:buFont typeface="Arial" panose="020B0604020202020204" pitchFamily="34" charset="0"/>
              <a:buChar char="•"/>
            </a:pPr>
            <a:r>
              <a:rPr lang="fr-FR" sz="1200">
                <a:effectLst/>
                <a:latin typeface="Calibri" panose="020F0502020204030204" pitchFamily="34" charset="0"/>
                <a:ea typeface="Times New Roman" panose="02020603050405020304" pitchFamily="18" charset="0"/>
              </a:rPr>
              <a:t>issu uniquement de la biomasse végétale tel que défini dans la norme NF EN 16575;</a:t>
            </a:r>
          </a:p>
          <a:p>
            <a:pPr marL="804862" lvl="1" indent="-171450" algn="just">
              <a:buClr>
                <a:schemeClr val="tx1"/>
              </a:buClr>
              <a:buFont typeface="Arial" panose="020B0604020202020204" pitchFamily="34" charset="0"/>
              <a:buChar char="•"/>
            </a:pPr>
            <a:r>
              <a:rPr lang="fr-FR" sz="1200">
                <a:effectLst/>
                <a:latin typeface="Calibri" panose="020F0502020204030204" pitchFamily="34" charset="0"/>
                <a:ea typeface="Times New Roman" panose="02020603050405020304" pitchFamily="18" charset="0"/>
              </a:rPr>
              <a:t>ayant subi ou non des transformations physiques tels que broyage, défibrage, tamisage, sélection granulométrique, et/ou ayant subi ou non des transformations thermiques et/ou chimiques, tels que traitement de minéralisation, traitement de surface alcalin, … ;</a:t>
            </a:r>
          </a:p>
          <a:p>
            <a:pPr marL="804862" lvl="1" indent="-171450" algn="just">
              <a:buClr>
                <a:schemeClr val="tx1"/>
              </a:buClr>
              <a:buFont typeface="Arial" panose="020B0604020202020204" pitchFamily="34" charset="0"/>
              <a:buChar char="•"/>
            </a:pPr>
            <a:r>
              <a:rPr lang="fr-FR" sz="1200">
                <a:latin typeface="Calibri" panose="020F0502020204030204" pitchFamily="34" charset="0"/>
                <a:ea typeface="Times New Roman" panose="02020603050405020304" pitchFamily="18" charset="0"/>
              </a:rPr>
              <a:t>Ayant les caractéristiques physiques suivantes:</a:t>
            </a:r>
            <a:endParaRPr lang="fr-FR" sz="1200">
              <a:effectLst/>
              <a:latin typeface="Calibri" panose="020F0502020204030204" pitchFamily="34" charset="0"/>
              <a:ea typeface="Times New Roman" panose="02020603050405020304" pitchFamily="18" charset="0"/>
            </a:endParaRPr>
          </a:p>
          <a:p>
            <a:pPr marL="1262062" lvl="2" indent="-171450" algn="just">
              <a:buClr>
                <a:schemeClr val="tx1"/>
              </a:buClr>
              <a:buFont typeface="Arial" panose="020B0604020202020204" pitchFamily="34" charset="0"/>
              <a:buChar char="•"/>
            </a:pPr>
            <a:r>
              <a:rPr lang="fr-FR" sz="1200">
                <a:effectLst/>
                <a:latin typeface="Calibri" panose="020F0502020204030204" pitchFamily="34" charset="0"/>
                <a:ea typeface="Times New Roman" panose="02020603050405020304" pitchFamily="18" charset="0"/>
              </a:rPr>
              <a:t>plus grande dimension </a:t>
            </a:r>
            <a:r>
              <a:rPr lang="fr-FR" sz="1200" err="1">
                <a:effectLst/>
                <a:latin typeface="Calibri" panose="020F0502020204030204" pitchFamily="34" charset="0"/>
                <a:ea typeface="Times New Roman" panose="02020603050405020304" pitchFamily="18" charset="0"/>
              </a:rPr>
              <a:t>L</a:t>
            </a:r>
            <a:r>
              <a:rPr lang="fr-FR" sz="1200" baseline="-25000" err="1">
                <a:effectLst/>
                <a:latin typeface="Calibri" panose="020F0502020204030204" pitchFamily="34" charset="0"/>
                <a:ea typeface="Times New Roman" panose="02020603050405020304" pitchFamily="18" charset="0"/>
              </a:rPr>
              <a:t>max</a:t>
            </a:r>
            <a:r>
              <a:rPr lang="fr-FR" sz="1200">
                <a:effectLst/>
                <a:latin typeface="Calibri" panose="020F0502020204030204" pitchFamily="34" charset="0"/>
                <a:ea typeface="Times New Roman" panose="02020603050405020304" pitchFamily="18" charset="0"/>
              </a:rPr>
              <a:t> &lt; 50 mm;</a:t>
            </a:r>
          </a:p>
          <a:p>
            <a:pPr marL="1262062" lvl="2" indent="-171450" algn="just">
              <a:buClr>
                <a:schemeClr val="tx1"/>
              </a:buClr>
              <a:buFont typeface="Arial" panose="020B0604020202020204" pitchFamily="34" charset="0"/>
              <a:buChar char="•"/>
            </a:pPr>
            <a:r>
              <a:rPr lang="fr-FR" sz="1200">
                <a:effectLst/>
                <a:latin typeface="Calibri" panose="020F0502020204030204" pitchFamily="34" charset="0"/>
                <a:ea typeface="Times New Roman" panose="02020603050405020304" pitchFamily="18" charset="0"/>
              </a:rPr>
              <a:t>taux de poussières (passant à 0,25mm) &lt;  15% (en masse);</a:t>
            </a:r>
          </a:p>
          <a:p>
            <a:pPr marL="1262062" lvl="2" indent="-171450" algn="just">
              <a:buClr>
                <a:schemeClr val="tx1"/>
              </a:buClr>
              <a:buFont typeface="Arial" panose="020B0604020202020204" pitchFamily="34" charset="0"/>
              <a:buChar char="•"/>
            </a:pPr>
            <a:r>
              <a:rPr lang="fr-FR" sz="1200">
                <a:effectLst/>
                <a:latin typeface="Calibri" panose="020F0502020204030204" pitchFamily="34" charset="0"/>
                <a:ea typeface="Times New Roman" panose="02020603050405020304" pitchFamily="18" charset="0"/>
              </a:rPr>
              <a:t>taux de fibres &lt; 10% (en masse);</a:t>
            </a:r>
          </a:p>
          <a:p>
            <a:pPr marL="1262062" lvl="2" indent="-171450" algn="just">
              <a:buClr>
                <a:schemeClr val="tx1"/>
              </a:buClr>
              <a:buFont typeface="Arial" panose="020B0604020202020204" pitchFamily="34" charset="0"/>
              <a:buChar char="•"/>
            </a:pPr>
            <a:r>
              <a:rPr lang="fr-FR" sz="1200">
                <a:effectLst/>
                <a:latin typeface="Calibri" panose="020F0502020204030204" pitchFamily="34" charset="0"/>
                <a:ea typeface="Times New Roman" panose="02020603050405020304" pitchFamily="18" charset="0"/>
              </a:rPr>
              <a:t>teneur en eau &lt;  20% (en masse)</a:t>
            </a:r>
            <a:r>
              <a:rPr lang="fr-FR" sz="1200">
                <a:latin typeface="Calibri" panose="020F0502020204030204" pitchFamily="34" charset="0"/>
                <a:ea typeface="Times New Roman" panose="02020603050405020304" pitchFamily="18" charset="0"/>
              </a:rPr>
              <a:t>.</a:t>
            </a:r>
            <a:endParaRPr lang="fr-FR" sz="1200">
              <a:effectLst/>
              <a:latin typeface="Calibri" panose="020F0502020204030204" pitchFamily="34" charset="0"/>
              <a:ea typeface="Times New Roman" panose="02020603050405020304" pitchFamily="18" charset="0"/>
            </a:endParaRPr>
          </a:p>
          <a:p>
            <a:pPr marL="176212" indent="0" algn="just">
              <a:buClr>
                <a:schemeClr val="tx1"/>
              </a:buClr>
            </a:pPr>
            <a:endParaRPr lang="fr-FR" sz="1100" b="1">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b="1">
              <a:effectLst/>
              <a:latin typeface="Calibri" panose="020F0502020204030204" pitchFamily="34" charset="0"/>
              <a:ea typeface="Times New Roman" panose="02020603050405020304" pitchFamily="18" charset="0"/>
            </a:endParaRPr>
          </a:p>
          <a:p>
            <a:pPr marL="347662" indent="-171450" algn="just">
              <a:spcAft>
                <a:spcPts val="0"/>
              </a:spcAft>
              <a:buClr>
                <a:schemeClr val="tx1"/>
              </a:buClr>
              <a:buFont typeface="Arial" panose="020B0604020202020204" pitchFamily="34" charset="0"/>
              <a:buChar char="•"/>
            </a:pPr>
            <a:endParaRPr lang="fr-FR" sz="110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a:effectLst/>
              <a:latin typeface="Calibri" panose="020F0502020204030204" pitchFamily="34" charset="0"/>
              <a:ea typeface="Times New Roman" panose="02020603050405020304" pitchFamily="18" charset="0"/>
            </a:endParaRP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a:solidFill>
                  <a:schemeClr val="tx1"/>
                </a:solidFill>
              </a:rPr>
              <a:t>Prénorme « Granulats biosourcés pour mortiers et bétons biosourcés »</a:t>
            </a:r>
          </a:p>
        </p:txBody>
      </p:sp>
    </p:spTree>
    <p:extLst>
      <p:ext uri="{BB962C8B-B14F-4D97-AF65-F5344CB8AC3E}">
        <p14:creationId xmlns:p14="http://schemas.microsoft.com/office/powerpoint/2010/main" val="11679239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3899466"/>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308854" y="1244661"/>
            <a:ext cx="5538615" cy="30485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6212" indent="0" algn="just">
              <a:spcAft>
                <a:spcPts val="0"/>
              </a:spcAft>
              <a:buClr>
                <a:schemeClr val="tx1"/>
              </a:buClr>
            </a:pPr>
            <a:r>
              <a:rPr lang="fr-FR" sz="1400" b="1" u="sng">
                <a:latin typeface="Calibri" panose="020F0502020204030204" pitchFamily="34" charset="0"/>
                <a:ea typeface="Times New Roman" panose="02020603050405020304" pitchFamily="18" charset="0"/>
              </a:rPr>
              <a:t>Le classement des granulats suivant leurs caractéristiques physiques</a:t>
            </a:r>
            <a:r>
              <a:rPr lang="fr-FR" sz="1400" b="1" u="sng">
                <a:effectLst/>
                <a:latin typeface="Calibri" panose="020F0502020204030204" pitchFamily="34" charset="0"/>
                <a:ea typeface="Times New Roman" panose="02020603050405020304" pitchFamily="18" charset="0"/>
              </a:rPr>
              <a:t> :</a:t>
            </a:r>
          </a:p>
          <a:p>
            <a:pPr marL="176212" indent="0" algn="just">
              <a:spcAft>
                <a:spcPts val="0"/>
              </a:spcAft>
              <a:buClr>
                <a:schemeClr val="tx1"/>
              </a:buClr>
            </a:pPr>
            <a:endParaRPr lang="fr-FR" sz="1400" b="1">
              <a:effectLst/>
              <a:latin typeface="Calibri" panose="020F0502020204030204" pitchFamily="34" charset="0"/>
              <a:ea typeface="Times New Roman" panose="02020603050405020304" pitchFamily="18" charset="0"/>
            </a:endParaRPr>
          </a:p>
          <a:p>
            <a:pPr marL="176212" indent="0" algn="just">
              <a:buClr>
                <a:schemeClr val="tx1"/>
              </a:buClr>
            </a:pPr>
            <a:endParaRPr lang="fr-FR" sz="1100" b="1">
              <a:latin typeface="Calibri" panose="020F0502020204030204" pitchFamily="34" charset="0"/>
              <a:ea typeface="Times New Roman" panose="02020603050405020304" pitchFamily="18" charset="0"/>
            </a:endParaRPr>
          </a:p>
          <a:p>
            <a:pPr marL="347662" indent="-171450" algn="just">
              <a:buClr>
                <a:schemeClr val="tx1"/>
              </a:buClr>
              <a:buFont typeface="Arial" panose="020B0604020202020204" pitchFamily="34" charset="0"/>
              <a:buChar char="•"/>
            </a:pPr>
            <a:r>
              <a:rPr lang="fr-FR" sz="1200">
                <a:effectLst/>
                <a:latin typeface="Calibri" panose="020F0502020204030204" pitchFamily="34" charset="0"/>
                <a:ea typeface="Times New Roman" panose="02020603050405020304" pitchFamily="18" charset="0"/>
              </a:rPr>
              <a:t>Granularité: </a:t>
            </a:r>
            <a:r>
              <a:rPr lang="fr-FR" sz="1200">
                <a:latin typeface="Calibri" panose="020F0502020204030204" pitchFamily="34" charset="0"/>
                <a:ea typeface="Times New Roman" panose="02020603050405020304" pitchFamily="18" charset="0"/>
              </a:rPr>
              <a:t>3 niveaux </a:t>
            </a:r>
            <a:r>
              <a:rPr lang="fr-FR" sz="1200" err="1">
                <a:latin typeface="Calibri" panose="020F0502020204030204" pitchFamily="34" charset="0"/>
                <a:ea typeface="Times New Roman" panose="02020603050405020304" pitchFamily="18" charset="0"/>
              </a:rPr>
              <a:t>G</a:t>
            </a:r>
            <a:r>
              <a:rPr lang="fr-FR" sz="1200" baseline="-25000" err="1">
                <a:latin typeface="Calibri" panose="020F0502020204030204" pitchFamily="34" charset="0"/>
                <a:ea typeface="Times New Roman" panose="02020603050405020304" pitchFamily="18" charset="0"/>
              </a:rPr>
              <a:t>bx</a:t>
            </a:r>
            <a:r>
              <a:rPr lang="fr-FR" sz="1200" baseline="-25000">
                <a:latin typeface="Calibri" panose="020F0502020204030204" pitchFamily="34" charset="0"/>
                <a:ea typeface="Times New Roman" panose="02020603050405020304" pitchFamily="18" charset="0"/>
              </a:rPr>
              <a:t> ;</a:t>
            </a:r>
          </a:p>
          <a:p>
            <a:pPr marL="176212" indent="0" algn="just">
              <a:buClr>
                <a:schemeClr val="tx1"/>
              </a:buClr>
            </a:pPr>
            <a:endParaRPr lang="fr-FR" sz="1200">
              <a:effectLst/>
              <a:latin typeface="Calibri" panose="020F0502020204030204" pitchFamily="34" charset="0"/>
              <a:ea typeface="Times New Roman" panose="02020603050405020304" pitchFamily="18" charset="0"/>
            </a:endParaRPr>
          </a:p>
          <a:p>
            <a:pPr marL="347662" indent="-171450" algn="just">
              <a:buClr>
                <a:schemeClr val="tx1"/>
              </a:buClr>
              <a:buFont typeface="Arial" panose="020B0604020202020204" pitchFamily="34" charset="0"/>
              <a:buChar char="•"/>
            </a:pPr>
            <a:r>
              <a:rPr lang="fr-FR" sz="1200">
                <a:latin typeface="Calibri" panose="020F0502020204030204" pitchFamily="34" charset="0"/>
                <a:ea typeface="Times New Roman" panose="02020603050405020304" pitchFamily="18" charset="0"/>
              </a:rPr>
              <a:t>Elancement moyen: 3 niveaux E</a:t>
            </a:r>
            <a:r>
              <a:rPr lang="fr-FR" sz="1200" baseline="-25000">
                <a:latin typeface="Calibri" panose="020F0502020204030204" pitchFamily="34" charset="0"/>
                <a:ea typeface="Times New Roman" panose="02020603050405020304" pitchFamily="18" charset="0"/>
              </a:rPr>
              <a:t>x ;</a:t>
            </a:r>
            <a:endParaRPr lang="fr-FR" sz="1200" baseline="-25000">
              <a:effectLst/>
              <a:latin typeface="Calibri" panose="020F0502020204030204" pitchFamily="34" charset="0"/>
              <a:ea typeface="Times New Roman" panose="02020603050405020304" pitchFamily="18" charset="0"/>
            </a:endParaRPr>
          </a:p>
          <a:p>
            <a:pPr marL="347662" indent="-171450" algn="just">
              <a:buClr>
                <a:schemeClr val="tx1"/>
              </a:buClr>
              <a:buFont typeface="Arial" panose="020B0604020202020204" pitchFamily="34" charset="0"/>
              <a:buChar char="•"/>
            </a:pPr>
            <a:endParaRPr lang="fr-FR" sz="1200">
              <a:effectLst/>
              <a:latin typeface="Calibri" panose="020F0502020204030204" pitchFamily="34" charset="0"/>
              <a:ea typeface="Times New Roman" panose="02020603050405020304" pitchFamily="18" charset="0"/>
            </a:endParaRPr>
          </a:p>
          <a:p>
            <a:pPr marL="347662" indent="-171450" algn="just">
              <a:buClr>
                <a:schemeClr val="tx1"/>
              </a:buClr>
              <a:buFont typeface="Arial" panose="020B0604020202020204" pitchFamily="34" charset="0"/>
              <a:buChar char="•"/>
            </a:pPr>
            <a:r>
              <a:rPr lang="fr-FR" sz="1200">
                <a:effectLst/>
                <a:latin typeface="Calibri" panose="020F0502020204030204" pitchFamily="34" charset="0"/>
                <a:ea typeface="Times New Roman" panose="02020603050405020304" pitchFamily="18" charset="0"/>
              </a:rPr>
              <a:t>Taux d</a:t>
            </a:r>
            <a:r>
              <a:rPr lang="fr-FR" sz="1200">
                <a:latin typeface="Calibri" panose="020F0502020204030204" pitchFamily="34" charset="0"/>
                <a:ea typeface="Times New Roman" panose="02020603050405020304" pitchFamily="18" charset="0"/>
              </a:rPr>
              <a:t>e poussières: 3 niveaux p</a:t>
            </a:r>
            <a:r>
              <a:rPr lang="fr-FR" sz="1200" baseline="-25000">
                <a:latin typeface="Calibri" panose="020F0502020204030204" pitchFamily="34" charset="0"/>
                <a:ea typeface="Times New Roman" panose="02020603050405020304" pitchFamily="18" charset="0"/>
              </a:rPr>
              <a:t>x ;</a:t>
            </a:r>
            <a:endParaRPr lang="fr-FR" sz="1200" baseline="-25000">
              <a:effectLst/>
              <a:latin typeface="Calibri" panose="020F0502020204030204" pitchFamily="34" charset="0"/>
              <a:ea typeface="Times New Roman" panose="02020603050405020304" pitchFamily="18" charset="0"/>
            </a:endParaRPr>
          </a:p>
          <a:p>
            <a:pPr marL="347662" indent="-171450" algn="just">
              <a:buClr>
                <a:schemeClr val="tx1"/>
              </a:buClr>
              <a:buFont typeface="Arial" panose="020B0604020202020204" pitchFamily="34" charset="0"/>
              <a:buChar char="•"/>
            </a:pPr>
            <a:endParaRPr lang="fr-FR" sz="1200">
              <a:latin typeface="Calibri" panose="020F0502020204030204" pitchFamily="34" charset="0"/>
              <a:ea typeface="Times New Roman" panose="02020603050405020304" pitchFamily="18" charset="0"/>
            </a:endParaRPr>
          </a:p>
          <a:p>
            <a:pPr marL="347662" indent="-171450" algn="just">
              <a:buClr>
                <a:schemeClr val="tx1"/>
              </a:buClr>
              <a:buFont typeface="Arial" panose="020B0604020202020204" pitchFamily="34" charset="0"/>
              <a:buChar char="•"/>
            </a:pPr>
            <a:r>
              <a:rPr lang="fr-FR" sz="1200">
                <a:effectLst/>
                <a:latin typeface="Calibri" panose="020F0502020204030204" pitchFamily="34" charset="0"/>
                <a:ea typeface="Times New Roman" panose="02020603050405020304" pitchFamily="18" charset="0"/>
              </a:rPr>
              <a:t>Taux de fibres: </a:t>
            </a:r>
            <a:r>
              <a:rPr lang="fr-FR" sz="1200">
                <a:latin typeface="Calibri" panose="020F0502020204030204" pitchFamily="34" charset="0"/>
                <a:ea typeface="Times New Roman" panose="02020603050405020304" pitchFamily="18" charset="0"/>
              </a:rPr>
              <a:t>3 niveaux f</a:t>
            </a:r>
            <a:r>
              <a:rPr lang="fr-FR" sz="1200" baseline="-25000">
                <a:latin typeface="Calibri" panose="020F0502020204030204" pitchFamily="34" charset="0"/>
                <a:ea typeface="Times New Roman" panose="02020603050405020304" pitchFamily="18" charset="0"/>
              </a:rPr>
              <a:t>x ;</a:t>
            </a:r>
            <a:endParaRPr lang="fr-FR" sz="1200" baseline="-25000">
              <a:effectLst/>
              <a:latin typeface="Calibri" panose="020F0502020204030204" pitchFamily="34" charset="0"/>
              <a:ea typeface="Times New Roman" panose="02020603050405020304" pitchFamily="18" charset="0"/>
            </a:endParaRPr>
          </a:p>
          <a:p>
            <a:pPr marL="347662" indent="-171450" algn="just">
              <a:buClr>
                <a:schemeClr val="tx1"/>
              </a:buClr>
              <a:buFont typeface="Arial" panose="020B0604020202020204" pitchFamily="34" charset="0"/>
              <a:buChar char="•"/>
            </a:pPr>
            <a:endParaRPr lang="fr-FR" sz="1200">
              <a:effectLst/>
              <a:latin typeface="Calibri" panose="020F0502020204030204" pitchFamily="34" charset="0"/>
              <a:ea typeface="Times New Roman" panose="02020603050405020304" pitchFamily="18" charset="0"/>
            </a:endParaRPr>
          </a:p>
          <a:p>
            <a:pPr marL="347662" indent="-171450" algn="just">
              <a:buClr>
                <a:schemeClr val="tx1"/>
              </a:buClr>
              <a:buFont typeface="Arial" panose="020B0604020202020204" pitchFamily="34" charset="0"/>
              <a:buChar char="•"/>
            </a:pPr>
            <a:r>
              <a:rPr lang="fr-FR" sz="1200" err="1">
                <a:latin typeface="Calibri" panose="020F0502020204030204" pitchFamily="34" charset="0"/>
                <a:ea typeface="Times New Roman" panose="02020603050405020304" pitchFamily="18" charset="0"/>
              </a:rPr>
              <a:t>Mva</a:t>
            </a:r>
            <a:r>
              <a:rPr lang="fr-FR" sz="1200">
                <a:latin typeface="Calibri" panose="020F0502020204030204" pitchFamily="34" charset="0"/>
                <a:ea typeface="Times New Roman" panose="02020603050405020304" pitchFamily="18" charset="0"/>
              </a:rPr>
              <a:t>: 4 niveaux M</a:t>
            </a:r>
            <a:r>
              <a:rPr lang="fr-FR" sz="1200" baseline="-25000">
                <a:latin typeface="Calibri" panose="020F0502020204030204" pitchFamily="34" charset="0"/>
                <a:ea typeface="Times New Roman" panose="02020603050405020304" pitchFamily="18" charset="0"/>
              </a:rPr>
              <a:t>x ;</a:t>
            </a:r>
            <a:endParaRPr lang="fr-FR" sz="1200" baseline="-25000">
              <a:effectLst/>
              <a:latin typeface="Calibri" panose="020F0502020204030204" pitchFamily="34" charset="0"/>
              <a:ea typeface="Times New Roman" panose="02020603050405020304" pitchFamily="18" charset="0"/>
            </a:endParaRPr>
          </a:p>
          <a:p>
            <a:pPr marL="347662" indent="-171450" algn="just">
              <a:buClr>
                <a:schemeClr val="tx1"/>
              </a:buClr>
              <a:buFont typeface="Arial" panose="020B0604020202020204" pitchFamily="34" charset="0"/>
              <a:buChar char="•"/>
            </a:pPr>
            <a:endParaRPr lang="fr-FR" sz="1200">
              <a:effectLst/>
              <a:latin typeface="Calibri" panose="020F0502020204030204" pitchFamily="34" charset="0"/>
              <a:ea typeface="Times New Roman" panose="02020603050405020304" pitchFamily="18" charset="0"/>
            </a:endParaRPr>
          </a:p>
          <a:p>
            <a:pPr marL="347662" indent="-171450" algn="just">
              <a:buClr>
                <a:schemeClr val="tx1"/>
              </a:buClr>
              <a:buFont typeface="Arial" panose="020B0604020202020204" pitchFamily="34" charset="0"/>
              <a:buChar char="•"/>
            </a:pPr>
            <a:r>
              <a:rPr lang="fr-FR" sz="1200">
                <a:effectLst/>
                <a:latin typeface="Calibri" panose="020F0502020204030204" pitchFamily="34" charset="0"/>
                <a:ea typeface="Times New Roman" panose="02020603050405020304" pitchFamily="18" charset="0"/>
              </a:rPr>
              <a:t>Coefficient d’absorption d’eau: </a:t>
            </a:r>
            <a:r>
              <a:rPr lang="fr-FR" sz="1200">
                <a:latin typeface="Calibri" panose="020F0502020204030204" pitchFamily="34" charset="0"/>
                <a:ea typeface="Times New Roman" panose="02020603050405020304" pitchFamily="18" charset="0"/>
              </a:rPr>
              <a:t>3 niveaux A</a:t>
            </a:r>
            <a:r>
              <a:rPr lang="fr-FR" sz="1200" baseline="-25000">
                <a:latin typeface="Calibri" panose="020F0502020204030204" pitchFamily="34" charset="0"/>
                <a:ea typeface="Times New Roman" panose="02020603050405020304" pitchFamily="18" charset="0"/>
              </a:rPr>
              <a:t>x </a:t>
            </a:r>
            <a:r>
              <a:rPr lang="fr-FR" sz="1100">
                <a:latin typeface="Calibri" panose="020F0502020204030204" pitchFamily="34" charset="0"/>
                <a:ea typeface="Times New Roman" panose="02020603050405020304" pitchFamily="18" charset="0"/>
              </a:rPr>
              <a:t>.</a:t>
            </a:r>
          </a:p>
          <a:p>
            <a:pPr marL="176212" indent="0" algn="just">
              <a:spcAft>
                <a:spcPts val="0"/>
              </a:spcAft>
              <a:buClr>
                <a:schemeClr val="tx1"/>
              </a:buClr>
            </a:pPr>
            <a:endParaRPr lang="fr-FR" sz="1100">
              <a:effectLst/>
              <a:latin typeface="Calibri" panose="020F0502020204030204" pitchFamily="34" charset="0"/>
              <a:ea typeface="Times New Roman" panose="02020603050405020304" pitchFamily="18" charset="0"/>
            </a:endParaRP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a:solidFill>
                  <a:schemeClr val="tx1"/>
                </a:solidFill>
              </a:rPr>
              <a:t>Prénorme « Granulats biosourcés pour mortiers et bétons biosourcés »</a:t>
            </a:r>
          </a:p>
        </p:txBody>
      </p:sp>
      <p:pic>
        <p:nvPicPr>
          <p:cNvPr id="3" name="Image 2">
            <a:extLst>
              <a:ext uri="{FF2B5EF4-FFF2-40B4-BE49-F238E27FC236}">
                <a16:creationId xmlns:a16="http://schemas.microsoft.com/office/drawing/2014/main" id="{FF760D40-B086-8B04-EDA2-BF2B1E8F1BDC}"/>
              </a:ext>
            </a:extLst>
          </p:cNvPr>
          <p:cNvPicPr>
            <a:picLocks noChangeAspect="1"/>
          </p:cNvPicPr>
          <p:nvPr/>
        </p:nvPicPr>
        <p:blipFill>
          <a:blip r:embed="rId3"/>
          <a:stretch>
            <a:fillRect/>
          </a:stretch>
        </p:blipFill>
        <p:spPr>
          <a:xfrm>
            <a:off x="5465833" y="2200041"/>
            <a:ext cx="2245591" cy="1365657"/>
          </a:xfrm>
          <a:prstGeom prst="rect">
            <a:avLst/>
          </a:prstGeom>
        </p:spPr>
      </p:pic>
    </p:spTree>
    <p:extLst>
      <p:ext uri="{BB962C8B-B14F-4D97-AF65-F5344CB8AC3E}">
        <p14:creationId xmlns:p14="http://schemas.microsoft.com/office/powerpoint/2010/main" val="433041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28860"/>
            <a:ext cx="5582438" cy="4614640"/>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Bef>
                <a:spcPts val="1200"/>
              </a:spcBef>
              <a:spcAft>
                <a:spcPts val="400"/>
              </a:spcAft>
            </a:pPr>
            <a:endParaRPr lang="fr-FR" sz="1800" b="1" kern="100">
              <a:solidFill>
                <a:srgbClr val="000000"/>
              </a:solidFill>
              <a:effectLst/>
              <a:latin typeface="Calibri" panose="020F0502020204030204" pitchFamily="34" charset="0"/>
              <a:cs typeface="Times New Roman" panose="02020603050405020304" pitchFamily="18" charset="0"/>
            </a:endParaRP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36344"/>
            <a:ext cx="7761446" cy="598774"/>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154023" y="601653"/>
            <a:ext cx="7761446" cy="476871"/>
          </a:xfrm>
          <a:prstGeom prst="rect">
            <a:avLst/>
          </a:prstGeom>
        </p:spPr>
        <p:txBody>
          <a:bodyPr spcFirstLastPara="1" wrap="square" lIns="91425" tIns="91425" rIns="91425" bIns="91425" anchor="ctr" anchorCtr="0">
            <a:noAutofit/>
          </a:bodyPr>
          <a:lstStyle/>
          <a:p>
            <a:r>
              <a:rPr lang="fr-FR" sz="2000">
                <a:solidFill>
                  <a:schemeClr val="lt1"/>
                </a:solidFill>
              </a:rPr>
              <a:t>Après-midi : Mobilisation de la ressource et développements industriels</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333031" y="2105058"/>
            <a:ext cx="5582438" cy="23727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a:lnSpc>
                <a:spcPct val="107000"/>
              </a:lnSpc>
              <a:spcBef>
                <a:spcPts val="1200"/>
              </a:spcBef>
              <a:spcAft>
                <a:spcPts val="400"/>
              </a:spcAft>
            </a:pPr>
            <a:r>
              <a:rPr lang="fr-FR" sz="1600" kern="100">
                <a:effectLst/>
                <a:latin typeface="Calibri" panose="020F0502020204030204" pitchFamily="34" charset="0"/>
                <a:ea typeface="Calibri" panose="020F0502020204030204" pitchFamily="34" charset="0"/>
                <a:cs typeface="Times New Roman" panose="02020603050405020304" pitchFamily="18" charset="0"/>
              </a:rPr>
              <a:t> </a:t>
            </a:r>
            <a:r>
              <a:rPr lang="fr-FR" sz="1600" kern="100">
                <a:latin typeface="Calibri" panose="020F0502020204030204" pitchFamily="34" charset="0"/>
                <a:cs typeface="Times New Roman" panose="02020603050405020304" pitchFamily="18" charset="0"/>
              </a:rPr>
              <a:t>14h00</a:t>
            </a:r>
            <a:r>
              <a:rPr lang="fr-FR" sz="1600" b="1" kern="100">
                <a:latin typeface="Calibri" panose="020F0502020204030204" pitchFamily="34" charset="0"/>
                <a:cs typeface="Times New Roman" panose="02020603050405020304" pitchFamily="18" charset="0"/>
              </a:rPr>
              <a:t>  Première table ronde : Mobilisation de la ressource </a:t>
            </a:r>
          </a:p>
          <a:p>
            <a:pPr marL="342900" lvl="0" indent="-342900">
              <a:lnSpc>
                <a:spcPct val="107000"/>
              </a:lnSpc>
              <a:buFont typeface="Wingdings" panose="05000000000000000000" pitchFamily="2" charset="2"/>
              <a:buChar char=""/>
            </a:pPr>
            <a:r>
              <a:rPr lang="fr-FR" sz="1600" kern="100">
                <a:latin typeface="Calibri" panose="020F0502020204030204" pitchFamily="34" charset="0"/>
                <a:ea typeface="Calibri" panose="020F0502020204030204" pitchFamily="34" charset="0"/>
                <a:cs typeface="Times New Roman" panose="02020603050405020304" pitchFamily="18" charset="0"/>
              </a:rPr>
              <a:t>François CARPENTIER, </a:t>
            </a:r>
            <a:r>
              <a:rPr lang="fr-FR" sz="1600" kern="100" err="1">
                <a:latin typeface="Calibri" panose="020F0502020204030204" pitchFamily="34" charset="0"/>
                <a:ea typeface="Calibri" panose="020F0502020204030204" pitchFamily="34" charset="0"/>
                <a:cs typeface="Times New Roman" panose="02020603050405020304" pitchFamily="18" charset="0"/>
              </a:rPr>
              <a:t>Ceresia</a:t>
            </a:r>
            <a:r>
              <a:rPr lang="fr-FR" sz="1600" kern="100">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Font typeface="Wingdings" panose="05000000000000000000" pitchFamily="2" charset="2"/>
              <a:buChar char=""/>
            </a:pPr>
            <a:r>
              <a:rPr lang="fr-FR" sz="1600" kern="100">
                <a:latin typeface="Calibri" panose="020F0502020204030204" pitchFamily="34" charset="0"/>
                <a:ea typeface="Calibri" panose="020F0502020204030204" pitchFamily="34" charset="0"/>
                <a:cs typeface="Times New Roman" panose="02020603050405020304" pitchFamily="18" charset="0"/>
              </a:rPr>
              <a:t>Hector CUADRADO, </a:t>
            </a:r>
            <a:r>
              <a:rPr lang="fr-FR" sz="1600" kern="100" err="1">
                <a:latin typeface="Calibri" panose="020F0502020204030204" pitchFamily="34" charset="0"/>
                <a:ea typeface="Calibri" panose="020F0502020204030204" pitchFamily="34" charset="0"/>
                <a:cs typeface="Times New Roman" panose="02020603050405020304" pitchFamily="18" charset="0"/>
              </a:rPr>
              <a:t>Depestele</a:t>
            </a:r>
            <a:r>
              <a:rPr lang="fr-FR" sz="1600" kern="100">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Font typeface="Wingdings" panose="05000000000000000000" pitchFamily="2" charset="2"/>
              <a:buChar char=""/>
            </a:pPr>
            <a:r>
              <a:rPr lang="fr-FR" sz="1600" kern="100">
                <a:latin typeface="Calibri" panose="020F0502020204030204" pitchFamily="34" charset="0"/>
                <a:ea typeface="Calibri" panose="020F0502020204030204" pitchFamily="34" charset="0"/>
                <a:cs typeface="Times New Roman" panose="02020603050405020304" pitchFamily="18" charset="0"/>
              </a:rPr>
              <a:t>Alain JEANROY, France miscanthus</a:t>
            </a:r>
          </a:p>
          <a:p>
            <a:pPr>
              <a:lnSpc>
                <a:spcPct val="107000"/>
              </a:lnSpc>
              <a:spcBef>
                <a:spcPts val="1200"/>
              </a:spcBef>
              <a:spcAft>
                <a:spcPts val="400"/>
              </a:spcAft>
            </a:pPr>
            <a:r>
              <a:rPr lang="fr-FR" sz="1600" kern="100">
                <a:latin typeface="Calibri" panose="020F0502020204030204" pitchFamily="34" charset="0"/>
                <a:cs typeface="Times New Roman" panose="02020603050405020304" pitchFamily="18" charset="0"/>
              </a:rPr>
              <a:t>15h00</a:t>
            </a:r>
            <a:r>
              <a:rPr lang="fr-FR" sz="1600" b="1" kern="100">
                <a:latin typeface="Calibri" panose="020F0502020204030204" pitchFamily="34" charset="0"/>
                <a:cs typeface="Times New Roman" panose="02020603050405020304" pitchFamily="18" charset="0"/>
              </a:rPr>
              <a:t>  Deuxième table ronde : Développements industriels et perspectives</a:t>
            </a:r>
          </a:p>
          <a:p>
            <a:pPr marL="342900" lvl="0" indent="-342900">
              <a:lnSpc>
                <a:spcPct val="107000"/>
              </a:lnSpc>
              <a:buFont typeface="Wingdings" panose="05000000000000000000" pitchFamily="2" charset="2"/>
              <a:buChar char=""/>
            </a:pPr>
            <a:r>
              <a:rPr lang="fr-FR" sz="1600" kern="100">
                <a:latin typeface="Calibri" panose="020F0502020204030204" pitchFamily="34" charset="0"/>
                <a:ea typeface="Calibri" panose="020F0502020204030204" pitchFamily="34" charset="0"/>
                <a:cs typeface="Times New Roman" panose="02020603050405020304" pitchFamily="18" charset="0"/>
              </a:rPr>
              <a:t>Guillaume DELANNOY, Construire en Chanvre,</a:t>
            </a:r>
          </a:p>
          <a:p>
            <a:pPr marL="342900" lvl="0" indent="-342900">
              <a:lnSpc>
                <a:spcPct val="107000"/>
              </a:lnSpc>
              <a:buFont typeface="Wingdings" panose="05000000000000000000" pitchFamily="2" charset="2"/>
              <a:buChar char=""/>
            </a:pPr>
            <a:r>
              <a:rPr lang="fr-FR" sz="1600" kern="100">
                <a:latin typeface="Calibri" panose="020F0502020204030204" pitchFamily="34" charset="0"/>
                <a:ea typeface="Calibri" panose="020F0502020204030204" pitchFamily="34" charset="0"/>
                <a:cs typeface="Times New Roman" panose="02020603050405020304" pitchFamily="18" charset="0"/>
              </a:rPr>
              <a:t>Aurélie BOUCHIKHI GERARDIN, </a:t>
            </a:r>
            <a:r>
              <a:rPr lang="fr-FR" sz="1600" kern="100" err="1">
                <a:latin typeface="Calibri" panose="020F0502020204030204" pitchFamily="34" charset="0"/>
                <a:ea typeface="Calibri" panose="020F0502020204030204" pitchFamily="34" charset="0"/>
                <a:cs typeface="Times New Roman" panose="02020603050405020304" pitchFamily="18" charset="0"/>
              </a:rPr>
              <a:t>Alkern</a:t>
            </a:r>
            <a:endParaRPr lang="fr-FR" sz="1600" kern="10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FR" sz="1600" kern="100">
                <a:latin typeface="Calibri" panose="020F0502020204030204" pitchFamily="34" charset="0"/>
                <a:ea typeface="Calibri" panose="020F0502020204030204" pitchFamily="34" charset="0"/>
                <a:cs typeface="Times New Roman" panose="02020603050405020304" pitchFamily="18" charset="0"/>
              </a:rPr>
              <a:t>Anne DAUBRESSE, SIKA (PAREX),</a:t>
            </a:r>
          </a:p>
          <a:p>
            <a:pPr>
              <a:lnSpc>
                <a:spcPct val="107000"/>
              </a:lnSpc>
              <a:spcBef>
                <a:spcPts val="1200"/>
              </a:spcBef>
              <a:spcAft>
                <a:spcPts val="400"/>
              </a:spcAft>
            </a:pPr>
            <a:r>
              <a:rPr lang="fr-FR" sz="1600" kern="100">
                <a:latin typeface="Calibri" panose="020F0502020204030204" pitchFamily="34" charset="0"/>
                <a:cs typeface="Times New Roman" panose="02020603050405020304" pitchFamily="18" charset="0"/>
              </a:rPr>
              <a:t>16h</a:t>
            </a:r>
            <a:r>
              <a:rPr lang="fr-FR" sz="1600" b="1" kern="100">
                <a:latin typeface="Calibri" panose="020F0502020204030204" pitchFamily="34" charset="0"/>
                <a:cs typeface="Times New Roman" panose="02020603050405020304" pitchFamily="18" charset="0"/>
              </a:rPr>
              <a:t> Conclusion, </a:t>
            </a:r>
            <a:r>
              <a:rPr lang="fr-FR" sz="1600" kern="100">
                <a:latin typeface="Calibri" panose="020F0502020204030204" pitchFamily="34" charset="0"/>
                <a:cs typeface="Times New Roman" panose="02020603050405020304" pitchFamily="18" charset="0"/>
              </a:rPr>
              <a:t>Laurent ARNAUD, Guilde Sable Vert, </a:t>
            </a:r>
            <a:r>
              <a:rPr lang="fr-FR" sz="1600" kern="100" err="1">
                <a:latin typeface="Calibri" panose="020F0502020204030204" pitchFamily="34" charset="0"/>
                <a:cs typeface="Times New Roman" panose="02020603050405020304" pitchFamily="18" charset="0"/>
              </a:rPr>
              <a:t>Cerema</a:t>
            </a:r>
            <a:endParaRPr lang="fr-FR" sz="1600" kern="100">
              <a:latin typeface="Calibri" panose="020F0502020204030204" pitchFamily="34" charset="0"/>
              <a:cs typeface="Times New Roman" panose="02020603050405020304" pitchFamily="18" charset="0"/>
            </a:endParaRPr>
          </a:p>
          <a:p>
            <a:pPr marL="152400" indent="0" algn="just">
              <a:lnSpc>
                <a:spcPct val="107000"/>
              </a:lnSpc>
              <a:spcAft>
                <a:spcPts val="800"/>
              </a:spcAft>
            </a:pPr>
            <a:endParaRPr lang="fr-FR" sz="16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9741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3899466"/>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226133" y="1047463"/>
            <a:ext cx="5538615" cy="30485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6212" indent="0" algn="just">
              <a:spcAft>
                <a:spcPts val="0"/>
              </a:spcAft>
              <a:buClr>
                <a:schemeClr val="tx1"/>
              </a:buClr>
            </a:pPr>
            <a:r>
              <a:rPr lang="fr-FR" sz="1400" b="1">
                <a:latin typeface="Calibri" panose="020F0502020204030204" pitchFamily="34" charset="0"/>
                <a:ea typeface="Times New Roman" panose="02020603050405020304" pitchFamily="18" charset="0"/>
              </a:rPr>
              <a:t>… permettant d’établir la fiche d’identité des granulats biosourcés:</a:t>
            </a:r>
            <a:endParaRPr lang="fr-FR" sz="1400" b="1">
              <a:effectLst/>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400" b="1">
              <a:effectLst/>
              <a:latin typeface="Calibri" panose="020F0502020204030204" pitchFamily="34" charset="0"/>
              <a:ea typeface="Times New Roman" panose="02020603050405020304" pitchFamily="18" charset="0"/>
            </a:endParaRPr>
          </a:p>
          <a:p>
            <a:pPr marL="176212" indent="0" algn="just">
              <a:spcAft>
                <a:spcPts val="0"/>
              </a:spcAft>
              <a:buClr>
                <a:schemeClr val="tx1"/>
              </a:buClr>
            </a:pPr>
            <a:r>
              <a:rPr lang="fr-FR" sz="1100">
                <a:latin typeface="Calibri" panose="020F0502020204030204" pitchFamily="34" charset="0"/>
                <a:ea typeface="Times New Roman" panose="02020603050405020304" pitchFamily="18" charset="0"/>
              </a:rPr>
              <a:t>    </a:t>
            </a:r>
          </a:p>
          <a:p>
            <a:pPr marL="176212" indent="0" algn="just">
              <a:spcAft>
                <a:spcPts val="0"/>
              </a:spcAft>
              <a:buClr>
                <a:schemeClr val="tx1"/>
              </a:buClr>
            </a:pPr>
            <a:endParaRPr lang="fr-FR" sz="110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a:effectLst/>
              <a:latin typeface="Calibri" panose="020F0502020204030204" pitchFamily="34" charset="0"/>
              <a:ea typeface="Times New Roman" panose="02020603050405020304" pitchFamily="18" charset="0"/>
            </a:endParaRP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a:solidFill>
                  <a:schemeClr val="tx1"/>
                </a:solidFill>
              </a:rPr>
              <a:t>Prénorme « Granulats biosourcés pour mortiers et bétons biosourcés »</a:t>
            </a:r>
          </a:p>
        </p:txBody>
      </p:sp>
      <p:pic>
        <p:nvPicPr>
          <p:cNvPr id="4" name="Image 3">
            <a:extLst>
              <a:ext uri="{FF2B5EF4-FFF2-40B4-BE49-F238E27FC236}">
                <a16:creationId xmlns:a16="http://schemas.microsoft.com/office/drawing/2014/main" id="{628692F2-D6A5-2835-2B86-E9BE77BD10F3}"/>
              </a:ext>
            </a:extLst>
          </p:cNvPr>
          <p:cNvPicPr>
            <a:picLocks noChangeAspect="1"/>
          </p:cNvPicPr>
          <p:nvPr/>
        </p:nvPicPr>
        <p:blipFill>
          <a:blip r:embed="rId3"/>
          <a:stretch>
            <a:fillRect/>
          </a:stretch>
        </p:blipFill>
        <p:spPr>
          <a:xfrm>
            <a:off x="2622964" y="1682796"/>
            <a:ext cx="4746024" cy="2550409"/>
          </a:xfrm>
          <a:prstGeom prst="rect">
            <a:avLst/>
          </a:prstGeom>
        </p:spPr>
      </p:pic>
    </p:spTree>
    <p:extLst>
      <p:ext uri="{BB962C8B-B14F-4D97-AF65-F5344CB8AC3E}">
        <p14:creationId xmlns:p14="http://schemas.microsoft.com/office/powerpoint/2010/main" val="8236215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3899466"/>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226133" y="1047462"/>
            <a:ext cx="5538615" cy="38270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6212" indent="0" algn="just">
              <a:spcAft>
                <a:spcPts val="0"/>
              </a:spcAft>
              <a:buClr>
                <a:schemeClr val="tx1"/>
              </a:buClr>
            </a:pPr>
            <a:r>
              <a:rPr lang="fr-FR" sz="1400" b="1">
                <a:latin typeface="Calibri" panose="020F0502020204030204" pitchFamily="34" charset="0"/>
                <a:ea typeface="Times New Roman" panose="02020603050405020304" pitchFamily="18" charset="0"/>
              </a:rPr>
              <a:t>… mais également d’accompagner la maîtrise de la production avec un plan de contrôle:</a:t>
            </a:r>
          </a:p>
          <a:p>
            <a:pPr marL="176212" indent="0" algn="just">
              <a:spcAft>
                <a:spcPts val="0"/>
              </a:spcAft>
              <a:buClr>
                <a:schemeClr val="tx1"/>
              </a:buClr>
            </a:pPr>
            <a:endParaRPr lang="fr-FR" sz="1400" b="1" u="sng">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400" b="1" u="sng">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400" b="1" u="sng">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400" b="1" u="sng">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400" b="1" u="sng">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400" b="1" u="sng">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400" b="1" u="sng">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400" b="1" u="sng">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400" b="1" u="sng">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400" b="1" u="sng">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400" b="1" u="sng">
              <a:latin typeface="Calibri" panose="020F0502020204030204" pitchFamily="34" charset="0"/>
              <a:ea typeface="Times New Roman" panose="02020603050405020304" pitchFamily="18" charset="0"/>
            </a:endParaRPr>
          </a:p>
          <a:p>
            <a:pPr marL="176212" indent="0" algn="just">
              <a:spcAft>
                <a:spcPts val="0"/>
              </a:spcAft>
              <a:buClr>
                <a:schemeClr val="tx1"/>
              </a:buClr>
            </a:pPr>
            <a:r>
              <a:rPr lang="fr-FR" sz="1200" b="1" i="1">
                <a:latin typeface="Calibri" panose="020F0502020204030204" pitchFamily="34" charset="0"/>
                <a:ea typeface="Times New Roman" panose="02020603050405020304" pitchFamily="18" charset="0"/>
              </a:rPr>
              <a:t>NB: Les fréquences resteront à définir lors de la mise en place de la norme expérimentale</a:t>
            </a:r>
          </a:p>
          <a:p>
            <a:pPr marL="176212" indent="0" algn="just">
              <a:spcAft>
                <a:spcPts val="0"/>
              </a:spcAft>
              <a:buClr>
                <a:schemeClr val="tx1"/>
              </a:buClr>
            </a:pPr>
            <a:endParaRPr lang="fr-FR" sz="1400" b="1" u="sng">
              <a:latin typeface="Calibri" panose="020F0502020204030204" pitchFamily="34" charset="0"/>
              <a:ea typeface="Times New Roman" panose="02020603050405020304" pitchFamily="18" charset="0"/>
            </a:endParaRPr>
          </a:p>
          <a:p>
            <a:pPr marL="176212" indent="0" algn="just">
              <a:spcAft>
                <a:spcPts val="0"/>
              </a:spcAft>
              <a:buClr>
                <a:schemeClr val="tx1"/>
              </a:buClr>
            </a:pPr>
            <a:endParaRPr lang="fr-FR" sz="1100">
              <a:effectLst/>
              <a:latin typeface="Calibri" panose="020F0502020204030204" pitchFamily="34" charset="0"/>
              <a:ea typeface="Times New Roman" panose="02020603050405020304" pitchFamily="18" charset="0"/>
            </a:endParaRP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a:solidFill>
                  <a:schemeClr val="tx1"/>
                </a:solidFill>
              </a:rPr>
              <a:t>Prénorme « Granulats biosourcés pour mortiers et bétons biosourcés »</a:t>
            </a:r>
          </a:p>
        </p:txBody>
      </p:sp>
      <p:pic>
        <p:nvPicPr>
          <p:cNvPr id="3" name="Image 2">
            <a:extLst>
              <a:ext uri="{FF2B5EF4-FFF2-40B4-BE49-F238E27FC236}">
                <a16:creationId xmlns:a16="http://schemas.microsoft.com/office/drawing/2014/main" id="{C89EA209-0EC9-10EA-4F40-4961F30026A0}"/>
              </a:ext>
            </a:extLst>
          </p:cNvPr>
          <p:cNvPicPr>
            <a:picLocks noChangeAspect="1"/>
          </p:cNvPicPr>
          <p:nvPr/>
        </p:nvPicPr>
        <p:blipFill>
          <a:blip r:embed="rId3"/>
          <a:stretch>
            <a:fillRect/>
          </a:stretch>
        </p:blipFill>
        <p:spPr>
          <a:xfrm>
            <a:off x="3532824" y="1682796"/>
            <a:ext cx="3619399" cy="2196680"/>
          </a:xfrm>
          <a:prstGeom prst="rect">
            <a:avLst/>
          </a:prstGeom>
        </p:spPr>
      </p:pic>
    </p:spTree>
    <p:extLst>
      <p:ext uri="{BB962C8B-B14F-4D97-AF65-F5344CB8AC3E}">
        <p14:creationId xmlns:p14="http://schemas.microsoft.com/office/powerpoint/2010/main" val="24551817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3899466"/>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2" algn="just">
              <a:buClr>
                <a:schemeClr val="tx1"/>
              </a:buClr>
            </a:pPr>
            <a:endParaRPr lang="fr-FR" sz="1400" b="1" baseline="-25000">
              <a:effectLst/>
              <a:latin typeface="Calibri" panose="020F0502020204030204" pitchFamily="34" charset="0"/>
              <a:ea typeface="Times New Roman" panose="02020603050405020304" pitchFamily="18" charset="0"/>
            </a:endParaRP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a:solidFill>
                  <a:schemeClr val="tx1"/>
                </a:solidFill>
              </a:rPr>
              <a:t>Prénorme « Essais pour déterminer les caractéristiques physiques des granulats </a:t>
            </a:r>
          </a:p>
          <a:p>
            <a:pPr marL="171450" indent="-171450" algn="r">
              <a:buClr>
                <a:schemeClr val="bg1"/>
              </a:buClr>
              <a:buFont typeface="Wingdings" panose="05000000000000000000" pitchFamily="2" charset="2"/>
              <a:buChar char="§"/>
            </a:pPr>
            <a:r>
              <a:rPr lang="fr-FR" sz="1200" b="1">
                <a:solidFill>
                  <a:schemeClr val="tx1"/>
                </a:solidFill>
              </a:rPr>
              <a:t>biosourcés - </a:t>
            </a:r>
            <a:r>
              <a:rPr lang="fr-FR" sz="1200" b="1">
                <a:solidFill>
                  <a:srgbClr val="FF0000"/>
                </a:solidFill>
              </a:rPr>
              <a:t>Partie 1 : détermination de la teneur en eau par séchage en </a:t>
            </a:r>
          </a:p>
          <a:p>
            <a:pPr marL="171450" indent="-171450" algn="r">
              <a:buClr>
                <a:schemeClr val="bg1"/>
              </a:buClr>
              <a:buFont typeface="Wingdings" panose="05000000000000000000" pitchFamily="2" charset="2"/>
              <a:buChar char="§"/>
            </a:pPr>
            <a:r>
              <a:rPr lang="fr-FR" sz="1200" b="1">
                <a:solidFill>
                  <a:srgbClr val="FF0000"/>
                </a:solidFill>
              </a:rPr>
              <a:t>étuve ventilée</a:t>
            </a:r>
            <a:r>
              <a:rPr lang="fr-FR" sz="1200" b="1">
                <a:solidFill>
                  <a:schemeClr val="tx1"/>
                </a:solidFill>
              </a:rPr>
              <a:t>»</a:t>
            </a:r>
          </a:p>
        </p:txBody>
      </p:sp>
      <p:pic>
        <p:nvPicPr>
          <p:cNvPr id="3" name="Image 2">
            <a:extLst>
              <a:ext uri="{FF2B5EF4-FFF2-40B4-BE49-F238E27FC236}">
                <a16:creationId xmlns:a16="http://schemas.microsoft.com/office/drawing/2014/main" id="{61A48324-2280-1967-D87A-3B75539DCA0F}"/>
              </a:ext>
            </a:extLst>
          </p:cNvPr>
          <p:cNvPicPr>
            <a:picLocks noChangeAspect="1"/>
          </p:cNvPicPr>
          <p:nvPr/>
        </p:nvPicPr>
        <p:blipFill>
          <a:blip r:embed="rId3"/>
          <a:stretch>
            <a:fillRect/>
          </a:stretch>
        </p:blipFill>
        <p:spPr>
          <a:xfrm>
            <a:off x="4462487" y="1035119"/>
            <a:ext cx="3353784" cy="3311803"/>
          </a:xfrm>
          <a:prstGeom prst="rect">
            <a:avLst/>
          </a:prstGeom>
        </p:spPr>
      </p:pic>
      <p:sp>
        <p:nvSpPr>
          <p:cNvPr id="4" name="Google Shape;425;p43">
            <a:extLst>
              <a:ext uri="{FF2B5EF4-FFF2-40B4-BE49-F238E27FC236}">
                <a16:creationId xmlns:a16="http://schemas.microsoft.com/office/drawing/2014/main" id="{C03E6DE8-480A-2CB4-6BA6-D561AC0BBD46}"/>
              </a:ext>
            </a:extLst>
          </p:cNvPr>
          <p:cNvSpPr txBox="1">
            <a:spLocks/>
          </p:cNvSpPr>
          <p:nvPr/>
        </p:nvSpPr>
        <p:spPr>
          <a:xfrm>
            <a:off x="3526679" y="349022"/>
            <a:ext cx="5538615" cy="11724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461962" indent="-285750" algn="just">
              <a:spcAft>
                <a:spcPts val="0"/>
              </a:spcAft>
              <a:buClr>
                <a:schemeClr val="tx1"/>
              </a:buClr>
              <a:buFont typeface="Arial" panose="020B0604020202020204" pitchFamily="34" charset="0"/>
              <a:buChar char="•"/>
            </a:pPr>
            <a:r>
              <a:rPr lang="fr-FR" sz="1400" b="1">
                <a:latin typeface="Calibri" panose="020F0502020204030204" pitchFamily="34" charset="0"/>
                <a:ea typeface="Times New Roman" panose="02020603050405020304" pitchFamily="18" charset="0"/>
              </a:rPr>
              <a:t>Essais de séchage en étuve à 105°C ±5</a:t>
            </a:r>
          </a:p>
          <a:p>
            <a:pPr marL="176212" indent="0" algn="just">
              <a:spcAft>
                <a:spcPts val="0"/>
              </a:spcAft>
              <a:buClr>
                <a:schemeClr val="tx1"/>
              </a:buClr>
            </a:pPr>
            <a:endParaRPr lang="fr-FR" sz="110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3110698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3899466"/>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2" algn="just">
              <a:buClr>
                <a:schemeClr val="tx1"/>
              </a:buClr>
            </a:pPr>
            <a:endParaRPr lang="fr-FR" sz="1400" b="1" baseline="-25000">
              <a:effectLst/>
              <a:latin typeface="Calibri" panose="020F0502020204030204" pitchFamily="34" charset="0"/>
              <a:ea typeface="Times New Roman" panose="02020603050405020304" pitchFamily="18" charset="0"/>
            </a:endParaRP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a:solidFill>
                  <a:schemeClr val="tx1"/>
                </a:solidFill>
              </a:rPr>
              <a:t>Prénorme « Essais pour déterminer les caractéristiques physiques des granulats </a:t>
            </a:r>
          </a:p>
          <a:p>
            <a:pPr marL="171450" indent="-171450" algn="r">
              <a:buClr>
                <a:schemeClr val="bg1"/>
              </a:buClr>
              <a:buFont typeface="Wingdings" panose="05000000000000000000" pitchFamily="2" charset="2"/>
              <a:buChar char="§"/>
            </a:pPr>
            <a:r>
              <a:rPr lang="fr-FR" sz="1200" b="1">
                <a:solidFill>
                  <a:schemeClr val="tx1"/>
                </a:solidFill>
              </a:rPr>
              <a:t>biosourcés -  </a:t>
            </a:r>
            <a:r>
              <a:rPr lang="fr-FR" sz="1200" b="1">
                <a:solidFill>
                  <a:srgbClr val="FF0000"/>
                </a:solidFill>
              </a:rPr>
              <a:t>Partie 2 : détermination de la masse volumique apparente</a:t>
            </a:r>
          </a:p>
          <a:p>
            <a:pPr marL="171450" indent="-171450" algn="r">
              <a:buClr>
                <a:schemeClr val="bg1"/>
              </a:buClr>
              <a:buFont typeface="Wingdings" panose="05000000000000000000" pitchFamily="2" charset="2"/>
              <a:buChar char="§"/>
            </a:pPr>
            <a:r>
              <a:rPr lang="fr-FR" sz="1200" b="1">
                <a:solidFill>
                  <a:srgbClr val="FF0000"/>
                </a:solidFill>
              </a:rPr>
              <a:t>sans tassement</a:t>
            </a:r>
          </a:p>
        </p:txBody>
      </p:sp>
      <p:sp>
        <p:nvSpPr>
          <p:cNvPr id="4" name="Google Shape;425;p43">
            <a:extLst>
              <a:ext uri="{FF2B5EF4-FFF2-40B4-BE49-F238E27FC236}">
                <a16:creationId xmlns:a16="http://schemas.microsoft.com/office/drawing/2014/main" id="{C03E6DE8-480A-2CB4-6BA6-D561AC0BBD46}"/>
              </a:ext>
            </a:extLst>
          </p:cNvPr>
          <p:cNvSpPr txBox="1">
            <a:spLocks/>
          </p:cNvSpPr>
          <p:nvPr/>
        </p:nvSpPr>
        <p:spPr>
          <a:xfrm>
            <a:off x="3526679" y="349022"/>
            <a:ext cx="5538615" cy="11724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461962" indent="-285750" algn="just">
              <a:spcAft>
                <a:spcPts val="0"/>
              </a:spcAft>
              <a:buClr>
                <a:schemeClr val="tx1"/>
              </a:buClr>
              <a:buFont typeface="Arial" panose="020B0604020202020204" pitchFamily="34" charset="0"/>
              <a:buChar char="•"/>
            </a:pPr>
            <a:r>
              <a:rPr lang="fr-FR" sz="1400" b="1">
                <a:latin typeface="Calibri" panose="020F0502020204030204" pitchFamily="34" charset="0"/>
                <a:ea typeface="Times New Roman" panose="02020603050405020304" pitchFamily="18" charset="0"/>
              </a:rPr>
              <a:t>Méthode dite « densité renversée »</a:t>
            </a:r>
          </a:p>
          <a:p>
            <a:pPr marL="176212" indent="0" algn="just">
              <a:spcAft>
                <a:spcPts val="0"/>
              </a:spcAft>
              <a:buClr>
                <a:schemeClr val="tx1"/>
              </a:buClr>
            </a:pPr>
            <a:endParaRPr lang="fr-FR" sz="1100">
              <a:effectLst/>
              <a:latin typeface="Calibri" panose="020F0502020204030204" pitchFamily="34" charset="0"/>
              <a:ea typeface="Times New Roman" panose="02020603050405020304" pitchFamily="18" charset="0"/>
            </a:endParaRPr>
          </a:p>
        </p:txBody>
      </p:sp>
      <p:pic>
        <p:nvPicPr>
          <p:cNvPr id="6" name="Image 5">
            <a:extLst>
              <a:ext uri="{FF2B5EF4-FFF2-40B4-BE49-F238E27FC236}">
                <a16:creationId xmlns:a16="http://schemas.microsoft.com/office/drawing/2014/main" id="{776BC6B6-BDCA-45EE-78DE-ACC532548141}"/>
              </a:ext>
            </a:extLst>
          </p:cNvPr>
          <p:cNvPicPr>
            <a:picLocks noChangeAspect="1"/>
          </p:cNvPicPr>
          <p:nvPr/>
        </p:nvPicPr>
        <p:blipFill>
          <a:blip r:embed="rId3"/>
          <a:stretch>
            <a:fillRect/>
          </a:stretch>
        </p:blipFill>
        <p:spPr>
          <a:xfrm>
            <a:off x="3119492" y="1362622"/>
            <a:ext cx="3879702" cy="2786236"/>
          </a:xfrm>
          <a:prstGeom prst="rect">
            <a:avLst/>
          </a:prstGeom>
        </p:spPr>
      </p:pic>
    </p:spTree>
    <p:extLst>
      <p:ext uri="{BB962C8B-B14F-4D97-AF65-F5344CB8AC3E}">
        <p14:creationId xmlns:p14="http://schemas.microsoft.com/office/powerpoint/2010/main" val="18951876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3899466"/>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2" algn="just">
              <a:buClr>
                <a:schemeClr val="tx1"/>
              </a:buClr>
            </a:pPr>
            <a:endParaRPr lang="fr-FR" sz="1400" b="1" baseline="-25000">
              <a:effectLst/>
              <a:latin typeface="Calibri" panose="020F0502020204030204" pitchFamily="34" charset="0"/>
              <a:ea typeface="Times New Roman" panose="02020603050405020304" pitchFamily="18" charset="0"/>
            </a:endParaRP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a:solidFill>
                  <a:schemeClr val="tx1"/>
                </a:solidFill>
              </a:rPr>
              <a:t>Prénorme « Essais pour déterminer les caractéristiques physiques des granulats </a:t>
            </a:r>
          </a:p>
          <a:p>
            <a:pPr marL="171450" indent="-171450" algn="r">
              <a:buClr>
                <a:schemeClr val="bg1"/>
              </a:buClr>
              <a:buFont typeface="Wingdings" panose="05000000000000000000" pitchFamily="2" charset="2"/>
              <a:buChar char="§"/>
            </a:pPr>
            <a:r>
              <a:rPr lang="fr-FR" sz="1200" b="1">
                <a:solidFill>
                  <a:schemeClr val="tx1"/>
                </a:solidFill>
              </a:rPr>
              <a:t>biosourcés -  </a:t>
            </a:r>
            <a:r>
              <a:rPr lang="fr-FR" sz="1200" b="1">
                <a:solidFill>
                  <a:srgbClr val="FF0000"/>
                </a:solidFill>
              </a:rPr>
              <a:t>Partie 3 : détermination du coefficient d'absorption d'eau</a:t>
            </a:r>
          </a:p>
        </p:txBody>
      </p:sp>
      <p:sp>
        <p:nvSpPr>
          <p:cNvPr id="4" name="Google Shape;425;p43">
            <a:extLst>
              <a:ext uri="{FF2B5EF4-FFF2-40B4-BE49-F238E27FC236}">
                <a16:creationId xmlns:a16="http://schemas.microsoft.com/office/drawing/2014/main" id="{C03E6DE8-480A-2CB4-6BA6-D561AC0BBD46}"/>
              </a:ext>
            </a:extLst>
          </p:cNvPr>
          <p:cNvSpPr txBox="1">
            <a:spLocks/>
          </p:cNvSpPr>
          <p:nvPr/>
        </p:nvSpPr>
        <p:spPr>
          <a:xfrm>
            <a:off x="3511530" y="482950"/>
            <a:ext cx="4269153" cy="11043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461962" indent="-285750" algn="just">
              <a:spcAft>
                <a:spcPts val="0"/>
              </a:spcAft>
              <a:buClr>
                <a:schemeClr val="tx1"/>
              </a:buClr>
              <a:buFont typeface="Arial" panose="020B0604020202020204" pitchFamily="34" charset="0"/>
              <a:buChar char="•"/>
            </a:pPr>
            <a:r>
              <a:rPr lang="fr-FR" sz="1400" b="1">
                <a:latin typeface="Calibri" panose="020F0502020204030204" pitchFamily="34" charset="0"/>
                <a:ea typeface="Times New Roman" panose="02020603050405020304" pitchFamily="18" charset="0"/>
              </a:rPr>
              <a:t>Méthode par immersion et reprise d’eau pour différents temps d’immersion</a:t>
            </a:r>
          </a:p>
          <a:p>
            <a:pPr marL="176212" indent="0" algn="just">
              <a:spcAft>
                <a:spcPts val="0"/>
              </a:spcAft>
              <a:buClr>
                <a:schemeClr val="tx1"/>
              </a:buClr>
            </a:pPr>
            <a:endParaRPr lang="fr-FR" sz="1100">
              <a:effectLst/>
              <a:latin typeface="Calibri" panose="020F0502020204030204" pitchFamily="34" charset="0"/>
              <a:ea typeface="Times New Roman" panose="02020603050405020304" pitchFamily="18" charset="0"/>
            </a:endParaRPr>
          </a:p>
        </p:txBody>
      </p:sp>
      <p:pic>
        <p:nvPicPr>
          <p:cNvPr id="7" name="Image 6">
            <a:extLst>
              <a:ext uri="{FF2B5EF4-FFF2-40B4-BE49-F238E27FC236}">
                <a16:creationId xmlns:a16="http://schemas.microsoft.com/office/drawing/2014/main" id="{87CB8BA0-A957-F494-1C92-9E678D574443}"/>
              </a:ext>
            </a:extLst>
          </p:cNvPr>
          <p:cNvPicPr>
            <a:picLocks noChangeAspect="1"/>
          </p:cNvPicPr>
          <p:nvPr/>
        </p:nvPicPr>
        <p:blipFill>
          <a:blip r:embed="rId3"/>
          <a:stretch>
            <a:fillRect/>
          </a:stretch>
        </p:blipFill>
        <p:spPr>
          <a:xfrm>
            <a:off x="4001719" y="1264022"/>
            <a:ext cx="2966134" cy="3018865"/>
          </a:xfrm>
          <a:prstGeom prst="rect">
            <a:avLst/>
          </a:prstGeom>
        </p:spPr>
      </p:pic>
    </p:spTree>
    <p:extLst>
      <p:ext uri="{BB962C8B-B14F-4D97-AF65-F5344CB8AC3E}">
        <p14:creationId xmlns:p14="http://schemas.microsoft.com/office/powerpoint/2010/main" val="36312930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3899466"/>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2" algn="just">
              <a:buClr>
                <a:schemeClr val="tx1"/>
              </a:buClr>
            </a:pPr>
            <a:endParaRPr lang="fr-FR" sz="1400" b="1" baseline="-25000">
              <a:effectLst/>
              <a:latin typeface="Calibri" panose="020F0502020204030204" pitchFamily="34" charset="0"/>
              <a:ea typeface="Times New Roman" panose="02020603050405020304" pitchFamily="18" charset="0"/>
            </a:endParaRP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a:solidFill>
                  <a:schemeClr val="tx1"/>
                </a:solidFill>
              </a:rPr>
              <a:t>Prénorme « Essais pour déterminer les caractéristiques physiques des granulats </a:t>
            </a:r>
          </a:p>
          <a:p>
            <a:pPr marL="171450" indent="-171450" algn="r">
              <a:buClr>
                <a:schemeClr val="bg1"/>
              </a:buClr>
              <a:buFont typeface="Wingdings" panose="05000000000000000000" pitchFamily="2" charset="2"/>
              <a:buChar char="§"/>
            </a:pPr>
            <a:r>
              <a:rPr lang="fr-FR" sz="1200" b="1">
                <a:solidFill>
                  <a:schemeClr val="tx1"/>
                </a:solidFill>
              </a:rPr>
              <a:t>biosourcés -  </a:t>
            </a:r>
            <a:r>
              <a:rPr lang="fr-FR" sz="1200" b="1">
                <a:solidFill>
                  <a:srgbClr val="FF0000"/>
                </a:solidFill>
              </a:rPr>
              <a:t>Partie 4 : détermination de la répartition </a:t>
            </a:r>
          </a:p>
          <a:p>
            <a:pPr marL="171450" indent="-171450" algn="r">
              <a:buClr>
                <a:schemeClr val="bg1"/>
              </a:buClr>
              <a:buFont typeface="Wingdings" panose="05000000000000000000" pitchFamily="2" charset="2"/>
              <a:buChar char="§"/>
            </a:pPr>
            <a:r>
              <a:rPr lang="fr-FR" sz="1200" b="1">
                <a:solidFill>
                  <a:srgbClr val="FF0000"/>
                </a:solidFill>
              </a:rPr>
              <a:t>granulométrique par analyse d’image</a:t>
            </a:r>
          </a:p>
        </p:txBody>
      </p:sp>
      <p:sp>
        <p:nvSpPr>
          <p:cNvPr id="4" name="Google Shape;425;p43">
            <a:extLst>
              <a:ext uri="{FF2B5EF4-FFF2-40B4-BE49-F238E27FC236}">
                <a16:creationId xmlns:a16="http://schemas.microsoft.com/office/drawing/2014/main" id="{C03E6DE8-480A-2CB4-6BA6-D561AC0BBD46}"/>
              </a:ext>
            </a:extLst>
          </p:cNvPr>
          <p:cNvSpPr txBox="1">
            <a:spLocks/>
          </p:cNvSpPr>
          <p:nvPr/>
        </p:nvSpPr>
        <p:spPr>
          <a:xfrm>
            <a:off x="3511530" y="482950"/>
            <a:ext cx="4269153" cy="9925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461962" indent="-285750" algn="just">
              <a:spcAft>
                <a:spcPts val="0"/>
              </a:spcAft>
              <a:buClr>
                <a:schemeClr val="tx1"/>
              </a:buClr>
              <a:buFont typeface="Arial" panose="020B0604020202020204" pitchFamily="34" charset="0"/>
              <a:buChar char="•"/>
            </a:pPr>
            <a:r>
              <a:rPr lang="fr-FR" sz="1400" b="1">
                <a:latin typeface="Calibri" panose="020F0502020204030204" pitchFamily="34" charset="0"/>
                <a:ea typeface="Times New Roman" panose="02020603050405020304" pitchFamily="18" charset="0"/>
              </a:rPr>
              <a:t>Analyse d’image en 2D :</a:t>
            </a:r>
          </a:p>
          <a:p>
            <a:pPr marL="176212" indent="0" algn="just">
              <a:spcAft>
                <a:spcPts val="0"/>
              </a:spcAft>
              <a:buClr>
                <a:schemeClr val="tx1"/>
              </a:buClr>
            </a:pPr>
            <a:r>
              <a:rPr lang="fr-FR" sz="1400" b="1">
                <a:latin typeface="Calibri" panose="020F0502020204030204" pitchFamily="34" charset="0"/>
                <a:ea typeface="Times New Roman" panose="02020603050405020304" pitchFamily="18" charset="0"/>
              </a:rPr>
              <a:t>Détermination des longueurs, largeurs et élongation des granulats biosourcés </a:t>
            </a:r>
          </a:p>
          <a:p>
            <a:pPr marL="176212" indent="0" algn="just">
              <a:spcAft>
                <a:spcPts val="0"/>
              </a:spcAft>
              <a:buClr>
                <a:schemeClr val="tx1"/>
              </a:buClr>
            </a:pPr>
            <a:endParaRPr lang="fr-FR" sz="1100">
              <a:effectLst/>
              <a:latin typeface="Calibri" panose="020F0502020204030204" pitchFamily="34" charset="0"/>
              <a:ea typeface="Times New Roman" panose="02020603050405020304" pitchFamily="18" charset="0"/>
            </a:endParaRPr>
          </a:p>
        </p:txBody>
      </p:sp>
      <p:pic>
        <p:nvPicPr>
          <p:cNvPr id="1026" name="Picture 2">
            <a:extLst>
              <a:ext uri="{FF2B5EF4-FFF2-40B4-BE49-F238E27FC236}">
                <a16:creationId xmlns:a16="http://schemas.microsoft.com/office/drawing/2014/main" id="{EF0B754E-A53B-107D-5798-0383706F7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963" y="2129441"/>
            <a:ext cx="2244003" cy="18014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1351A6B-7CFE-9EEC-1037-DDB3A0CF9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3342" y="2129441"/>
            <a:ext cx="2480005" cy="1801468"/>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425;p43">
            <a:extLst>
              <a:ext uri="{FF2B5EF4-FFF2-40B4-BE49-F238E27FC236}">
                <a16:creationId xmlns:a16="http://schemas.microsoft.com/office/drawing/2014/main" id="{B8F51EB1-28C6-BEC0-13E5-F875486A6D91}"/>
              </a:ext>
            </a:extLst>
          </p:cNvPr>
          <p:cNvSpPr txBox="1">
            <a:spLocks/>
          </p:cNvSpPr>
          <p:nvPr/>
        </p:nvSpPr>
        <p:spPr>
          <a:xfrm>
            <a:off x="2308854" y="1155481"/>
            <a:ext cx="5471829" cy="9925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461962" indent="-285750" algn="just">
              <a:spcAft>
                <a:spcPts val="0"/>
              </a:spcAft>
              <a:buClr>
                <a:schemeClr val="tx1"/>
              </a:buClr>
              <a:buFont typeface="Arial" panose="020B0604020202020204" pitchFamily="34" charset="0"/>
              <a:buChar char="•"/>
            </a:pPr>
            <a:r>
              <a:rPr lang="fr-FR" sz="1400">
                <a:latin typeface="Calibri" panose="020F0502020204030204" pitchFamily="34" charset="0"/>
                <a:ea typeface="Times New Roman" panose="02020603050405020304" pitchFamily="18" charset="0"/>
              </a:rPr>
              <a:t>Elongation d’un granulat biosourcé </a:t>
            </a:r>
            <a:r>
              <a:rPr lang="fr-FR" sz="1400">
                <a:latin typeface="Calibri" panose="020F0502020204030204" pitchFamily="34" charset="0"/>
              </a:rPr>
              <a:t>est le rapport entre sa longueur et sa largeur. </a:t>
            </a:r>
          </a:p>
          <a:p>
            <a:pPr marL="176212" indent="0" algn="just">
              <a:spcAft>
                <a:spcPts val="0"/>
              </a:spcAft>
              <a:buClr>
                <a:schemeClr val="tx1"/>
              </a:buClr>
            </a:pPr>
            <a:endParaRPr lang="fr-FR" sz="110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1764737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01549"/>
            <a:ext cx="5538614" cy="3899466"/>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2" algn="just">
              <a:buClr>
                <a:schemeClr val="tx1"/>
              </a:buClr>
            </a:pPr>
            <a:endParaRPr lang="fr-FR" sz="1400" b="1" baseline="-25000">
              <a:effectLst/>
              <a:latin typeface="Calibri" panose="020F0502020204030204" pitchFamily="34" charset="0"/>
              <a:ea typeface="Times New Roman" panose="02020603050405020304" pitchFamily="18" charset="0"/>
            </a:endParaRP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NG2B</a:t>
            </a: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r>
              <a:rPr lang="fr-FR" sz="1200" b="1">
                <a:solidFill>
                  <a:schemeClr val="tx1"/>
                </a:solidFill>
              </a:rPr>
              <a:t>Prénorme « Essais pour déterminer les caractéristiques physiques des granulats </a:t>
            </a:r>
          </a:p>
          <a:p>
            <a:pPr marL="171450" indent="-171450" algn="r">
              <a:buClr>
                <a:schemeClr val="bg1"/>
              </a:buClr>
              <a:buFont typeface="Wingdings" panose="05000000000000000000" pitchFamily="2" charset="2"/>
              <a:buChar char="§"/>
            </a:pPr>
            <a:r>
              <a:rPr lang="fr-FR" sz="1200" b="1">
                <a:solidFill>
                  <a:schemeClr val="tx1"/>
                </a:solidFill>
              </a:rPr>
              <a:t>biosourcés -  </a:t>
            </a:r>
            <a:r>
              <a:rPr lang="fr-FR" sz="1200" b="1">
                <a:solidFill>
                  <a:srgbClr val="FF0000"/>
                </a:solidFill>
              </a:rPr>
              <a:t>Partie 5 : détermination du taux de poussières et de fibres </a:t>
            </a:r>
          </a:p>
          <a:p>
            <a:pPr marL="171450" indent="-171450" algn="r">
              <a:buClr>
                <a:schemeClr val="bg1"/>
              </a:buClr>
              <a:buFont typeface="Wingdings" panose="05000000000000000000" pitchFamily="2" charset="2"/>
              <a:buChar char="§"/>
            </a:pPr>
            <a:r>
              <a:rPr lang="fr-FR" sz="1200" b="1">
                <a:solidFill>
                  <a:srgbClr val="FF0000"/>
                </a:solidFill>
              </a:rPr>
              <a:t>des granulats biosourcés</a:t>
            </a:r>
          </a:p>
        </p:txBody>
      </p:sp>
      <p:sp>
        <p:nvSpPr>
          <p:cNvPr id="4" name="Google Shape;425;p43">
            <a:extLst>
              <a:ext uri="{FF2B5EF4-FFF2-40B4-BE49-F238E27FC236}">
                <a16:creationId xmlns:a16="http://schemas.microsoft.com/office/drawing/2014/main" id="{C03E6DE8-480A-2CB4-6BA6-D561AC0BBD46}"/>
              </a:ext>
            </a:extLst>
          </p:cNvPr>
          <p:cNvSpPr txBox="1">
            <a:spLocks/>
          </p:cNvSpPr>
          <p:nvPr/>
        </p:nvSpPr>
        <p:spPr>
          <a:xfrm>
            <a:off x="3511530" y="482950"/>
            <a:ext cx="4269153" cy="11043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461962" indent="-285750" algn="just">
              <a:spcAft>
                <a:spcPts val="0"/>
              </a:spcAft>
              <a:buClr>
                <a:schemeClr val="tx1"/>
              </a:buClr>
              <a:buFont typeface="Arial" panose="020B0604020202020204" pitchFamily="34" charset="0"/>
              <a:buChar char="•"/>
            </a:pPr>
            <a:r>
              <a:rPr lang="fr-FR" sz="1400" b="1">
                <a:latin typeface="Calibri" panose="020F0502020204030204" pitchFamily="34" charset="0"/>
                <a:ea typeface="Times New Roman" panose="02020603050405020304" pitchFamily="18" charset="0"/>
              </a:rPr>
              <a:t>Méthode de tamisage mécanique </a:t>
            </a:r>
          </a:p>
          <a:p>
            <a:pPr marL="176212" indent="0" algn="just">
              <a:spcAft>
                <a:spcPts val="0"/>
              </a:spcAft>
              <a:buClr>
                <a:schemeClr val="tx1"/>
              </a:buClr>
            </a:pPr>
            <a:endParaRPr lang="fr-FR" sz="1100">
              <a:effectLst/>
              <a:latin typeface="Calibri" panose="020F0502020204030204" pitchFamily="34" charset="0"/>
              <a:ea typeface="Times New Roman" panose="02020603050405020304" pitchFamily="18" charset="0"/>
            </a:endParaRPr>
          </a:p>
        </p:txBody>
      </p:sp>
      <p:sp>
        <p:nvSpPr>
          <p:cNvPr id="2" name="Google Shape;425;p43">
            <a:extLst>
              <a:ext uri="{FF2B5EF4-FFF2-40B4-BE49-F238E27FC236}">
                <a16:creationId xmlns:a16="http://schemas.microsoft.com/office/drawing/2014/main" id="{948A8899-AB1A-B93C-D593-2E912CFD116F}"/>
              </a:ext>
            </a:extLst>
          </p:cNvPr>
          <p:cNvSpPr txBox="1">
            <a:spLocks/>
          </p:cNvSpPr>
          <p:nvPr/>
        </p:nvSpPr>
        <p:spPr>
          <a:xfrm>
            <a:off x="2366423" y="1316212"/>
            <a:ext cx="5471829" cy="9925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461962" indent="-285750" algn="just">
              <a:spcAft>
                <a:spcPts val="0"/>
              </a:spcAft>
              <a:buClr>
                <a:schemeClr val="tx1"/>
              </a:buClr>
              <a:buFont typeface="Arial" panose="020B0604020202020204" pitchFamily="34" charset="0"/>
              <a:buChar char="•"/>
            </a:pPr>
            <a:r>
              <a:rPr lang="fr-FR" sz="1400" b="1">
                <a:latin typeface="Calibri" panose="020F0502020204030204" pitchFamily="34" charset="0"/>
                <a:ea typeface="Times New Roman" panose="02020603050405020304" pitchFamily="18" charset="0"/>
              </a:rPr>
              <a:t>Poussières</a:t>
            </a:r>
            <a:r>
              <a:rPr lang="fr-FR" sz="1400">
                <a:latin typeface="Calibri" panose="020F0502020204030204" pitchFamily="34" charset="0"/>
                <a:ea typeface="Times New Roman" panose="02020603050405020304" pitchFamily="18" charset="0"/>
              </a:rPr>
              <a:t> &lt; 250 µm</a:t>
            </a:r>
            <a:endParaRPr lang="fr-FR" sz="1400">
              <a:latin typeface="Calibri" panose="020F0502020204030204" pitchFamily="34" charset="0"/>
            </a:endParaRPr>
          </a:p>
          <a:p>
            <a:pPr marL="461962" indent="-285750" algn="just">
              <a:spcAft>
                <a:spcPts val="0"/>
              </a:spcAft>
              <a:buClr>
                <a:schemeClr val="tx1"/>
              </a:buClr>
              <a:buFont typeface="Arial" panose="020B0604020202020204" pitchFamily="34" charset="0"/>
              <a:buChar char="•"/>
            </a:pPr>
            <a:r>
              <a:rPr lang="fr-FR" sz="1400" b="1">
                <a:latin typeface="Calibri" panose="020F0502020204030204" pitchFamily="34" charset="0"/>
              </a:rPr>
              <a:t>Fibres</a:t>
            </a:r>
            <a:r>
              <a:rPr lang="fr-FR" sz="1400">
                <a:latin typeface="Calibri" panose="020F0502020204030204" pitchFamily="34" charset="0"/>
              </a:rPr>
              <a:t> sous forme d’amas sur les tamis de taille 4/2/1   </a:t>
            </a:r>
          </a:p>
          <a:p>
            <a:pPr marL="176212" indent="0" algn="just">
              <a:spcAft>
                <a:spcPts val="0"/>
              </a:spcAft>
              <a:buClr>
                <a:schemeClr val="tx1"/>
              </a:buClr>
            </a:pPr>
            <a:endParaRPr lang="fr-FR" sz="1100">
              <a:effectLst/>
              <a:latin typeface="Calibri" panose="020F0502020204030204" pitchFamily="34" charset="0"/>
              <a:ea typeface="Times New Roman" panose="02020603050405020304" pitchFamily="18" charset="0"/>
            </a:endParaRPr>
          </a:p>
        </p:txBody>
      </p:sp>
      <p:pic>
        <p:nvPicPr>
          <p:cNvPr id="7" name="Image 6">
            <a:extLst>
              <a:ext uri="{FF2B5EF4-FFF2-40B4-BE49-F238E27FC236}">
                <a16:creationId xmlns:a16="http://schemas.microsoft.com/office/drawing/2014/main" id="{9A77B3CF-4986-4BC7-F1C5-AD9DBF92806C}"/>
              </a:ext>
            </a:extLst>
          </p:cNvPr>
          <p:cNvPicPr>
            <a:picLocks noChangeAspect="1"/>
          </p:cNvPicPr>
          <p:nvPr/>
        </p:nvPicPr>
        <p:blipFill>
          <a:blip r:embed="rId3"/>
          <a:stretch>
            <a:fillRect/>
          </a:stretch>
        </p:blipFill>
        <p:spPr>
          <a:xfrm>
            <a:off x="3400694" y="2141200"/>
            <a:ext cx="3970700" cy="2205284"/>
          </a:xfrm>
          <a:prstGeom prst="rect">
            <a:avLst/>
          </a:prstGeom>
        </p:spPr>
      </p:pic>
    </p:spTree>
    <p:extLst>
      <p:ext uri="{BB962C8B-B14F-4D97-AF65-F5344CB8AC3E}">
        <p14:creationId xmlns:p14="http://schemas.microsoft.com/office/powerpoint/2010/main" val="16302638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3" name="Image 2" descr="Une image contenant plante, vert, légume&#10;&#10;Description générée automatiquement">
            <a:extLst>
              <a:ext uri="{FF2B5EF4-FFF2-40B4-BE49-F238E27FC236}">
                <a16:creationId xmlns:a16="http://schemas.microsoft.com/office/drawing/2014/main" id="{30E2B488-1749-402C-97BB-8FCC322F5E07}"/>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3981442" y="0"/>
            <a:ext cx="5162558" cy="5143500"/>
          </a:xfrm>
          <a:prstGeom prst="rect">
            <a:avLst/>
          </a:prstGeom>
        </p:spPr>
      </p:pic>
      <p:sp>
        <p:nvSpPr>
          <p:cNvPr id="573" name="Google Shape;573;p49"/>
          <p:cNvSpPr/>
          <p:nvPr/>
        </p:nvSpPr>
        <p:spPr>
          <a:xfrm rot="5400000">
            <a:off x="1143125" y="228022"/>
            <a:ext cx="3358800" cy="5026500"/>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9"/>
          <p:cNvSpPr txBox="1">
            <a:spLocks noGrp="1"/>
          </p:cNvSpPr>
          <p:nvPr>
            <p:ph type="ctrTitle"/>
          </p:nvPr>
        </p:nvSpPr>
        <p:spPr>
          <a:xfrm>
            <a:off x="393041" y="3386960"/>
            <a:ext cx="3588401" cy="69466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fr-FR" sz="3000">
                <a:solidFill>
                  <a:schemeClr val="lt1"/>
                </a:solidFill>
              </a:rPr>
              <a:t>MERCI </a:t>
            </a:r>
            <a:br>
              <a:rPr lang="fr-FR" sz="3000">
                <a:solidFill>
                  <a:schemeClr val="lt1"/>
                </a:solidFill>
              </a:rPr>
            </a:br>
            <a:r>
              <a:rPr lang="fr-FR" sz="3000">
                <a:solidFill>
                  <a:schemeClr val="lt1"/>
                </a:solidFill>
              </a:rPr>
              <a:t>À TOUTES ET À TOUS</a:t>
            </a:r>
            <a:br>
              <a:rPr lang="fr-FR" sz="3000">
                <a:solidFill>
                  <a:schemeClr val="lt1"/>
                </a:solidFill>
              </a:rPr>
            </a:br>
            <a:br>
              <a:rPr lang="fr-FR" sz="3000">
                <a:solidFill>
                  <a:schemeClr val="lt1"/>
                </a:solidFill>
              </a:rPr>
            </a:br>
            <a:r>
              <a:rPr lang="fr-FR" sz="3000">
                <a:solidFill>
                  <a:schemeClr val="lt1"/>
                </a:solidFill>
              </a:rPr>
              <a:t>(Retour en salle pour 14h)</a:t>
            </a:r>
          </a:p>
        </p:txBody>
      </p:sp>
      <p:sp>
        <p:nvSpPr>
          <p:cNvPr id="20" name="Google Shape;601;p51">
            <a:extLst>
              <a:ext uri="{FF2B5EF4-FFF2-40B4-BE49-F238E27FC236}">
                <a16:creationId xmlns:a16="http://schemas.microsoft.com/office/drawing/2014/main" id="{9DB1B4FF-2644-47B1-A636-66F01E7409DF}"/>
              </a:ext>
            </a:extLst>
          </p:cNvPr>
          <p:cNvSpPr txBox="1">
            <a:spLocks/>
          </p:cNvSpPr>
          <p:nvPr/>
        </p:nvSpPr>
        <p:spPr>
          <a:xfrm>
            <a:off x="7085553" y="4300537"/>
            <a:ext cx="2058447" cy="77221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FFFFFF"/>
              </a:buClr>
              <a:buSzPts val="1200"/>
              <a:buFont typeface="Catamaran Thin"/>
              <a:buNone/>
              <a:defRPr sz="1200" b="0" i="0" u="none" strike="noStrike" cap="none">
                <a:solidFill>
                  <a:srgbClr val="FFFFFF"/>
                </a:solidFill>
                <a:latin typeface="Catamaran Thin"/>
                <a:ea typeface="Catamaran Thin"/>
                <a:cs typeface="Catamaran Thin"/>
                <a:sym typeface="Catamaran Thin"/>
              </a:defRPr>
            </a:lvl9pPr>
          </a:lstStyle>
          <a:p>
            <a:pPr marL="0" indent="0">
              <a:spcBef>
                <a:spcPts val="300"/>
              </a:spcBef>
            </a:pPr>
            <a:r>
              <a:rPr lang="en-US" sz="800">
                <a:solidFill>
                  <a:schemeClr val="bg1"/>
                </a:solidFill>
              </a:rPr>
              <a:t>Credit</a:t>
            </a:r>
          </a:p>
          <a:p>
            <a:pPr marL="241300" indent="-203200">
              <a:spcBef>
                <a:spcPts val="300"/>
              </a:spcBef>
              <a:buClr>
                <a:schemeClr val="lt1"/>
              </a:buClr>
              <a:buFont typeface="Catamaran Thin"/>
              <a:buChar char="⎯"/>
            </a:pPr>
            <a:r>
              <a:rPr lang="en-US" sz="800">
                <a:solidFill>
                  <a:schemeClr val="bg1"/>
                </a:solidFill>
              </a:rPr>
              <a:t>Presentation template by </a:t>
            </a:r>
            <a:r>
              <a:rPr lang="en-US" sz="800" err="1">
                <a:solidFill>
                  <a:schemeClr val="bg1"/>
                </a:solidFill>
                <a:highlight>
                  <a:schemeClr val="dk1"/>
                </a:highlight>
                <a:uFill>
                  <a:noFill/>
                </a:uFill>
                <a:hlinkClick r:id="rId4">
                  <a:extLst>
                    <a:ext uri="{A12FA001-AC4F-418D-AE19-62706E023703}">
                      <ahyp:hlinkClr xmlns:ahyp="http://schemas.microsoft.com/office/drawing/2018/hyperlinkcolor" val="tx"/>
                    </a:ext>
                  </a:extLst>
                </a:hlinkClick>
              </a:rPr>
              <a:t>Slidesgo</a:t>
            </a:r>
            <a:endParaRPr lang="en-US" sz="800">
              <a:solidFill>
                <a:schemeClr val="bg1"/>
              </a:solidFill>
              <a:highlight>
                <a:schemeClr val="dk1"/>
              </a:highlight>
            </a:endParaRPr>
          </a:p>
          <a:p>
            <a:pPr marL="241300" indent="-203200">
              <a:buClr>
                <a:schemeClr val="lt1"/>
              </a:buClr>
              <a:buFont typeface="Catamaran Thin"/>
              <a:buChar char="⎯"/>
            </a:pPr>
            <a:r>
              <a:rPr lang="en-US" sz="800">
                <a:solidFill>
                  <a:schemeClr val="bg1"/>
                </a:solidFill>
              </a:rPr>
              <a:t>Icons by </a:t>
            </a:r>
            <a:r>
              <a:rPr lang="en-US" sz="800" err="1">
                <a:solidFill>
                  <a:schemeClr val="bg1"/>
                </a:solidFill>
                <a:highlight>
                  <a:schemeClr val="dk1"/>
                </a:highlight>
                <a:uFill>
                  <a:noFill/>
                </a:uFill>
                <a:hlinkClick r:id="rId5">
                  <a:extLst>
                    <a:ext uri="{A12FA001-AC4F-418D-AE19-62706E023703}">
                      <ahyp:hlinkClr xmlns:ahyp="http://schemas.microsoft.com/office/drawing/2018/hyperlinkcolor" val="tx"/>
                    </a:ext>
                  </a:extLst>
                </a:hlinkClick>
              </a:rPr>
              <a:t>Flaticon</a:t>
            </a:r>
            <a:endParaRPr lang="en-US" sz="800">
              <a:solidFill>
                <a:schemeClr val="bg1"/>
              </a:solidFill>
              <a:highlight>
                <a:schemeClr val="dk1"/>
              </a:highlight>
            </a:endParaRPr>
          </a:p>
          <a:p>
            <a:pPr marL="241300" indent="-203200">
              <a:buClr>
                <a:schemeClr val="lt1"/>
              </a:buClr>
              <a:buFont typeface="Catamaran Thin"/>
              <a:buChar char="⎯"/>
            </a:pPr>
            <a:r>
              <a:rPr lang="en-US" sz="800">
                <a:solidFill>
                  <a:schemeClr val="bg1"/>
                </a:solidFill>
              </a:rPr>
              <a:t>Infographics by </a:t>
            </a:r>
            <a:r>
              <a:rPr lang="en-US" sz="800" err="1">
                <a:solidFill>
                  <a:schemeClr val="bg1"/>
                </a:solidFill>
                <a:highlight>
                  <a:schemeClr val="dk1"/>
                </a:highlight>
                <a:uFill>
                  <a:noFill/>
                </a:uFill>
                <a:hlinkClick r:id="rId6">
                  <a:extLst>
                    <a:ext uri="{A12FA001-AC4F-418D-AE19-62706E023703}">
                      <ahyp:hlinkClr xmlns:ahyp="http://schemas.microsoft.com/office/drawing/2018/hyperlinkcolor" val="tx"/>
                    </a:ext>
                  </a:extLst>
                </a:hlinkClick>
              </a:rPr>
              <a:t>Freepik</a:t>
            </a:r>
            <a:endParaRPr lang="en-US" sz="800">
              <a:solidFill>
                <a:schemeClr val="bg1"/>
              </a:solidFill>
              <a:highlight>
                <a:schemeClr val="dk1"/>
              </a:highlight>
            </a:endParaRPr>
          </a:p>
          <a:p>
            <a:pPr marL="241300" indent="-203200">
              <a:buClr>
                <a:schemeClr val="lt1"/>
              </a:buClr>
              <a:buFont typeface="Catamaran Thin"/>
              <a:buChar char="⎯"/>
            </a:pPr>
            <a:r>
              <a:rPr lang="en-US" sz="800">
                <a:solidFill>
                  <a:schemeClr val="bg1"/>
                </a:solidFill>
              </a:rPr>
              <a:t>Images created by </a:t>
            </a:r>
            <a:r>
              <a:rPr lang="en-US" sz="800" err="1">
                <a:solidFill>
                  <a:schemeClr val="bg1"/>
                </a:solidFill>
                <a:highlight>
                  <a:schemeClr val="dk1"/>
                </a:highlight>
                <a:uFill>
                  <a:noFill/>
                </a:uFill>
                <a:hlinkClick r:id="rId6">
                  <a:extLst>
                    <a:ext uri="{A12FA001-AC4F-418D-AE19-62706E023703}">
                      <ahyp:hlinkClr xmlns:ahyp="http://schemas.microsoft.com/office/drawing/2018/hyperlinkcolor" val="tx"/>
                    </a:ext>
                  </a:extLst>
                </a:hlinkClick>
              </a:rPr>
              <a:t>Freepik</a:t>
            </a:r>
            <a:endParaRPr lang="en-US" sz="800">
              <a:solidFill>
                <a:schemeClr val="bg1"/>
              </a:solidFill>
            </a:endParaRPr>
          </a:p>
        </p:txBody>
      </p:sp>
    </p:spTree>
    <p:extLst>
      <p:ext uri="{BB962C8B-B14F-4D97-AF65-F5344CB8AC3E}">
        <p14:creationId xmlns:p14="http://schemas.microsoft.com/office/powerpoint/2010/main" val="832614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3031" y="528860"/>
            <a:ext cx="5538614" cy="4027060"/>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2" y="501549"/>
            <a:ext cx="4906709"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09" y="587580"/>
            <a:ext cx="4821522" cy="447539"/>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fr-FR" sz="2000">
                <a:solidFill>
                  <a:schemeClr val="lt1"/>
                </a:solidFill>
              </a:rPr>
              <a:t>Les bétons et les mortiers biosourcés</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333030" y="1222912"/>
            <a:ext cx="5752410" cy="29922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6212" indent="0">
              <a:spcAft>
                <a:spcPts val="0"/>
              </a:spcAft>
              <a:buClr>
                <a:schemeClr val="tx1"/>
              </a:buClr>
            </a:pPr>
            <a:r>
              <a:rPr lang="fr-FR" sz="3600" b="1">
                <a:latin typeface="Livvic"/>
                <a:sym typeface="Livvic"/>
              </a:rPr>
              <a:t>Arnaud CHARPENTIER</a:t>
            </a:r>
          </a:p>
          <a:p>
            <a:pPr marL="176212" indent="0">
              <a:spcAft>
                <a:spcPts val="0"/>
              </a:spcAft>
              <a:buClr>
                <a:schemeClr val="tx1"/>
              </a:buClr>
            </a:pPr>
            <a:r>
              <a:rPr lang="fr-FR" sz="1800" b="1">
                <a:latin typeface="Livvic"/>
                <a:sym typeface="Livvic"/>
              </a:rPr>
              <a:t>Chef de projet chez </a:t>
            </a:r>
            <a:r>
              <a:rPr lang="fr-FR" sz="1800" b="1" err="1">
                <a:latin typeface="Livvic"/>
                <a:sym typeface="Livvic"/>
              </a:rPr>
              <a:t>BioBuild</a:t>
            </a:r>
            <a:r>
              <a:rPr lang="fr-FR" sz="1800" b="1">
                <a:latin typeface="Livvic"/>
                <a:sym typeface="Livvic"/>
              </a:rPr>
              <a:t> Concept</a:t>
            </a:r>
          </a:p>
        </p:txBody>
      </p:sp>
    </p:spTree>
    <p:extLst>
      <p:ext uri="{BB962C8B-B14F-4D97-AF65-F5344CB8AC3E}">
        <p14:creationId xmlns:p14="http://schemas.microsoft.com/office/powerpoint/2010/main" val="2939843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3" name="Image 2" descr="Une image contenant alimentation, gril, plusieurs, différent&#10;&#10;Description générée automatiquement">
            <a:extLst>
              <a:ext uri="{FF2B5EF4-FFF2-40B4-BE49-F238E27FC236}">
                <a16:creationId xmlns:a16="http://schemas.microsoft.com/office/drawing/2014/main" id="{AD8B267A-43BD-4C33-B546-0AE3C5937DBE}"/>
              </a:ext>
            </a:extLst>
          </p:cNvPr>
          <p:cNvPicPr>
            <a:picLocks noChangeAspect="1"/>
          </p:cNvPicPr>
          <p:nvPr/>
        </p:nvPicPr>
        <p:blipFill rotWithShape="1">
          <a:blip r:embed="rId3"/>
          <a:srcRect l="635" r="-635" b="15972"/>
          <a:stretch/>
        </p:blipFill>
        <p:spPr>
          <a:xfrm>
            <a:off x="0" y="0"/>
            <a:ext cx="9260114" cy="5143500"/>
          </a:xfrm>
          <a:prstGeom prst="rect">
            <a:avLst/>
          </a:prstGeom>
        </p:spPr>
      </p:pic>
      <p:sp>
        <p:nvSpPr>
          <p:cNvPr id="237" name="Google Shape;237;p34"/>
          <p:cNvSpPr/>
          <p:nvPr/>
        </p:nvSpPr>
        <p:spPr>
          <a:xfrm rot="-5400000" flipH="1">
            <a:off x="3281250" y="-725975"/>
            <a:ext cx="2581500" cy="6159000"/>
          </a:xfrm>
          <a:prstGeom prst="rect">
            <a:avLst/>
          </a:prstGeom>
          <a:gradFill>
            <a:gsLst>
              <a:gs pos="0">
                <a:srgbClr val="908269">
                  <a:alpha val="49019"/>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34"/>
          <p:cNvSpPr txBox="1">
            <a:spLocks noGrp="1"/>
          </p:cNvSpPr>
          <p:nvPr>
            <p:ph type="title"/>
          </p:nvPr>
        </p:nvSpPr>
        <p:spPr>
          <a:xfrm>
            <a:off x="2776151" y="1152952"/>
            <a:ext cx="4691449" cy="24011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a:solidFill>
                  <a:schemeClr val="lt1"/>
                </a:solidFill>
              </a:rPr>
              <a:t>Les bétons et les mortiers végétaux</a:t>
            </a:r>
          </a:p>
        </p:txBody>
      </p:sp>
      <p:sp>
        <p:nvSpPr>
          <p:cNvPr id="239" name="Google Shape;239;p34"/>
          <p:cNvSpPr/>
          <p:nvPr/>
        </p:nvSpPr>
        <p:spPr>
          <a:xfrm rot="-5400000" flipH="1">
            <a:off x="593250" y="3993775"/>
            <a:ext cx="556500" cy="1743000"/>
          </a:xfrm>
          <a:prstGeom prst="rect">
            <a:avLst/>
          </a:prstGeom>
          <a:gradFill>
            <a:gsLst>
              <a:gs pos="0">
                <a:srgbClr val="908269">
                  <a:alpha val="49019"/>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34"/>
          <p:cNvSpPr/>
          <p:nvPr/>
        </p:nvSpPr>
        <p:spPr>
          <a:xfrm rot="-5400000" flipH="1">
            <a:off x="8279175" y="74250"/>
            <a:ext cx="939000" cy="790500"/>
          </a:xfrm>
          <a:prstGeom prst="rect">
            <a:avLst/>
          </a:prstGeom>
          <a:gradFill>
            <a:gsLst>
              <a:gs pos="0">
                <a:srgbClr val="908269">
                  <a:alpha val="49019"/>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Image 3">
            <a:extLst>
              <a:ext uri="{FF2B5EF4-FFF2-40B4-BE49-F238E27FC236}">
                <a16:creationId xmlns:a16="http://schemas.microsoft.com/office/drawing/2014/main" id="{ED655300-3CAC-47BB-8CCD-D8BFEFB72F14}"/>
              </a:ext>
            </a:extLst>
          </p:cNvPr>
          <p:cNvPicPr>
            <a:picLocks noChangeAspect="1"/>
          </p:cNvPicPr>
          <p:nvPr/>
        </p:nvPicPr>
        <p:blipFill>
          <a:blip r:embed="rId4"/>
          <a:stretch>
            <a:fillRect/>
          </a:stretch>
        </p:blipFill>
        <p:spPr>
          <a:xfrm>
            <a:off x="0" y="3858012"/>
            <a:ext cx="1129967" cy="1330993"/>
          </a:xfrm>
          <a:prstGeom prst="rect">
            <a:avLst/>
          </a:prstGeom>
        </p:spPr>
      </p:pic>
    </p:spTree>
    <p:extLst>
      <p:ext uri="{BB962C8B-B14F-4D97-AF65-F5344CB8AC3E}">
        <p14:creationId xmlns:p14="http://schemas.microsoft.com/office/powerpoint/2010/main" val="1614848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13" name="Rectangle 12">
            <a:extLst>
              <a:ext uri="{FF2B5EF4-FFF2-40B4-BE49-F238E27FC236}">
                <a16:creationId xmlns:a16="http://schemas.microsoft.com/office/drawing/2014/main" id="{55067597-A344-4C15-9EEE-A16A2BFB7372}"/>
              </a:ext>
            </a:extLst>
          </p:cNvPr>
          <p:cNvSpPr/>
          <p:nvPr/>
        </p:nvSpPr>
        <p:spPr>
          <a:xfrm>
            <a:off x="2331180" y="501549"/>
            <a:ext cx="5538614" cy="4328122"/>
          </a:xfrm>
          <a:prstGeom prst="rect">
            <a:avLst/>
          </a:prstGeom>
          <a:solidFill>
            <a:srgbClr val="CFC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Google Shape;421;p43"/>
          <p:cNvSpPr txBox="1">
            <a:spLocks noGrp="1"/>
          </p:cNvSpPr>
          <p:nvPr>
            <p:ph type="ctrTitle" idx="6"/>
          </p:nvPr>
        </p:nvSpPr>
        <p:spPr>
          <a:xfrm rot="5400000">
            <a:off x="6042486" y="2391976"/>
            <a:ext cx="457340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a:t>NG2B</a:t>
            </a:r>
            <a:br>
              <a:rPr lang="fr-FR"/>
            </a:br>
            <a:r>
              <a:rPr lang="fr-FR" sz="1600"/>
              <a:t>Normalisation des granulats pour béton biosourcés</a:t>
            </a:r>
            <a:br>
              <a:rPr lang="fr-FR" sz="1600"/>
            </a:br>
            <a:br>
              <a:rPr lang="fr-FR"/>
            </a:br>
            <a:endParaRPr lang="fr-FR"/>
          </a:p>
        </p:txBody>
      </p:sp>
      <p:sp>
        <p:nvSpPr>
          <p:cNvPr id="422" name="Google Shape;422;p43"/>
          <p:cNvSpPr/>
          <p:nvPr/>
        </p:nvSpPr>
        <p:spPr>
          <a:xfrm>
            <a:off x="154023" y="501549"/>
            <a:ext cx="3582245" cy="635333"/>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txBox="1">
            <a:spLocks noGrp="1"/>
          </p:cNvSpPr>
          <p:nvPr>
            <p:ph type="ctrTitle" idx="5"/>
          </p:nvPr>
        </p:nvSpPr>
        <p:spPr>
          <a:xfrm>
            <a:off x="239210" y="587580"/>
            <a:ext cx="3227889" cy="4475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1800">
                <a:solidFill>
                  <a:schemeClr val="lt1"/>
                </a:solidFill>
              </a:rPr>
              <a:t>Mise en contexte</a:t>
            </a:r>
          </a:p>
        </p:txBody>
      </p:sp>
      <p:sp>
        <p:nvSpPr>
          <p:cNvPr id="17" name="Google Shape;425;p43">
            <a:extLst>
              <a:ext uri="{FF2B5EF4-FFF2-40B4-BE49-F238E27FC236}">
                <a16:creationId xmlns:a16="http://schemas.microsoft.com/office/drawing/2014/main" id="{88FB9D84-3D9B-4146-BB4D-0FA5A3FF537E}"/>
              </a:ext>
            </a:extLst>
          </p:cNvPr>
          <p:cNvSpPr txBox="1">
            <a:spLocks/>
          </p:cNvSpPr>
          <p:nvPr/>
        </p:nvSpPr>
        <p:spPr>
          <a:xfrm>
            <a:off x="2115534" y="975663"/>
            <a:ext cx="5341156" cy="33798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347662" indent="-171450" algn="just">
              <a:spcAft>
                <a:spcPts val="0"/>
              </a:spcAft>
              <a:buClr>
                <a:schemeClr val="tx1"/>
              </a:buClr>
              <a:buFont typeface="Arial" panose="020B0604020202020204" pitchFamily="34" charset="0"/>
              <a:buChar char="•"/>
            </a:pPr>
            <a:r>
              <a:rPr lang="fr-FR" sz="1400" b="1">
                <a:effectLst/>
                <a:latin typeface="Calibri" panose="020F0502020204030204" pitchFamily="34" charset="0"/>
                <a:ea typeface="Times New Roman" panose="02020603050405020304" pitchFamily="18" charset="0"/>
              </a:rPr>
              <a:t>Bétons et mortiers biosourcés, de quoi parle-t-on ? </a:t>
            </a:r>
          </a:p>
          <a:p>
            <a:pPr marL="176212" indent="0" algn="just">
              <a:spcAft>
                <a:spcPts val="0"/>
              </a:spcAft>
              <a:buClr>
                <a:schemeClr val="tx1"/>
              </a:buClr>
            </a:pPr>
            <a:endParaRPr lang="fr-FR" sz="1400">
              <a:effectLst/>
              <a:latin typeface="Calibri" panose="020F0502020204030204" pitchFamily="34" charset="0"/>
              <a:ea typeface="Times New Roman" panose="02020603050405020304" pitchFamily="18" charset="0"/>
            </a:endParaRPr>
          </a:p>
          <a:p>
            <a:pPr marL="347662" indent="-171450" algn="just">
              <a:spcAft>
                <a:spcPts val="0"/>
              </a:spcAft>
              <a:buClr>
                <a:schemeClr val="tx1"/>
              </a:buClr>
              <a:buFont typeface="Arial" panose="020B0604020202020204" pitchFamily="34" charset="0"/>
              <a:buChar char="•"/>
            </a:pPr>
            <a:r>
              <a:rPr lang="fr-FR" sz="1400">
                <a:effectLst/>
                <a:latin typeface="Calibri" panose="020F0502020204030204" pitchFamily="34" charset="0"/>
                <a:ea typeface="Times New Roman" panose="02020603050405020304" pitchFamily="18" charset="0"/>
              </a:rPr>
              <a:t>C’est un mélange entre un granulat végétal (une particule), de l’eau, et un liant minéral et/ou </a:t>
            </a:r>
            <a:r>
              <a:rPr lang="fr-FR" sz="1400" err="1">
                <a:effectLst/>
                <a:latin typeface="Calibri" panose="020F0502020204030204" pitchFamily="34" charset="0"/>
                <a:ea typeface="Times New Roman" panose="02020603050405020304" pitchFamily="18" charset="0"/>
              </a:rPr>
              <a:t>géosourcé</a:t>
            </a:r>
            <a:r>
              <a:rPr lang="fr-FR" sz="1400">
                <a:effectLst/>
                <a:latin typeface="Calibri" panose="020F0502020204030204" pitchFamily="34" charset="0"/>
                <a:ea typeface="Times New Roman" panose="02020603050405020304" pitchFamily="18" charset="0"/>
              </a:rPr>
              <a:t> (chaux, ciment ou argile).</a:t>
            </a:r>
          </a:p>
          <a:p>
            <a:pPr marL="176212" indent="0" algn="just">
              <a:spcAft>
                <a:spcPts val="0"/>
              </a:spcAft>
              <a:buClr>
                <a:schemeClr val="tx1"/>
              </a:buClr>
            </a:pPr>
            <a:endParaRPr lang="fr-FR" sz="1400">
              <a:effectLst/>
              <a:latin typeface="Calibri" panose="020F0502020204030204" pitchFamily="34" charset="0"/>
              <a:ea typeface="Times New Roman" panose="02020603050405020304" pitchFamily="18" charset="0"/>
            </a:endParaRPr>
          </a:p>
          <a:p>
            <a:pPr marL="347662" indent="-171450" algn="just">
              <a:spcAft>
                <a:spcPts val="0"/>
              </a:spcAft>
              <a:buClr>
                <a:schemeClr val="tx1"/>
              </a:buClr>
              <a:buFont typeface="Arial" panose="020B0604020202020204" pitchFamily="34" charset="0"/>
              <a:buChar char="•"/>
            </a:pPr>
            <a:r>
              <a:rPr lang="fr-FR" sz="1400">
                <a:latin typeface="Calibri" panose="020F0502020204030204" pitchFamily="34" charset="0"/>
              </a:rPr>
              <a:t>Peuvent être ajouter du sable et des adjuvants.</a:t>
            </a:r>
          </a:p>
          <a:p>
            <a:pPr marL="347662" indent="-171450" algn="just">
              <a:spcAft>
                <a:spcPts val="0"/>
              </a:spcAft>
              <a:buClr>
                <a:schemeClr val="tx1"/>
              </a:buClr>
              <a:buFont typeface="Arial" panose="020B0604020202020204" pitchFamily="34" charset="0"/>
              <a:buChar char="•"/>
            </a:pPr>
            <a:endParaRPr lang="fr-FR" sz="1400">
              <a:effectLst/>
              <a:latin typeface="Calibri" panose="020F0502020204030204" pitchFamily="34" charset="0"/>
              <a:ea typeface="Times New Roman" panose="02020603050405020304" pitchFamily="18" charset="0"/>
            </a:endParaRPr>
          </a:p>
          <a:p>
            <a:pPr marL="347662" indent="-171450" algn="just">
              <a:spcAft>
                <a:spcPts val="0"/>
              </a:spcAft>
              <a:buClr>
                <a:schemeClr val="tx1"/>
              </a:buClr>
              <a:buFont typeface="Arial" panose="020B0604020202020204" pitchFamily="34" charset="0"/>
              <a:buChar char="•"/>
            </a:pPr>
            <a:r>
              <a:rPr lang="fr-FR" sz="1400">
                <a:effectLst/>
                <a:latin typeface="Calibri" panose="020F0502020204030204" pitchFamily="34" charset="0"/>
                <a:ea typeface="Times New Roman" panose="02020603050405020304" pitchFamily="18" charset="0"/>
              </a:rPr>
              <a:t>Les proportions sont variables en fonction des modes de mises en œuvre et des utilisations.</a:t>
            </a:r>
          </a:p>
          <a:p>
            <a:pPr marL="361950" indent="-185738" algn="just">
              <a:spcAft>
                <a:spcPts val="0"/>
              </a:spcAft>
              <a:buClr>
                <a:schemeClr val="tx1"/>
              </a:buClr>
              <a:buFont typeface="Wingdings" panose="05000000000000000000" pitchFamily="2" charset="2"/>
              <a:buChar char="§"/>
            </a:pPr>
            <a:endParaRPr lang="fr-FR" sz="1100">
              <a:effectLst/>
              <a:latin typeface="Calibri" panose="020F0502020204030204" pitchFamily="34" charset="0"/>
              <a:ea typeface="Times New Roman" panose="02020603050405020304" pitchFamily="18" charset="0"/>
            </a:endParaRPr>
          </a:p>
        </p:txBody>
      </p:sp>
      <p:sp>
        <p:nvSpPr>
          <p:cNvPr id="14" name="Google Shape;427;p43">
            <a:extLst>
              <a:ext uri="{FF2B5EF4-FFF2-40B4-BE49-F238E27FC236}">
                <a16:creationId xmlns:a16="http://schemas.microsoft.com/office/drawing/2014/main" id="{CFE54640-E5AE-457A-BBF6-E5A4B2A4400C}"/>
              </a:ext>
            </a:extLst>
          </p:cNvPr>
          <p:cNvSpPr txBox="1">
            <a:spLocks/>
          </p:cNvSpPr>
          <p:nvPr/>
        </p:nvSpPr>
        <p:spPr>
          <a:xfrm>
            <a:off x="178201" y="1099680"/>
            <a:ext cx="2130653" cy="823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rgbClr val="000000"/>
              </a:buClr>
              <a:buSzPts val="1000"/>
              <a:buFont typeface="Catamaran Thin"/>
              <a:buNone/>
              <a:defRPr sz="1000" b="0" i="0" u="none" strike="noStrike" cap="none">
                <a:solidFill>
                  <a:srgbClr val="000000"/>
                </a:solidFill>
                <a:latin typeface="Catamaran Thin"/>
                <a:ea typeface="Catamaran Thin"/>
                <a:cs typeface="Catamaran Thin"/>
                <a:sym typeface="Catamaran Thin"/>
              </a:defRPr>
            </a:lvl9pPr>
          </a:lstStyle>
          <a:p>
            <a:pPr marL="171450" indent="-171450" algn="r">
              <a:buClr>
                <a:schemeClr val="bg1"/>
              </a:buClr>
              <a:buFont typeface="Wingdings" panose="05000000000000000000" pitchFamily="2" charset="2"/>
              <a:buChar char="§"/>
            </a:pPr>
            <a:endParaRPr lang="fr-FR" sz="1200" b="1">
              <a:solidFill>
                <a:schemeClr val="tx1"/>
              </a:solidFill>
            </a:endParaRPr>
          </a:p>
        </p:txBody>
      </p:sp>
      <p:pic>
        <p:nvPicPr>
          <p:cNvPr id="5" name="Image 4">
            <a:extLst>
              <a:ext uri="{FF2B5EF4-FFF2-40B4-BE49-F238E27FC236}">
                <a16:creationId xmlns:a16="http://schemas.microsoft.com/office/drawing/2014/main" id="{54F6509C-0607-59FE-40BC-C6D84465C6F3}"/>
              </a:ext>
            </a:extLst>
          </p:cNvPr>
          <p:cNvPicPr>
            <a:picLocks noChangeAspect="1"/>
          </p:cNvPicPr>
          <p:nvPr/>
        </p:nvPicPr>
        <p:blipFill>
          <a:blip r:embed="rId3"/>
          <a:stretch>
            <a:fillRect/>
          </a:stretch>
        </p:blipFill>
        <p:spPr>
          <a:xfrm>
            <a:off x="154023" y="3942057"/>
            <a:ext cx="1524229" cy="1133877"/>
          </a:xfrm>
          <a:prstGeom prst="rect">
            <a:avLst/>
          </a:prstGeom>
        </p:spPr>
      </p:pic>
      <p:pic>
        <p:nvPicPr>
          <p:cNvPr id="6" name="Image 5">
            <a:extLst>
              <a:ext uri="{FF2B5EF4-FFF2-40B4-BE49-F238E27FC236}">
                <a16:creationId xmlns:a16="http://schemas.microsoft.com/office/drawing/2014/main" id="{1DE3AB16-D762-F63B-DC34-BEA4B7875E36}"/>
              </a:ext>
            </a:extLst>
          </p:cNvPr>
          <p:cNvPicPr>
            <a:picLocks noChangeAspect="1"/>
          </p:cNvPicPr>
          <p:nvPr/>
        </p:nvPicPr>
        <p:blipFill>
          <a:blip r:embed="rId4"/>
          <a:stretch>
            <a:fillRect/>
          </a:stretch>
        </p:blipFill>
        <p:spPr>
          <a:xfrm>
            <a:off x="154023" y="2498748"/>
            <a:ext cx="1338169" cy="1366519"/>
          </a:xfrm>
          <a:prstGeom prst="rect">
            <a:avLst/>
          </a:prstGeom>
        </p:spPr>
      </p:pic>
      <p:pic>
        <p:nvPicPr>
          <p:cNvPr id="3" name="Image 2">
            <a:extLst>
              <a:ext uri="{FF2B5EF4-FFF2-40B4-BE49-F238E27FC236}">
                <a16:creationId xmlns:a16="http://schemas.microsoft.com/office/drawing/2014/main" id="{E97A6BDA-B7DF-ACD2-1016-7230AC9B0AC0}"/>
              </a:ext>
            </a:extLst>
          </p:cNvPr>
          <p:cNvPicPr>
            <a:picLocks noChangeAspect="1"/>
          </p:cNvPicPr>
          <p:nvPr/>
        </p:nvPicPr>
        <p:blipFill>
          <a:blip r:embed="rId5"/>
          <a:stretch>
            <a:fillRect/>
          </a:stretch>
        </p:blipFill>
        <p:spPr>
          <a:xfrm>
            <a:off x="154023" y="1201443"/>
            <a:ext cx="1224930" cy="1179138"/>
          </a:xfrm>
          <a:prstGeom prst="rect">
            <a:avLst/>
          </a:prstGeom>
        </p:spPr>
      </p:pic>
    </p:spTree>
    <p:extLst>
      <p:ext uri="{BB962C8B-B14F-4D97-AF65-F5344CB8AC3E}">
        <p14:creationId xmlns:p14="http://schemas.microsoft.com/office/powerpoint/2010/main" val="3543516489"/>
      </p:ext>
    </p:extLst>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A3932F4B87024E95AD847B87263CB4" ma:contentTypeVersion="15" ma:contentTypeDescription="Crée un document." ma:contentTypeScope="" ma:versionID="f2f0363ba9b4763c7c1d2a64c987dbb6">
  <xsd:schema xmlns:xsd="http://www.w3.org/2001/XMLSchema" xmlns:xs="http://www.w3.org/2001/XMLSchema" xmlns:p="http://schemas.microsoft.com/office/2006/metadata/properties" xmlns:ns2="297b63b3-91dc-402e-8b2d-28d39b57312c" xmlns:ns3="a0137c69-5924-4dd2-9277-eb37871c108c" targetNamespace="http://schemas.microsoft.com/office/2006/metadata/properties" ma:root="true" ma:fieldsID="22e40841e88b73fa7fafad6f58259e31" ns2:_="" ns3:_="">
    <xsd:import namespace="297b63b3-91dc-402e-8b2d-28d39b57312c"/>
    <xsd:import namespace="a0137c69-5924-4dd2-9277-eb37871c10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7b63b3-91dc-402e-8b2d-28d39b5731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7e23c403-6657-40a8-b502-c368ce3eb83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137c69-5924-4dd2-9277-eb37871c108c"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6ca021dd-1c2f-47d1-8769-a2d99604c643}" ma:internalName="TaxCatchAll" ma:showField="CatchAllData" ma:web="a0137c69-5924-4dd2-9277-eb37871c10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0137c69-5924-4dd2-9277-eb37871c108c">
      <UserInfo>
        <DisplayName>Marie de Korff</DisplayName>
        <AccountId>19</AccountId>
        <AccountType/>
      </UserInfo>
    </SharedWithUsers>
    <lcf76f155ced4ddcb4097134ff3c332f xmlns="297b63b3-91dc-402e-8b2d-28d39b57312c">
      <Terms xmlns="http://schemas.microsoft.com/office/infopath/2007/PartnerControls"/>
    </lcf76f155ced4ddcb4097134ff3c332f>
    <TaxCatchAll xmlns="a0137c69-5924-4dd2-9277-eb37871c108c" xsi:nil="true"/>
  </documentManagement>
</p:properties>
</file>

<file path=customXml/itemProps1.xml><?xml version="1.0" encoding="utf-8"?>
<ds:datastoreItem xmlns:ds="http://schemas.openxmlformats.org/officeDocument/2006/customXml" ds:itemID="{5859E0D0-3A1A-473A-80E0-0C9701D29B8F}">
  <ds:schemaRefs>
    <ds:schemaRef ds:uri="297b63b3-91dc-402e-8b2d-28d39b57312c"/>
    <ds:schemaRef ds:uri="a0137c69-5924-4dd2-9277-eb37871c10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14F9D4E-4B29-4648-AA49-558812430AA5}">
  <ds:schemaRefs>
    <ds:schemaRef ds:uri="http://schemas.microsoft.com/sharepoint/v3/contenttype/forms"/>
  </ds:schemaRefs>
</ds:datastoreItem>
</file>

<file path=customXml/itemProps3.xml><?xml version="1.0" encoding="utf-8"?>
<ds:datastoreItem xmlns:ds="http://schemas.openxmlformats.org/officeDocument/2006/customXml" ds:itemID="{2218C408-D054-4A91-B85E-B94DEA763A9F}">
  <ds:schemaRefs>
    <ds:schemaRef ds:uri="297b63b3-91dc-402e-8b2d-28d39b57312c"/>
    <ds:schemaRef ds:uri="a0137c69-5924-4dd2-9277-eb37871c108c"/>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3550</Words>
  <Application>Microsoft Office PowerPoint</Application>
  <PresentationFormat>On-screen Show (16:9)</PresentationFormat>
  <Paragraphs>1137</Paragraphs>
  <Slides>67</Slides>
  <Notes>63</Notes>
  <HiddenSlides>0</HiddenSlides>
  <MMClips>0</MMClips>
  <ScaleCrop>false</ScaleCrop>
  <HeadingPairs>
    <vt:vector size="4" baseType="variant">
      <vt:variant>
        <vt:lpstr>Theme</vt:lpstr>
      </vt:variant>
      <vt:variant>
        <vt:i4>2</vt:i4>
      </vt:variant>
      <vt:variant>
        <vt:lpstr>Slide Titles</vt:lpstr>
      </vt:variant>
      <vt:variant>
        <vt:i4>67</vt:i4>
      </vt:variant>
    </vt:vector>
  </HeadingPairs>
  <TitlesOfParts>
    <vt:vector size="69" baseType="lpstr">
      <vt:lpstr>Engineering Project Proposal by Slidesgo</vt:lpstr>
      <vt:lpstr>1_Engineering Project Proposal by Slidesgo</vt:lpstr>
      <vt:lpstr>NG2B Conférence publique 21 mars 2024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Les bétons et les mortiers végétaux</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MERCI DE VOTRE ATTENTION</vt:lpstr>
      <vt:lpstr>NG2B Normalisation des granulats pour béton biosourcés  </vt:lpstr>
      <vt:lpstr>Carte d’identité des granulats végétaux et protocoles de mesures associés</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PowerPoint Presentation</vt:lpstr>
      <vt:lpstr>PowerPoint Presentation</vt:lpstr>
      <vt:lpstr>PowerPoint Presentation</vt:lpstr>
      <vt:lpstr>Cartes d’identité et Classes</vt:lpstr>
      <vt:lpstr>NG2B Normalisation des granulats pour béton biosourcés  </vt:lpstr>
      <vt:lpstr>MERCI DE VOTRE ATTENTION</vt:lpstr>
      <vt:lpstr>NG2B Normalisation des granulats pour béton biosourcés  </vt:lpstr>
      <vt:lpstr>Présentation des prénormes granulats biosourcés et méthodologies associées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NG2B Normalisation des granulats pour béton biosourcés  </vt:lpstr>
      <vt:lpstr>MERCI  À TOUTES ET À TOUS  (Retour en salle pour 14h)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SABLE VERT GT du 11/11/2020</dc:title>
  <dc:creator>Bernard</dc:creator>
  <cp:lastModifiedBy>ABY</cp:lastModifiedBy>
  <cp:revision>143</cp:revision>
  <dcterms:modified xsi:type="dcterms:W3CDTF">2024-03-20T17:18:59Z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0x01010074A3932F4B87024E95AD847B87263CB4</vt:lpwstr>
  </property>
  <property fmtid="{D5CDD505-2E9C-101B-9397-08002B2CF9AE}" pid="3" name="MediaServiceImageTags">
    <vt:lpwstr/>
  </property>
</Properties>
</file>